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2" r:id="rId7"/>
    <p:sldMasterId id="2147483684" r:id="rId8"/>
  </p:sldMasterIdLst>
  <p:notesMasterIdLst>
    <p:notesMasterId r:id="rId23"/>
  </p:notesMasterIdLst>
  <p:sldIdLst>
    <p:sldId id="256" r:id="rId9"/>
    <p:sldId id="258" r:id="rId10"/>
    <p:sldId id="260" r:id="rId11"/>
    <p:sldId id="259" r:id="rId12"/>
    <p:sldId id="261" r:id="rId13"/>
    <p:sldId id="262" r:id="rId14"/>
    <p:sldId id="263" r:id="rId15"/>
    <p:sldId id="264" r:id="rId16"/>
    <p:sldId id="265" r:id="rId17"/>
    <p:sldId id="266" r:id="rId18"/>
    <p:sldId id="267" r:id="rId19"/>
    <p:sldId id="268" r:id="rId20"/>
    <p:sldId id="269" r:id="rId21"/>
    <p:sldId id="270"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76632" autoAdjust="0"/>
  </p:normalViewPr>
  <p:slideViewPr>
    <p:cSldViewPr snapToGrid="0" snapToObjects="1">
      <p:cViewPr varScale="1">
        <p:scale>
          <a:sx n="92" d="100"/>
          <a:sy n="92" d="100"/>
        </p:scale>
        <p:origin x="20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FB2707-0666-47F9-85BE-2515B9D48059}" type="datetimeFigureOut">
              <a:rPr lang="en-AU" smtClean="0"/>
              <a:t>26/10/2016</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6C4B1C-4F55-4801-8A12-9A85F296BBCB}" type="slidenum">
              <a:rPr lang="en-AU" smtClean="0"/>
              <a:t>‹#›</a:t>
            </a:fld>
            <a:endParaRPr lang="en-AU"/>
          </a:p>
        </p:txBody>
      </p:sp>
    </p:spTree>
    <p:extLst>
      <p:ext uri="{BB962C8B-B14F-4D97-AF65-F5344CB8AC3E}">
        <p14:creationId xmlns:p14="http://schemas.microsoft.com/office/powerpoint/2010/main" val="100323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C6C4B1C-4F55-4801-8A12-9A85F296BBCB}" type="slidenum">
              <a:rPr lang="en-AU" smtClean="0"/>
              <a:t>1</a:t>
            </a:fld>
            <a:endParaRPr lang="en-AU"/>
          </a:p>
        </p:txBody>
      </p:sp>
    </p:spTree>
    <p:extLst>
      <p:ext uri="{BB962C8B-B14F-4D97-AF65-F5344CB8AC3E}">
        <p14:creationId xmlns:p14="http://schemas.microsoft.com/office/powerpoint/2010/main" val="210892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Virtua from 1996 when the university was established</a:t>
            </a:r>
          </a:p>
          <a:p>
            <a:r>
              <a:rPr lang="en-AU" dirty="0" smtClean="0"/>
              <a:t>360ERMS since 2007 (SerialsSolutions)</a:t>
            </a:r>
          </a:p>
          <a:p>
            <a:endParaRPr lang="en-AU" dirty="0" smtClean="0"/>
          </a:p>
          <a:p>
            <a:r>
              <a:rPr lang="en-AU" dirty="0" smtClean="0"/>
              <a:t>After</a:t>
            </a:r>
            <a:r>
              <a:rPr lang="en-AU" baseline="0" dirty="0" smtClean="0"/>
              <a:t> the </a:t>
            </a:r>
            <a:r>
              <a:rPr lang="en-AU" dirty="0" smtClean="0"/>
              <a:t>takeover of SerialsSolutions by Proquest, we experienced</a:t>
            </a:r>
            <a:r>
              <a:rPr lang="en-AU" baseline="0" dirty="0" smtClean="0"/>
              <a:t> a decline in formal opportunities to provide feedback and contribute to product development, mainly the feedback forums associated with the major conferences such as Information Online and VALA. This was both frustrating and disappointing as these were valuable opportunities to engage with the vendor and share ideas.</a:t>
            </a:r>
            <a:endParaRPr lang="en-AU" dirty="0"/>
          </a:p>
        </p:txBody>
      </p:sp>
      <p:sp>
        <p:nvSpPr>
          <p:cNvPr id="4" name="Slide Number Placeholder 3"/>
          <p:cNvSpPr>
            <a:spLocks noGrp="1"/>
          </p:cNvSpPr>
          <p:nvPr>
            <p:ph type="sldNum" sz="quarter" idx="10"/>
          </p:nvPr>
        </p:nvSpPr>
        <p:spPr/>
        <p:txBody>
          <a:bodyPr/>
          <a:lstStyle/>
          <a:p>
            <a:fld id="{FC6C4B1C-4F55-4801-8A12-9A85F296BBCB}" type="slidenum">
              <a:rPr lang="en-AU" smtClean="0"/>
              <a:t>2</a:t>
            </a:fld>
            <a:endParaRPr lang="en-AU"/>
          </a:p>
        </p:txBody>
      </p:sp>
    </p:spTree>
    <p:extLst>
      <p:ext uri="{BB962C8B-B14F-4D97-AF65-F5344CB8AC3E}">
        <p14:creationId xmlns:p14="http://schemas.microsoft.com/office/powerpoint/2010/main" val="310578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No real Virtua user community in Australia. Only four universities used it, all regional so it was difficult for us to get together but we did the best we could</a:t>
            </a:r>
          </a:p>
          <a:p>
            <a:r>
              <a:rPr lang="en-AU" baseline="0" dirty="0" smtClean="0"/>
              <a:t>Little scope for advocacy with the US-based vendor. Being such a small market for them we were essentially voiceless. VTLS had discussion lists and an enhancements voting system  but outcomes were heavily influenced by North America and Europe</a:t>
            </a:r>
          </a:p>
          <a:p>
            <a:endParaRPr lang="en-AU" baseline="0" dirty="0" smtClean="0"/>
          </a:p>
          <a:p>
            <a:r>
              <a:rPr lang="en-AU" baseline="0" dirty="0" smtClean="0"/>
              <a:t>One of main reasons for selecting Alma &amp; Primo was that there was a supportive Ex Libris ANZ user community.</a:t>
            </a:r>
          </a:p>
          <a:p>
            <a:endParaRPr lang="en-AU" baseline="0" dirty="0" smtClean="0"/>
          </a:p>
          <a:p>
            <a:r>
              <a:rPr lang="en-AU" baseline="0" dirty="0" smtClean="0"/>
              <a:t>As we’ve worked through Alma implementation and now our first year of use, what </a:t>
            </a:r>
            <a:r>
              <a:rPr lang="en-AU" b="1" baseline="0" dirty="0" smtClean="0"/>
              <a:t>continually impresses </a:t>
            </a:r>
            <a:r>
              <a:rPr lang="en-AU" baseline="0" dirty="0" smtClean="0"/>
              <a:t>me is how much Ex Libris is willing to listen, seek feedback, ideas for enhancements and does something with it. It has created the forums to make the communication happen – NERS voting, discussion lists, product working groups, regional user group meetings and the international IGeLU conference</a:t>
            </a:r>
          </a:p>
          <a:p>
            <a:r>
              <a:rPr lang="en-AU" baseline="0" dirty="0" smtClean="0"/>
              <a:t>Roadmaps are published and timeframes adhered to</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Strong ANZ regional group, as well as the international user community with product working groups pushing ideas back to Ex Libris. IGeLU provides an opportunity to come together and bring all the ideas and developments into one place</a:t>
            </a:r>
          </a:p>
          <a:p>
            <a:endParaRPr lang="en-AU" baseline="0" dirty="0" smtClean="0"/>
          </a:p>
          <a:p>
            <a:endParaRPr lang="en-AU" baseline="0" dirty="0" smtClean="0"/>
          </a:p>
          <a:p>
            <a:r>
              <a:rPr lang="en-AU" baseline="0" dirty="0" smtClean="0"/>
              <a:t>[click image] For USC, its like going from a barren wasteland to an oasis, not perfect but we’ve come from almost nothing so it means a great deal to be part of something bigger and so positive.</a:t>
            </a:r>
          </a:p>
        </p:txBody>
      </p:sp>
      <p:sp>
        <p:nvSpPr>
          <p:cNvPr id="4" name="Slide Number Placeholder 3"/>
          <p:cNvSpPr>
            <a:spLocks noGrp="1"/>
          </p:cNvSpPr>
          <p:nvPr>
            <p:ph type="sldNum" sz="quarter" idx="10"/>
          </p:nvPr>
        </p:nvSpPr>
        <p:spPr/>
        <p:txBody>
          <a:bodyPr/>
          <a:lstStyle/>
          <a:p>
            <a:fld id="{FC6C4B1C-4F55-4801-8A12-9A85F296BBCB}" type="slidenum">
              <a:rPr lang="en-AU" smtClean="0"/>
              <a:t>3</a:t>
            </a:fld>
            <a:endParaRPr lang="en-AU"/>
          </a:p>
        </p:txBody>
      </p:sp>
    </p:spTree>
    <p:extLst>
      <p:ext uri="{BB962C8B-B14F-4D97-AF65-F5344CB8AC3E}">
        <p14:creationId xmlns:p14="http://schemas.microsoft.com/office/powerpoint/2010/main" val="103139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IGeLU experience. I mostly attended product sessions, Q&amp;A and product working group business meetings for</a:t>
            </a:r>
            <a:r>
              <a:rPr lang="en-AU" baseline="0" dirty="0" smtClean="0"/>
              <a:t> </a:t>
            </a:r>
            <a:r>
              <a:rPr lang="en-AU" dirty="0" smtClean="0"/>
              <a:t>updates.</a:t>
            </a:r>
          </a:p>
          <a:p>
            <a:r>
              <a:rPr lang="en-AU" dirty="0" smtClean="0"/>
              <a:t>[click]</a:t>
            </a:r>
            <a:r>
              <a:rPr lang="en-AU" baseline="0" dirty="0" smtClean="0"/>
              <a:t>  </a:t>
            </a:r>
            <a:r>
              <a:rPr lang="en-AU" dirty="0" smtClean="0"/>
              <a:t>Fantastic that there was opportunity to submit questions.</a:t>
            </a:r>
          </a:p>
          <a:p>
            <a:r>
              <a:rPr lang="en-AU" dirty="0" smtClean="0"/>
              <a:t>As a first-timer</a:t>
            </a:r>
            <a:r>
              <a:rPr lang="en-AU" baseline="0" dirty="0" smtClean="0"/>
              <a:t> I w</a:t>
            </a:r>
            <a:r>
              <a:rPr lang="en-AU" dirty="0" smtClean="0"/>
              <a:t>as</a:t>
            </a:r>
            <a:r>
              <a:rPr lang="en-AU" baseline="0" dirty="0" smtClean="0"/>
              <a:t> interested to see whether they would get up, if they would be answered. During the Q&amp;A session 29 questions were addressed, and a</a:t>
            </a:r>
            <a:r>
              <a:rPr lang="en-AU" dirty="0" smtClean="0"/>
              <a:t>ll my questions were answered. Not perfect, some</a:t>
            </a:r>
            <a:r>
              <a:rPr lang="en-AU" baseline="0" dirty="0" smtClean="0"/>
              <a:t> re-worded. One was misinterpreted/misunderstood. </a:t>
            </a:r>
          </a:p>
          <a:p>
            <a:endParaRPr lang="en-AU" baseline="0" dirty="0" smtClean="0"/>
          </a:p>
          <a:p>
            <a:r>
              <a:rPr lang="en-AU" dirty="0" smtClean="0"/>
              <a:t>[click] Went</a:t>
            </a:r>
            <a:r>
              <a:rPr lang="en-AU" baseline="0" dirty="0" smtClean="0"/>
              <a:t> to conference with a number of focal areas/issues that I hoped would be answered – </a:t>
            </a:r>
          </a:p>
          <a:p>
            <a:pPr marL="171450" indent="-171450">
              <a:buFont typeface="Arial" panose="020B0604020202020204" pitchFamily="34" charset="0"/>
              <a:buChar char="•"/>
            </a:pPr>
            <a:r>
              <a:rPr lang="en-AU" baseline="0" dirty="0" smtClean="0"/>
              <a:t>concern about Proquest merger and what it would mean. </a:t>
            </a:r>
          </a:p>
          <a:p>
            <a:pPr marL="171450" indent="-171450">
              <a:buFont typeface="Arial" panose="020B0604020202020204" pitchFamily="34" charset="0"/>
              <a:buChar char="•"/>
            </a:pPr>
            <a:r>
              <a:rPr lang="en-AU" baseline="0" dirty="0" smtClean="0"/>
              <a:t>Staff difficulties adjusting to Alma – clicking, unnecessary workflows (smaller library). </a:t>
            </a:r>
          </a:p>
          <a:p>
            <a:pPr marL="171450" indent="-171450">
              <a:buFont typeface="Arial" panose="020B0604020202020204" pitchFamily="34" charset="0"/>
              <a:buChar char="•"/>
            </a:pPr>
            <a:r>
              <a:rPr lang="en-AU" baseline="0" dirty="0" smtClean="0"/>
              <a:t>Really positive experience of EDS implementation and configuration – we’ve struggled with Primo. Activating metadata, defining search scopes, linking to full text. Moving from EDS we lost widgets and other functionality such as a fully customisable resource recommender.</a:t>
            </a:r>
          </a:p>
          <a:p>
            <a:endParaRPr lang="en-AU" baseline="0" dirty="0" smtClean="0"/>
          </a:p>
        </p:txBody>
      </p:sp>
      <p:sp>
        <p:nvSpPr>
          <p:cNvPr id="4" name="Slide Number Placeholder 3"/>
          <p:cNvSpPr>
            <a:spLocks noGrp="1"/>
          </p:cNvSpPr>
          <p:nvPr>
            <p:ph type="sldNum" sz="quarter" idx="10"/>
          </p:nvPr>
        </p:nvSpPr>
        <p:spPr/>
        <p:txBody>
          <a:bodyPr/>
          <a:lstStyle/>
          <a:p>
            <a:fld id="{FC6C4B1C-4F55-4801-8A12-9A85F296BBCB}" type="slidenum">
              <a:rPr lang="en-AU" smtClean="0"/>
              <a:t>4</a:t>
            </a:fld>
            <a:endParaRPr lang="en-AU"/>
          </a:p>
        </p:txBody>
      </p:sp>
    </p:spTree>
    <p:extLst>
      <p:ext uri="{BB962C8B-B14F-4D97-AF65-F5344CB8AC3E}">
        <p14:creationId xmlns:p14="http://schemas.microsoft.com/office/powerpoint/2010/main" val="64454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Very pleased to hear that merger will have no impact on roadmaps or commitment to product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That PQ functionality such as IEDL enhanced linking will be incorporated into Primo, that record quality will be enhanced by merging PQ KB and metadata. Resource recommender function will be introduced. This has placed us in a position to contribute to its development – our librarians have clear and strong ideas about what we want in a recommender, based on our EDS success and what we learned throughout that implementation process. At IGeLU I was able to make direct contact with Christine </a:t>
            </a:r>
            <a:r>
              <a:rPr lang="en-AU" baseline="0" dirty="0" err="1" smtClean="0"/>
              <a:t>Stohn</a:t>
            </a:r>
            <a:r>
              <a:rPr lang="en-AU" baseline="0" dirty="0" smtClean="0"/>
              <a:t> (Senior Product Manager for Discovery and Delivery) and we are keen to contribute our ideas for the development of the resource recommender. We will certainly have a lot to say about it </a:t>
            </a:r>
            <a:r>
              <a:rPr lang="en-AU" baseline="0" dirty="0" smtClean="0">
                <a:sym typeface="Wingdings" panose="05000000000000000000" pitchFamily="2" charset="2"/>
              </a:rPr>
              <a:t></a:t>
            </a: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Alma issues around excessive clicking, unnecessary workflow steps for smaller libraries, had already been fed back by other libraries and had been taken on board – redesign of Alma interface is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It was great to hear that more reports will be made available in November, including cost per use, trends data, overlap analysis etc. based on Intota Assessment functionality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dirty="0" smtClean="0"/>
              <a:t>[click] Knowing this will make a big difference to our planning. We will be sharing this with our staff as well as other Virtua libraries who are implementing Alma or have just done so. As an early</a:t>
            </a:r>
            <a:r>
              <a:rPr lang="en-AU" baseline="0" dirty="0" smtClean="0"/>
              <a:t> adopter of Leganto we will contribute to its development, especially around copyright workflows</a:t>
            </a:r>
            <a:endParaRPr lang="en-AU" dirty="0"/>
          </a:p>
        </p:txBody>
      </p:sp>
      <p:sp>
        <p:nvSpPr>
          <p:cNvPr id="4" name="Slide Number Placeholder 3"/>
          <p:cNvSpPr>
            <a:spLocks noGrp="1"/>
          </p:cNvSpPr>
          <p:nvPr>
            <p:ph type="sldNum" sz="quarter" idx="10"/>
          </p:nvPr>
        </p:nvSpPr>
        <p:spPr/>
        <p:txBody>
          <a:bodyPr/>
          <a:lstStyle/>
          <a:p>
            <a:fld id="{FC6C4B1C-4F55-4801-8A12-9A85F296BBCB}" type="slidenum">
              <a:rPr lang="en-AU" smtClean="0"/>
              <a:t>5</a:t>
            </a:fld>
            <a:endParaRPr lang="en-AU"/>
          </a:p>
        </p:txBody>
      </p:sp>
    </p:spTree>
    <p:extLst>
      <p:ext uri="{BB962C8B-B14F-4D97-AF65-F5344CB8AC3E}">
        <p14:creationId xmlns:p14="http://schemas.microsoft.com/office/powerpoint/2010/main" val="270775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Coming from nothing,</a:t>
            </a:r>
            <a:r>
              <a:rPr lang="en-AU" baseline="0" dirty="0" smtClean="0"/>
              <a:t> attending IGeLU and becoming involved in the ANZREG community is like a breath of fresh air. Given the focus areas I was seeking answers to, I mostly attended product development sessions, some of the working group sessions and the Q&amp;A sessions.</a:t>
            </a:r>
          </a:p>
          <a:p>
            <a:endParaRPr lang="en-AU" baseline="0" dirty="0" smtClean="0"/>
          </a:p>
          <a:p>
            <a:r>
              <a:rPr lang="en-AU" dirty="0" smtClean="0"/>
              <a:t>Have been</a:t>
            </a:r>
            <a:r>
              <a:rPr lang="en-AU" baseline="0" dirty="0" smtClean="0"/>
              <a:t> able to see how product working groups engage with Ex Libris developers,  how libraries can engage with the process and advocate functionality enhancements, particularly for the ANZ context e.g. Australian copyright with Leganto. Have seen how Ex Libris responds to this feedback and how it is incorporated into their product planning and development</a:t>
            </a:r>
          </a:p>
          <a:p>
            <a:endParaRPr lang="en-AU" baseline="0" dirty="0" smtClean="0"/>
          </a:p>
          <a:p>
            <a:r>
              <a:rPr lang="en-AU" baseline="0" dirty="0" smtClean="0"/>
              <a:t>Another valuable outcome is being able to make contact with Ex Libris developers and contribute to functionality development e.g. Primo resource recommender. This will also be a way of engaging our staff in the process of product and functionality development.</a:t>
            </a:r>
          </a:p>
          <a:p>
            <a:endParaRPr lang="en-AU" baseline="0" dirty="0" smtClean="0"/>
          </a:p>
          <a:p>
            <a:r>
              <a:rPr lang="en-AU" baseline="0" dirty="0" smtClean="0"/>
              <a:t>I will be bringing this back to our own library and sharing with staff to begin engaging them with the process, but also sharing with other communities such as QULOC and the group of 3 other ex-Virtua libraries who are now using Alma or in the process of implementing it.</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Overall, continually impressed by Ex Libris as a company willing to listen, keen to get feedback and action ideas. We are keen to contribute as much as we can.</a:t>
            </a:r>
            <a:endParaRPr lang="en-AU" dirty="0" smtClean="0"/>
          </a:p>
          <a:p>
            <a:endParaRPr lang="en-AU" dirty="0"/>
          </a:p>
        </p:txBody>
      </p:sp>
      <p:sp>
        <p:nvSpPr>
          <p:cNvPr id="4" name="Slide Number Placeholder 3"/>
          <p:cNvSpPr>
            <a:spLocks noGrp="1"/>
          </p:cNvSpPr>
          <p:nvPr>
            <p:ph type="sldNum" sz="quarter" idx="10"/>
          </p:nvPr>
        </p:nvSpPr>
        <p:spPr/>
        <p:txBody>
          <a:bodyPr/>
          <a:lstStyle/>
          <a:p>
            <a:fld id="{FC6C4B1C-4F55-4801-8A12-9A85F296BBCB}" type="slidenum">
              <a:rPr lang="en-AU" smtClean="0"/>
              <a:t>6</a:t>
            </a:fld>
            <a:endParaRPr lang="en-AU"/>
          </a:p>
        </p:txBody>
      </p:sp>
    </p:spTree>
    <p:extLst>
      <p:ext uri="{BB962C8B-B14F-4D97-AF65-F5344CB8AC3E}">
        <p14:creationId xmlns:p14="http://schemas.microsoft.com/office/powerpoint/2010/main" val="123333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C6C4B1C-4F55-4801-8A12-9A85F296BBCB}" type="slidenum">
              <a:rPr lang="en-AU" smtClean="0"/>
              <a:t>7</a:t>
            </a:fld>
            <a:endParaRPr lang="en-AU"/>
          </a:p>
        </p:txBody>
      </p:sp>
    </p:spTree>
    <p:extLst>
      <p:ext uri="{BB962C8B-B14F-4D97-AF65-F5344CB8AC3E}">
        <p14:creationId xmlns:p14="http://schemas.microsoft.com/office/powerpoint/2010/main" val="133702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8100" y="-20265"/>
            <a:ext cx="9220200" cy="6934200"/>
          </a:xfrm>
          <a:prstGeom prst="rect">
            <a:avLst/>
          </a:prstGeom>
        </p:spPr>
      </p:pic>
      <p:sp>
        <p:nvSpPr>
          <p:cNvPr id="2" name="Title 1"/>
          <p:cNvSpPr>
            <a:spLocks noGrp="1"/>
          </p:cNvSpPr>
          <p:nvPr>
            <p:ph type="ctrTitle"/>
          </p:nvPr>
        </p:nvSpPr>
        <p:spPr>
          <a:xfrm>
            <a:off x="685800" y="979473"/>
            <a:ext cx="7772400" cy="2620978"/>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76508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150240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129903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9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6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6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8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14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502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0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
        <p:nvSpPr>
          <p:cNvPr id="7" name="Title 1"/>
          <p:cNvSpPr>
            <a:spLocks noGrp="1"/>
          </p:cNvSpPr>
          <p:nvPr>
            <p:ph type="title"/>
          </p:nvPr>
        </p:nvSpPr>
        <p:spPr>
          <a:xfrm>
            <a:off x="457200" y="191559"/>
            <a:ext cx="8229600" cy="723669"/>
          </a:xfrm>
          <a:prstGeom prst="rect">
            <a:avLst/>
          </a:prstGeom>
        </p:spPr>
        <p:txBody>
          <a:bodyPr>
            <a:normAutofit/>
          </a:bodyPr>
          <a:lstStyle>
            <a:lvl1pPr algn="l">
              <a:defRPr sz="4000" b="1">
                <a:solidFill>
                  <a:srgbClr val="FFFFFF"/>
                </a:solidFill>
              </a:defRPr>
            </a:lvl1pPr>
          </a:lstStyle>
          <a:p>
            <a:pPr algn="l"/>
            <a:r>
              <a:rPr lang="en-US" sz="3300" smtClean="0"/>
              <a:t>Click to edit Master title style</a:t>
            </a:r>
            <a:endParaRPr lang="en-US" sz="3300" dirty="0"/>
          </a:p>
        </p:txBody>
      </p:sp>
      <p:sp>
        <p:nvSpPr>
          <p:cNvPr id="8" name="Content Placeholder 2"/>
          <p:cNvSpPr>
            <a:spLocks noGrp="1"/>
          </p:cNvSpPr>
          <p:nvPr>
            <p:ph idx="1"/>
          </p:nvPr>
        </p:nvSpPr>
        <p:spPr>
          <a:xfrm>
            <a:off x="457200" y="1373167"/>
            <a:ext cx="8229600" cy="4525963"/>
          </a:xfrm>
          <a:prstGeom prst="rect">
            <a:avLst/>
          </a:prstGeom>
        </p:spPr>
        <p:txBody>
          <a:bodyPr/>
          <a:lstStyle/>
          <a:p>
            <a:pPr lvl="0"/>
            <a:r>
              <a:rPr lang="en-US" smtClean="0"/>
              <a:t>Click to edit Master text styles</a:t>
            </a:r>
          </a:p>
        </p:txBody>
      </p:sp>
    </p:spTree>
    <p:extLst>
      <p:ext uri="{BB962C8B-B14F-4D97-AF65-F5344CB8AC3E}">
        <p14:creationId xmlns:p14="http://schemas.microsoft.com/office/powerpoint/2010/main" val="106218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8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13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34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47712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2398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4520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7776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90119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9672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7237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3404542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71592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251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06896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94337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255691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945925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3477664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612471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036553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53458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2576393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959953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541931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413822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562130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01866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3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185824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257231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39680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146033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10E03FF-37D7-1944-B2D6-A5406A625AD1}" type="datetimeFigureOut">
              <a:rPr lang="en-US" smtClean="0"/>
              <a:t>10/26/2016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2F9BCA-337C-D447-8C20-2C9E8155C0F0}" type="slidenum">
              <a:rPr lang="en-US" smtClean="0"/>
              <a:t>‹#›</a:t>
            </a:fld>
            <a:endParaRPr lang="en-US"/>
          </a:p>
        </p:txBody>
      </p:sp>
    </p:spTree>
    <p:extLst>
      <p:ext uri="{BB962C8B-B14F-4D97-AF65-F5344CB8AC3E}">
        <p14:creationId xmlns:p14="http://schemas.microsoft.com/office/powerpoint/2010/main" val="360735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8100" y="-27020"/>
            <a:ext cx="9220200" cy="6934200"/>
          </a:xfrm>
          <a:prstGeom prst="rect">
            <a:avLst/>
          </a:prstGeom>
        </p:spPr>
      </p:pic>
    </p:spTree>
    <p:extLst>
      <p:ext uri="{BB962C8B-B14F-4D97-AF65-F5344CB8AC3E}">
        <p14:creationId xmlns:p14="http://schemas.microsoft.com/office/powerpoint/2010/main" val="395930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70162-0119-704D-A6CE-50E3494A12A1}" type="datetimeFigureOut">
              <a:rPr lang="en-US" smtClean="0">
                <a:solidFill>
                  <a:prstClr val="black">
                    <a:tint val="75000"/>
                  </a:prstClr>
                </a:solidFill>
              </a:rPr>
              <a:pPr/>
              <a:t>10/26/2016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02C38-44FF-704D-8C00-D88492DBD3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1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2804B35-9259-4AA8-B29B-3CCA4A16721F}" type="datetimeFigureOut">
              <a:rPr lang="en-US" smtClean="0">
                <a:solidFill>
                  <a:prstClr val="black">
                    <a:tint val="75000"/>
                  </a:prstClr>
                </a:solidFill>
              </a:rPr>
              <a:pPr defTabSz="685800"/>
              <a:t>10/26/2016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894254C-4DB9-466B-A0B6-5CCF4E3E9E0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00437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603814C-9590-4A82-B3D0-203EF70831FA}" type="datetimeFigureOut">
              <a:rPr lang="en-AU" smtClean="0">
                <a:solidFill>
                  <a:prstClr val="black">
                    <a:tint val="75000"/>
                  </a:prstClr>
                </a:solidFill>
              </a:rPr>
              <a:pPr defTabSz="685800"/>
              <a:t>26/10/2016</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C642B6F-B486-4FA1-A51C-12C3D89B4DB9}"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44221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au/url?sa=t&amp;rct=j&amp;q=&amp;esrc=s&amp;source=web&amp;cd=6&amp;cad=rja&amp;uact=8&amp;ved=0ahUKEwjv9IO_kvLPAhUJW5QKHdXwB94QtwIILDAF&amp;url=https://www.youtube.com/watch?v=xD0wKhyvJzY&amp;usg=AFQjCNGqqExJS6uP6sG1Scj3AFgM5nDBGg&amp;sig2=lBxhXrl6z4S5ZtCo9fxXcw" TargetMode="External"/><Relationship Id="rId2" Type="http://schemas.openxmlformats.org/officeDocument/2006/relationships/hyperlink" Target="https://www.google.com.au/url?sa=t&amp;rct=j&amp;q=&amp;esrc=s&amp;source=web&amp;cd=1&amp;cad=rja&amp;uact=8&amp;ved=0ahUKEwjv9IO_kvLPAhUJW5QKHdXwB94QtwIIHTAA&amp;url=https://www.youtube.com/watch?v=dlQ_nNhSecs&amp;usg=AFQjCNFCHRnCJfEg4epnJ9TI1iQkxLCtAA&amp;sig2=DONt2ELfErkdNVrfBS5w7Q" TargetMode="External"/><Relationship Id="rId1" Type="http://schemas.openxmlformats.org/officeDocument/2006/relationships/slideLayout" Target="../slideLayouts/slideLayout29.xml"/><Relationship Id="rId5" Type="http://schemas.openxmlformats.org/officeDocument/2006/relationships/hyperlink" Target="https://www.google.com.au/url?sa=t&amp;rct=j&amp;q=&amp;esrc=s&amp;source=web&amp;cd=7&amp;cad=rja&amp;uact=8&amp;ved=0ahUKEwjv9IO_kvLPAhUJW5QKHdXwB94QtwIILzAG&amp;url=https://www.youtube.com/watch?v=rFP8DSO1xgw&amp;usg=AFQjCNHFIky8DajTw1FE8f2VKTsuf-G5og&amp;sig2=s98BL6MqFiGTndntx2-Nbg" TargetMode="External"/><Relationship Id="rId4" Type="http://schemas.openxmlformats.org/officeDocument/2006/relationships/hyperlink" Target="https://www.google.com.au/url?sa=t&amp;rct=j&amp;q=&amp;esrc=s&amp;source=web&amp;cd=3&amp;cad=rja&amp;uact=8&amp;ved=0ahUKEwjv9IO_kvLPAhUJW5QKHdXwB94QtwIIIzAC&amp;url=https://www.youtube.com/watch?v=gaoMHKc8EAo&amp;usg=AFQjCNHkwg1Odyv1CIYIlnhGG4GmoQxSsw&amp;sig2=h7FVTHqPLjZzIpXpisgxH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75115"/>
            <a:ext cx="7772400" cy="1470025"/>
          </a:xfrm>
        </p:spPr>
        <p:txBody>
          <a:bodyPr/>
          <a:lstStyle/>
          <a:p>
            <a:r>
              <a:rPr lang="en-US" sz="2000" dirty="0" smtClean="0"/>
              <a:t>ANZREG Webinar – 26 October 2016</a:t>
            </a:r>
            <a:br>
              <a:rPr lang="en-US" sz="2000" dirty="0" smtClean="0"/>
            </a:br>
            <a:r>
              <a:rPr lang="en-US" sz="2000" dirty="0" smtClean="0"/>
              <a:t/>
            </a:r>
            <a:br>
              <a:rPr lang="en-US" sz="2000" dirty="0" smtClean="0"/>
            </a:br>
            <a:r>
              <a:rPr lang="en-US" sz="2000" dirty="0"/>
              <a:t/>
            </a:r>
            <a:br>
              <a:rPr lang="en-US" sz="2000" dirty="0"/>
            </a:br>
            <a:r>
              <a:rPr lang="en-US" sz="2000" dirty="0"/>
              <a:t>Meredith Mooi</a:t>
            </a:r>
          </a:p>
        </p:txBody>
      </p:sp>
      <p:sp>
        <p:nvSpPr>
          <p:cNvPr id="3" name="Title 1"/>
          <p:cNvSpPr txBox="1">
            <a:spLocks/>
          </p:cNvSpPr>
          <p:nvPr/>
        </p:nvSpPr>
        <p:spPr>
          <a:xfrm>
            <a:off x="838200" y="1105090"/>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IGeLU Conference 2016</a:t>
            </a:r>
          </a:p>
          <a:p>
            <a:r>
              <a:rPr lang="en-US" sz="3600" dirty="0" smtClean="0"/>
              <a:t>Impressions &amp; Feedback</a:t>
            </a:r>
            <a:endParaRPr lang="en-US" sz="3600" dirty="0"/>
          </a:p>
        </p:txBody>
      </p:sp>
    </p:spTree>
    <p:extLst>
      <p:ext uri="{BB962C8B-B14F-4D97-AF65-F5344CB8AC3E}">
        <p14:creationId xmlns:p14="http://schemas.microsoft.com/office/powerpoint/2010/main" val="137858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IGeLU 2016</a:t>
            </a:r>
            <a:br>
              <a:rPr lang="en-AU" dirty="0" smtClean="0"/>
            </a:br>
            <a:r>
              <a:rPr lang="en-AU" dirty="0" smtClean="0"/>
              <a:t>Developers Day </a:t>
            </a:r>
            <a:br>
              <a:rPr lang="en-AU" dirty="0" smtClean="0"/>
            </a:br>
            <a:r>
              <a:rPr lang="en-AU" dirty="0" smtClean="0"/>
              <a:t>notes</a:t>
            </a:r>
            <a:endParaRPr lang="en-US" dirty="0"/>
          </a:p>
        </p:txBody>
      </p:sp>
      <p:sp>
        <p:nvSpPr>
          <p:cNvPr id="3" name="Subtitle 2"/>
          <p:cNvSpPr>
            <a:spLocks noGrp="1"/>
          </p:cNvSpPr>
          <p:nvPr>
            <p:ph type="subTitle" idx="1"/>
          </p:nvPr>
        </p:nvSpPr>
        <p:spPr/>
        <p:txBody>
          <a:bodyPr/>
          <a:lstStyle/>
          <a:p>
            <a:r>
              <a:rPr lang="en-AU" dirty="0" smtClean="0"/>
              <a:t>Trondheim, Norway</a:t>
            </a:r>
            <a:endParaRPr lang="en-US" dirty="0"/>
          </a:p>
        </p:txBody>
      </p:sp>
    </p:spTree>
    <p:extLst>
      <p:ext uri="{BB962C8B-B14F-4D97-AF65-F5344CB8AC3E}">
        <p14:creationId xmlns:p14="http://schemas.microsoft.com/office/powerpoint/2010/main" val="155518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dirty="0" smtClean="0"/>
              <a:t>Introduction/organisation by the co-ordinators of Interoperability, Linked Open Data and Analytics Special Interest Working Groups.</a:t>
            </a:r>
          </a:p>
          <a:p>
            <a:pPr marL="0" indent="0">
              <a:buNone/>
            </a:pPr>
            <a:endParaRPr lang="en-AU" dirty="0"/>
          </a:p>
          <a:p>
            <a:pPr marL="0" indent="0">
              <a:buNone/>
            </a:pPr>
            <a:r>
              <a:rPr lang="en-AU" dirty="0" smtClean="0"/>
              <a:t>143 attendees from many countries…. Conducted in English</a:t>
            </a:r>
          </a:p>
          <a:p>
            <a:pPr marL="0" indent="0">
              <a:buNone/>
            </a:pPr>
            <a:endParaRPr lang="en-AU" dirty="0" smtClean="0"/>
          </a:p>
          <a:p>
            <a:pPr marL="0" indent="0">
              <a:buNone/>
            </a:pPr>
            <a:r>
              <a:rPr lang="en-AU" dirty="0" smtClean="0"/>
              <a:t> Website at: http://developersday.info</a:t>
            </a:r>
          </a:p>
          <a:p>
            <a:pPr marL="0" indent="0">
              <a:buNone/>
            </a:pPr>
            <a:r>
              <a:rPr lang="en-AU" dirty="0" smtClean="0"/>
              <a:t> </a:t>
            </a:r>
          </a:p>
        </p:txBody>
      </p:sp>
    </p:spTree>
    <p:extLst>
      <p:ext uri="{BB962C8B-B14F-4D97-AF65-F5344CB8AC3E}">
        <p14:creationId xmlns:p14="http://schemas.microsoft.com/office/powerpoint/2010/main" val="184636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4411"/>
            <a:ext cx="7886700" cy="4495562"/>
          </a:xfrm>
        </p:spPr>
        <p:txBody>
          <a:bodyPr>
            <a:normAutofit fontScale="55000" lnSpcReduction="20000"/>
          </a:bodyPr>
          <a:lstStyle/>
          <a:p>
            <a:pPr marL="0" indent="0" algn="ctr">
              <a:buNone/>
            </a:pPr>
            <a:r>
              <a:rPr lang="en-AU" sz="2850" dirty="0"/>
              <a:t>Sessions in Program</a:t>
            </a:r>
          </a:p>
          <a:p>
            <a:pPr marL="0" indent="0">
              <a:buNone/>
            </a:pPr>
            <a:endParaRPr lang="en-AU" dirty="0" smtClean="0"/>
          </a:p>
          <a:p>
            <a:r>
              <a:rPr lang="en-AU" dirty="0" smtClean="0"/>
              <a:t>Now We're Talking... Two-way Communication with Alma Using </a:t>
            </a:r>
            <a:r>
              <a:rPr lang="en-AU" dirty="0" err="1" smtClean="0"/>
              <a:t>Webhooks</a:t>
            </a:r>
            <a:r>
              <a:rPr lang="en-AU" dirty="0" smtClean="0"/>
              <a:t>  (Ex </a:t>
            </a:r>
            <a:r>
              <a:rPr lang="en-AU" dirty="0" err="1" smtClean="0"/>
              <a:t>Libris</a:t>
            </a:r>
            <a:r>
              <a:rPr lang="en-AU" dirty="0" smtClean="0"/>
              <a:t> presenting) )</a:t>
            </a:r>
          </a:p>
          <a:p>
            <a:r>
              <a:rPr lang="en-AU" dirty="0" smtClean="0"/>
              <a:t> Primo and Alma Analytics APIs with Perl (presented remotely by David Lewis from Curtin University)</a:t>
            </a:r>
          </a:p>
          <a:p>
            <a:r>
              <a:rPr lang="en-AU" dirty="0" smtClean="0"/>
              <a:t> Primo new UI hacks and UX experiences (Primo Product Working Group impressions of working with new UI)</a:t>
            </a:r>
          </a:p>
          <a:p>
            <a:r>
              <a:rPr lang="en-AU" dirty="0" smtClean="0"/>
              <a:t> Customisation of Primo new UI  (Ex </a:t>
            </a:r>
            <a:r>
              <a:rPr lang="en-AU" dirty="0" err="1" smtClean="0"/>
              <a:t>Libris</a:t>
            </a:r>
            <a:r>
              <a:rPr lang="en-AU" dirty="0" smtClean="0"/>
              <a:t> presenting)</a:t>
            </a:r>
          </a:p>
          <a:p>
            <a:r>
              <a:rPr lang="en-AU" dirty="0" smtClean="0"/>
              <a:t> A simple collection viewer for the new Primo UI (Mehmet </a:t>
            </a:r>
            <a:r>
              <a:rPr lang="en-AU" dirty="0" err="1" smtClean="0"/>
              <a:t>Celik</a:t>
            </a:r>
            <a:r>
              <a:rPr lang="en-AU" dirty="0" smtClean="0"/>
              <a:t> – author of </a:t>
            </a:r>
            <a:r>
              <a:rPr lang="en-AU" dirty="0" err="1" smtClean="0"/>
              <a:t>jQuery.PRIMO</a:t>
            </a:r>
            <a:r>
              <a:rPr lang="en-AU" dirty="0" smtClean="0"/>
              <a:t>)</a:t>
            </a:r>
          </a:p>
          <a:p>
            <a:r>
              <a:rPr lang="en-AU" dirty="0" smtClean="0"/>
              <a:t> Reducing cognitive load in Primo (</a:t>
            </a:r>
            <a:r>
              <a:rPr lang="en-AU" dirty="0" err="1" smtClean="0"/>
              <a:t>Karsten</a:t>
            </a:r>
            <a:r>
              <a:rPr lang="en-AU" dirty="0" smtClean="0"/>
              <a:t> Hansen – Aalborg University)</a:t>
            </a:r>
          </a:p>
          <a:p>
            <a:r>
              <a:rPr lang="en-AU" dirty="0" smtClean="0"/>
              <a:t>Extending Alma Functionality using APIs: Booking, Inventory, Search (Dean </a:t>
            </a:r>
            <a:r>
              <a:rPr lang="en-AU" dirty="0" err="1" smtClean="0"/>
              <a:t>Lingley</a:t>
            </a:r>
            <a:r>
              <a:rPr lang="en-AU" dirty="0" smtClean="0"/>
              <a:t> – Purdue University)</a:t>
            </a:r>
          </a:p>
          <a:p>
            <a:r>
              <a:rPr lang="en-AU" dirty="0" smtClean="0"/>
              <a:t>From Symbiosis to Synthesis - Alma and bibliotheca RFID Integration (</a:t>
            </a:r>
            <a:r>
              <a:rPr lang="en-US" dirty="0" smtClean="0"/>
              <a:t>Bettina </a:t>
            </a:r>
            <a:r>
              <a:rPr lang="en-US" dirty="0" err="1" smtClean="0"/>
              <a:t>Kaldenberg</a:t>
            </a:r>
            <a:r>
              <a:rPr lang="en-US" dirty="0" smtClean="0"/>
              <a:t>)</a:t>
            </a:r>
            <a:r>
              <a:rPr lang="en-AU" dirty="0" smtClean="0"/>
              <a:t> </a:t>
            </a:r>
          </a:p>
          <a:p>
            <a:r>
              <a:rPr lang="en-AU" dirty="0" smtClean="0"/>
              <a:t> Creating an Angular.JS/Ionic based web/mobile app - challenges, problems, pitfalls and lessons learned (Matthias </a:t>
            </a:r>
            <a:r>
              <a:rPr lang="en-AU" dirty="0" err="1" smtClean="0"/>
              <a:t>Einbrodt</a:t>
            </a:r>
            <a:r>
              <a:rPr lang="en-AU" dirty="0" smtClean="0"/>
              <a:t>)</a:t>
            </a:r>
          </a:p>
          <a:p>
            <a:r>
              <a:rPr lang="en-AU" dirty="0" smtClean="0"/>
              <a:t> Visualising and Sharing Multi-Platform Library Analytics with Tableau (Joan </a:t>
            </a:r>
            <a:r>
              <a:rPr lang="en-AU" dirty="0" err="1" smtClean="0"/>
              <a:t>Kolarik</a:t>
            </a:r>
            <a:r>
              <a:rPr lang="en-AU" dirty="0" smtClean="0"/>
              <a:t> - Weizmann Institute of Science)</a:t>
            </a:r>
          </a:p>
          <a:p>
            <a:r>
              <a:rPr lang="en-AU" dirty="0" smtClean="0"/>
              <a:t> Expanded Scanning Service at MIT Library  (Christine </a:t>
            </a:r>
            <a:r>
              <a:rPr lang="en-AU" dirty="0" err="1" smtClean="0"/>
              <a:t>Moulen</a:t>
            </a:r>
            <a:r>
              <a:rPr lang="en-AU" dirty="0" smtClean="0"/>
              <a:t> and Rich Wenger) </a:t>
            </a:r>
          </a:p>
          <a:p>
            <a:r>
              <a:rPr lang="en-AU" dirty="0" smtClean="0"/>
              <a:t> Red/Green system (Cindy </a:t>
            </a:r>
            <a:r>
              <a:rPr lang="en-AU" dirty="0" err="1" smtClean="0"/>
              <a:t>Greenspun</a:t>
            </a:r>
            <a:r>
              <a:rPr lang="en-AU" dirty="0" smtClean="0"/>
              <a:t>, Yale University) – an ‘item checker’ security system</a:t>
            </a:r>
          </a:p>
          <a:p>
            <a:r>
              <a:rPr lang="en-AU" dirty="0" smtClean="0"/>
              <a:t> EAD, PRIMO and a data management hub (Lukas </a:t>
            </a:r>
            <a:r>
              <a:rPr lang="en-AU" dirty="0" err="1" smtClean="0"/>
              <a:t>Koster</a:t>
            </a:r>
            <a:r>
              <a:rPr lang="en-AU" dirty="0" smtClean="0"/>
              <a:t> – </a:t>
            </a:r>
            <a:r>
              <a:rPr lang="en-AU" dirty="0" err="1" smtClean="0"/>
              <a:t>Uni</a:t>
            </a:r>
            <a:r>
              <a:rPr lang="en-AU" dirty="0" smtClean="0"/>
              <a:t> of Amsterdam)</a:t>
            </a:r>
          </a:p>
          <a:p>
            <a:pPr marL="0" indent="0">
              <a:buNone/>
            </a:pPr>
            <a:r>
              <a:rPr lang="en-AU" dirty="0" smtClean="0"/>
              <a:t> </a:t>
            </a:r>
          </a:p>
          <a:p>
            <a:pPr marL="0" indent="0">
              <a:buNone/>
            </a:pPr>
            <a:r>
              <a:rPr lang="en-AU" dirty="0" smtClean="0"/>
              <a:t> - Extra session snuck in at end (by Theo </a:t>
            </a:r>
            <a:r>
              <a:rPr lang="en-AU" dirty="0" err="1" smtClean="0"/>
              <a:t>Engelman</a:t>
            </a:r>
            <a:r>
              <a:rPr lang="en-AU" dirty="0" smtClean="0"/>
              <a:t> from Utrecht University, Netherlands): A RESTful handshake between Aleph and </a:t>
            </a:r>
            <a:r>
              <a:rPr lang="en-AU" dirty="0" err="1" smtClean="0"/>
              <a:t>WorldCat</a:t>
            </a:r>
            <a:endParaRPr lang="en-US" dirty="0"/>
          </a:p>
        </p:txBody>
      </p:sp>
    </p:spTree>
    <p:extLst>
      <p:ext uri="{BB962C8B-B14F-4D97-AF65-F5344CB8AC3E}">
        <p14:creationId xmlns:p14="http://schemas.microsoft.com/office/powerpoint/2010/main" val="406894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65" y="1838520"/>
            <a:ext cx="6270172" cy="2585323"/>
          </a:xfrm>
          <a:prstGeom prst="rect">
            <a:avLst/>
          </a:prstGeom>
        </p:spPr>
        <p:txBody>
          <a:bodyPr wrap="square">
            <a:spAutoFit/>
          </a:bodyPr>
          <a:lstStyle/>
          <a:p>
            <a:pPr defTabSz="685800"/>
            <a:r>
              <a:rPr lang="en-AU" sz="1350" dirty="0">
                <a:solidFill>
                  <a:prstClr val="black"/>
                </a:solidFill>
                <a:latin typeface="Calibri" panose="020F0502020204030204"/>
              </a:rPr>
              <a:t>Sessions on YouTube - mostly usable quality:</a:t>
            </a:r>
          </a:p>
          <a:p>
            <a:pPr defTabSz="685800"/>
            <a:r>
              <a:rPr lang="en-AU" sz="1350" dirty="0">
                <a:solidFill>
                  <a:prstClr val="black"/>
                </a:solidFill>
                <a:latin typeface="Calibri" panose="020F0502020204030204"/>
              </a:rPr>
              <a:t> </a:t>
            </a:r>
          </a:p>
          <a:p>
            <a:pPr defTabSz="685800"/>
            <a:r>
              <a:rPr lang="en-AU" sz="1350" dirty="0">
                <a:solidFill>
                  <a:prstClr val="black"/>
                </a:solidFill>
                <a:latin typeface="Calibri" panose="020F0502020204030204"/>
                <a:hlinkClick r:id="rId2"/>
              </a:rPr>
              <a:t>Part 1</a:t>
            </a:r>
            <a:r>
              <a:rPr lang="en-AU" sz="1350" dirty="0">
                <a:solidFill>
                  <a:prstClr val="black"/>
                </a:solidFill>
                <a:latin typeface="Calibri" panose="020F0502020204030204"/>
              </a:rPr>
              <a:t> – Starts with Ex </a:t>
            </a:r>
            <a:r>
              <a:rPr lang="en-AU" sz="1350" dirty="0" err="1">
                <a:solidFill>
                  <a:prstClr val="black"/>
                </a:solidFill>
                <a:latin typeface="Calibri" panose="020F0502020204030204"/>
              </a:rPr>
              <a:t>Libris</a:t>
            </a:r>
            <a:r>
              <a:rPr lang="en-AU" sz="1350" dirty="0">
                <a:solidFill>
                  <a:prstClr val="black"/>
                </a:solidFill>
                <a:latin typeface="Calibri" panose="020F0502020204030204"/>
              </a:rPr>
              <a:t> – Josh Weisman describing new Web Hooks integration type in Alma including demo implementations of listener in AWS Lambda</a:t>
            </a: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hlinkClick r:id="rId3"/>
              </a:rPr>
              <a:t>Part 2</a:t>
            </a:r>
            <a:r>
              <a:rPr lang="en-AU" sz="1350" dirty="0">
                <a:solidFill>
                  <a:prstClr val="black"/>
                </a:solidFill>
                <a:latin typeface="Calibri" panose="020F0502020204030204"/>
              </a:rPr>
              <a:t> – Ex </a:t>
            </a:r>
            <a:r>
              <a:rPr lang="en-AU" sz="1350" dirty="0" err="1">
                <a:solidFill>
                  <a:prstClr val="black"/>
                </a:solidFill>
                <a:latin typeface="Calibri" panose="020F0502020204030204"/>
              </a:rPr>
              <a:t>Libris</a:t>
            </a:r>
            <a:r>
              <a:rPr lang="en-AU" sz="1350" dirty="0">
                <a:solidFill>
                  <a:prstClr val="black"/>
                </a:solidFill>
                <a:latin typeface="Calibri" panose="020F0502020204030204"/>
              </a:rPr>
              <a:t> - Guy Ben-</a:t>
            </a:r>
            <a:r>
              <a:rPr lang="en-AU" sz="1350" dirty="0" err="1">
                <a:solidFill>
                  <a:prstClr val="black"/>
                </a:solidFill>
                <a:latin typeface="Calibri" panose="020F0502020204030204"/>
              </a:rPr>
              <a:t>Porat</a:t>
            </a:r>
            <a:r>
              <a:rPr lang="en-AU" sz="1350" dirty="0">
                <a:solidFill>
                  <a:prstClr val="black"/>
                </a:solidFill>
                <a:latin typeface="Calibri" panose="020F0502020204030204"/>
              </a:rPr>
              <a:t> describing their approach to UX development and Noam Amit demonstrating how to work with the new node.JS customisation dev environment</a:t>
            </a: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hlinkClick r:id="rId4"/>
              </a:rPr>
              <a:t>Part 3</a:t>
            </a:r>
            <a:r>
              <a:rPr lang="en-AU" sz="1350" dirty="0">
                <a:solidFill>
                  <a:prstClr val="black"/>
                </a:solidFill>
                <a:latin typeface="Calibri" panose="020F0502020204030204"/>
              </a:rPr>
              <a:t> – starts with Mehmet </a:t>
            </a:r>
            <a:r>
              <a:rPr lang="en-AU" sz="1350" dirty="0" err="1">
                <a:solidFill>
                  <a:prstClr val="black"/>
                </a:solidFill>
                <a:latin typeface="Calibri" panose="020F0502020204030204"/>
              </a:rPr>
              <a:t>Celik</a:t>
            </a:r>
            <a:r>
              <a:rPr lang="en-AU" sz="1350" dirty="0">
                <a:solidFill>
                  <a:prstClr val="black"/>
                </a:solidFill>
                <a:latin typeface="Calibri" panose="020F0502020204030204"/>
              </a:rPr>
              <a:t> </a:t>
            </a: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hlinkClick r:id="rId5"/>
              </a:rPr>
              <a:t>Part 4</a:t>
            </a:r>
            <a:r>
              <a:rPr lang="en-AU" sz="1350" dirty="0">
                <a:solidFill>
                  <a:prstClr val="black"/>
                </a:solidFill>
                <a:latin typeface="Calibri" panose="020F0502020204030204"/>
              </a:rPr>
              <a:t> – starts with Tableau presentation from Joan </a:t>
            </a:r>
            <a:r>
              <a:rPr lang="en-AU" sz="1350" dirty="0" err="1">
                <a:solidFill>
                  <a:prstClr val="black"/>
                </a:solidFill>
                <a:latin typeface="Calibri" panose="020F0502020204030204"/>
              </a:rPr>
              <a:t>Kolarik</a:t>
            </a:r>
            <a:endParaRPr lang="en-AU" sz="1350" dirty="0">
              <a:solidFill>
                <a:prstClr val="black"/>
              </a:solidFill>
              <a:latin typeface="Calibri" panose="020F0502020204030204"/>
            </a:endParaRPr>
          </a:p>
        </p:txBody>
      </p:sp>
    </p:spTree>
    <p:extLst>
      <p:ext uri="{BB962C8B-B14F-4D97-AF65-F5344CB8AC3E}">
        <p14:creationId xmlns:p14="http://schemas.microsoft.com/office/powerpoint/2010/main" val="204659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849" y="1843840"/>
            <a:ext cx="8341519" cy="3795963"/>
          </a:xfrm>
        </p:spPr>
        <p:txBody>
          <a:bodyPr/>
          <a:lstStyle/>
          <a:p>
            <a:pPr algn="l"/>
            <a:endParaRPr lang="en-AU" dirty="0" smtClean="0"/>
          </a:p>
          <a:p>
            <a:pPr algn="l"/>
            <a:r>
              <a:rPr lang="en-AU" dirty="0" smtClean="0"/>
              <a:t>Next IGeLU Conference Location</a:t>
            </a:r>
          </a:p>
          <a:p>
            <a:pPr algn="l"/>
            <a:endParaRPr lang="en-AU" dirty="0"/>
          </a:p>
          <a:p>
            <a:pPr algn="l"/>
            <a:r>
              <a:rPr lang="en-AU" dirty="0" smtClean="0"/>
              <a:t>APAC Issues</a:t>
            </a:r>
          </a:p>
          <a:p>
            <a:pPr algn="l"/>
            <a:endParaRPr lang="en-AU" dirty="0"/>
          </a:p>
          <a:p>
            <a:pPr algn="l"/>
            <a:r>
              <a:rPr lang="en-AU" dirty="0" smtClean="0"/>
              <a:t>Authentication Focus Group – ISO 27018</a:t>
            </a:r>
          </a:p>
          <a:p>
            <a:pPr algn="l"/>
            <a:endParaRPr lang="en-AU" dirty="0"/>
          </a:p>
          <a:p>
            <a:pPr algn="l"/>
            <a:r>
              <a:rPr lang="en-AU" dirty="0" smtClean="0"/>
              <a:t>Regression Issues</a:t>
            </a:r>
          </a:p>
          <a:p>
            <a:pPr algn="l"/>
            <a:endParaRPr lang="en-AU" dirty="0"/>
          </a:p>
          <a:p>
            <a:pPr algn="l"/>
            <a:endParaRPr lang="en-AU" dirty="0" smtClean="0"/>
          </a:p>
          <a:p>
            <a:pPr algn="l"/>
            <a:endParaRPr lang="en-AU" dirty="0"/>
          </a:p>
          <a:p>
            <a:pPr algn="l"/>
            <a:endParaRPr lang="en-AU" dirty="0"/>
          </a:p>
        </p:txBody>
      </p:sp>
      <p:pic>
        <p:nvPicPr>
          <p:cNvPr id="1026" name="Picture 2" descr="IGe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50" y="968543"/>
            <a:ext cx="871538"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nzreg.org/images/anzreg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945" y="1109536"/>
            <a:ext cx="1378744" cy="37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1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USC</a:t>
            </a:r>
            <a:endParaRPr lang="en-US" dirty="0"/>
          </a:p>
        </p:txBody>
      </p:sp>
      <p:sp>
        <p:nvSpPr>
          <p:cNvPr id="5" name="Content Placeholder 4"/>
          <p:cNvSpPr>
            <a:spLocks noGrp="1"/>
          </p:cNvSpPr>
          <p:nvPr>
            <p:ph idx="1"/>
          </p:nvPr>
        </p:nvSpPr>
        <p:spPr/>
        <p:txBody>
          <a:bodyPr/>
          <a:lstStyle/>
          <a:p>
            <a:r>
              <a:rPr lang="en-AU" dirty="0" smtClean="0"/>
              <a:t>Regional university just north of Brisbane</a:t>
            </a:r>
          </a:p>
          <a:p>
            <a:r>
              <a:rPr lang="en-AU" dirty="0" smtClean="0"/>
              <a:t>Implemented Alma and Primo </a:t>
            </a:r>
            <a:r>
              <a:rPr lang="en-AU" dirty="0"/>
              <a:t>in December </a:t>
            </a:r>
            <a:r>
              <a:rPr lang="en-AU" dirty="0" smtClean="0"/>
              <a:t>2015. Leganto early adopter.</a:t>
            </a:r>
            <a:endParaRPr lang="en-AU" dirty="0"/>
          </a:p>
          <a:p>
            <a:r>
              <a:rPr lang="en-AU" dirty="0"/>
              <a:t>Migrated from 3 separate systems:</a:t>
            </a:r>
          </a:p>
          <a:p>
            <a:pPr lvl="1"/>
            <a:r>
              <a:rPr lang="en-AU" dirty="0"/>
              <a:t>VTLS Virtua LMS</a:t>
            </a:r>
          </a:p>
          <a:p>
            <a:pPr lvl="1"/>
            <a:r>
              <a:rPr lang="en-AU" dirty="0"/>
              <a:t>Proquest 360 ERMS, including 360 Link (resolver)</a:t>
            </a:r>
          </a:p>
          <a:p>
            <a:pPr lvl="1"/>
            <a:r>
              <a:rPr lang="en-AU" dirty="0"/>
              <a:t>EBSCO EDS </a:t>
            </a:r>
            <a:r>
              <a:rPr lang="en-AU" dirty="0" smtClean="0"/>
              <a:t>Discovery</a:t>
            </a:r>
          </a:p>
          <a:p>
            <a:endParaRPr lang="en-AU" dirty="0"/>
          </a:p>
        </p:txBody>
      </p:sp>
    </p:spTree>
    <p:extLst>
      <p:ext uri="{BB962C8B-B14F-4D97-AF65-F5344CB8AC3E}">
        <p14:creationId xmlns:p14="http://schemas.microsoft.com/office/powerpoint/2010/main" val="2117965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Community makes a Difference</a:t>
            </a:r>
            <a:endParaRPr lang="en-US" sz="3200" dirty="0"/>
          </a:p>
        </p:txBody>
      </p:sp>
      <p:sp>
        <p:nvSpPr>
          <p:cNvPr id="5" name="Content Placeholder 4"/>
          <p:cNvSpPr>
            <a:spLocks noGrp="1"/>
          </p:cNvSpPr>
          <p:nvPr>
            <p:ph idx="1"/>
          </p:nvPr>
        </p:nvSpPr>
        <p:spPr>
          <a:xfrm>
            <a:off x="6149340" y="2961937"/>
            <a:ext cx="2171700" cy="1392893"/>
          </a:xfrm>
        </p:spPr>
        <p:txBody>
          <a:bodyPr/>
          <a:lstStyle/>
          <a:p>
            <a:endParaRPr lang="en-AU" sz="2400" dirty="0" smtClean="0"/>
          </a:p>
          <a:p>
            <a:endParaRPr lang="en-AU" sz="2400" dirty="0" smtClean="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3407" y="2571828"/>
            <a:ext cx="3802855" cy="20344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2938315"/>
            <a:ext cx="1234440" cy="12344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5394" y="1703875"/>
            <a:ext cx="1234440" cy="1234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5394" y="4172755"/>
            <a:ext cx="1234440" cy="12344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32180" y="2938315"/>
            <a:ext cx="1234440" cy="1234440"/>
          </a:xfrm>
          <a:prstGeom prst="rect">
            <a:avLst/>
          </a:prstGeom>
        </p:spPr>
      </p:pic>
    </p:spTree>
    <p:extLst>
      <p:ext uri="{BB962C8B-B14F-4D97-AF65-F5344CB8AC3E}">
        <p14:creationId xmlns:p14="http://schemas.microsoft.com/office/powerpoint/2010/main" val="19617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&amp; Answers</a:t>
            </a:r>
            <a:endParaRPr lang="en-US" dirty="0"/>
          </a:p>
        </p:txBody>
      </p:sp>
      <p:sp>
        <p:nvSpPr>
          <p:cNvPr id="3" name="Content Placeholder 2"/>
          <p:cNvSpPr>
            <a:spLocks noGrp="1"/>
          </p:cNvSpPr>
          <p:nvPr>
            <p:ph idx="1"/>
          </p:nvPr>
        </p:nvSpPr>
        <p:spPr>
          <a:xfrm>
            <a:off x="457199" y="1412160"/>
            <a:ext cx="4473147" cy="4525963"/>
          </a:xfrm>
        </p:spPr>
        <p:txBody>
          <a:bodyPr/>
          <a:lstStyle/>
          <a:p>
            <a:r>
              <a:rPr lang="en-AU" sz="2400" dirty="0" smtClean="0"/>
              <a:t>Submitted three questions to Conference Q&amp;A</a:t>
            </a:r>
          </a:p>
          <a:p>
            <a:r>
              <a:rPr lang="en-AU" sz="2400" dirty="0" smtClean="0"/>
              <a:t>As a new customer, areas of interest/concern:</a:t>
            </a:r>
          </a:p>
          <a:p>
            <a:pPr lvl="1"/>
            <a:r>
              <a:rPr lang="en-AU" sz="2000" dirty="0"/>
              <a:t>Proquest merger and implications for future development and </a:t>
            </a:r>
            <a:r>
              <a:rPr lang="en-AU" sz="2000" dirty="0" smtClean="0"/>
              <a:t>roadmaps</a:t>
            </a:r>
            <a:endParaRPr lang="en-AU" sz="2000" dirty="0"/>
          </a:p>
          <a:p>
            <a:pPr lvl="1"/>
            <a:r>
              <a:rPr lang="en-AU" sz="2000" dirty="0"/>
              <a:t>Alma design – clicking, navigation, workflows</a:t>
            </a:r>
          </a:p>
          <a:p>
            <a:pPr lvl="1"/>
            <a:r>
              <a:rPr lang="en-AU" sz="2000" dirty="0" smtClean="0"/>
              <a:t>Primo content, metadata, access to full text</a:t>
            </a:r>
          </a:p>
          <a:p>
            <a:endParaRPr lang="en-AU" sz="1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6692" y="3841908"/>
            <a:ext cx="3144756" cy="2096215"/>
          </a:xfrm>
          <a:prstGeom prst="rect">
            <a:avLst/>
          </a:prstGeom>
        </p:spPr>
      </p:pic>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356692" y="1412160"/>
            <a:ext cx="3144756" cy="2097159"/>
          </a:xfrm>
          <a:prstGeom prst="rect">
            <a:avLst/>
          </a:prstGeom>
        </p:spPr>
      </p:pic>
    </p:spTree>
    <p:extLst>
      <p:ext uri="{BB962C8B-B14F-4D97-AF65-F5344CB8AC3E}">
        <p14:creationId xmlns:p14="http://schemas.microsoft.com/office/powerpoint/2010/main" val="215372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Takeaways</a:t>
            </a:r>
            <a:endParaRPr lang="en-AU" dirty="0"/>
          </a:p>
        </p:txBody>
      </p:sp>
      <p:sp>
        <p:nvSpPr>
          <p:cNvPr id="3" name="Content Placeholder 2"/>
          <p:cNvSpPr>
            <a:spLocks noGrp="1"/>
          </p:cNvSpPr>
          <p:nvPr>
            <p:ph idx="1"/>
          </p:nvPr>
        </p:nvSpPr>
        <p:spPr/>
        <p:txBody>
          <a:bodyPr/>
          <a:lstStyle/>
          <a:p>
            <a:r>
              <a:rPr lang="en-AU" sz="3000" dirty="0" smtClean="0"/>
              <a:t>New </a:t>
            </a:r>
            <a:r>
              <a:rPr lang="en-AU" sz="3000" dirty="0"/>
              <a:t>Primo UI and integrations of </a:t>
            </a:r>
            <a:r>
              <a:rPr lang="en-AU" sz="3000" dirty="0" smtClean="0"/>
              <a:t>Proquest/ Summon </a:t>
            </a:r>
            <a:r>
              <a:rPr lang="en-AU" sz="3000" dirty="0"/>
              <a:t>functionality </a:t>
            </a:r>
            <a:r>
              <a:rPr lang="en-AU" sz="3000" dirty="0" smtClean="0"/>
              <a:t>and </a:t>
            </a:r>
            <a:r>
              <a:rPr lang="en-AU" sz="3000" dirty="0"/>
              <a:t>metadata, resource recommender</a:t>
            </a:r>
          </a:p>
          <a:p>
            <a:r>
              <a:rPr lang="en-AU" sz="3000" dirty="0" smtClean="0"/>
              <a:t>Redesign </a:t>
            </a:r>
            <a:r>
              <a:rPr lang="en-AU" sz="3000" dirty="0"/>
              <a:t>of Alma (reducing clicks, optional workflows)</a:t>
            </a:r>
          </a:p>
          <a:p>
            <a:r>
              <a:rPr lang="en-AU" sz="3000" dirty="0" smtClean="0"/>
              <a:t>Expanded Analytics reporting, benchmarking and trends (Intota); expansion of COUNTER uploads and reporting via Analytics</a:t>
            </a:r>
            <a:endParaRPr lang="en-AU" sz="3000" dirty="0"/>
          </a:p>
          <a:p>
            <a:r>
              <a:rPr lang="en-AU" sz="3000" dirty="0" smtClean="0"/>
              <a:t>Leganto </a:t>
            </a:r>
            <a:r>
              <a:rPr lang="en-AU" sz="3000" dirty="0"/>
              <a:t>copyright</a:t>
            </a:r>
          </a:p>
          <a:p>
            <a:endParaRPr lang="en-AU" dirty="0"/>
          </a:p>
        </p:txBody>
      </p:sp>
    </p:spTree>
    <p:extLst>
      <p:ext uri="{BB962C8B-B14F-4D97-AF65-F5344CB8AC3E}">
        <p14:creationId xmlns:p14="http://schemas.microsoft.com/office/powerpoint/2010/main" val="10631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Value of User Communities</a:t>
            </a:r>
            <a:endParaRPr lang="en-AU" sz="3600" dirty="0"/>
          </a:p>
        </p:txBody>
      </p:sp>
      <p:sp>
        <p:nvSpPr>
          <p:cNvPr id="3" name="Content Placeholder 2"/>
          <p:cNvSpPr>
            <a:spLocks noGrp="1"/>
          </p:cNvSpPr>
          <p:nvPr>
            <p:ph idx="1"/>
          </p:nvPr>
        </p:nvSpPr>
        <p:spPr>
          <a:xfrm>
            <a:off x="4077730" y="1262546"/>
            <a:ext cx="4460789" cy="4656787"/>
          </a:xfrm>
        </p:spPr>
        <p:txBody>
          <a:bodyPr/>
          <a:lstStyle/>
          <a:p>
            <a:r>
              <a:rPr lang="en-AU" sz="2400" dirty="0"/>
              <a:t>Value of conference </a:t>
            </a:r>
            <a:r>
              <a:rPr lang="en-AU" sz="2400" dirty="0" smtClean="0"/>
              <a:t> </a:t>
            </a:r>
          </a:p>
          <a:p>
            <a:pPr lvl="1"/>
            <a:r>
              <a:rPr lang="en-AU" sz="2000" dirty="0" smtClean="0"/>
              <a:t>forum </a:t>
            </a:r>
            <a:r>
              <a:rPr lang="en-AU" sz="2000" dirty="0"/>
              <a:t>for Ex Libris to report on </a:t>
            </a:r>
            <a:r>
              <a:rPr lang="en-AU" sz="2000" dirty="0" smtClean="0"/>
              <a:t>plans and respond to feedback</a:t>
            </a:r>
          </a:p>
          <a:p>
            <a:pPr lvl="1"/>
            <a:r>
              <a:rPr lang="en-AU" sz="2000" dirty="0" smtClean="0"/>
              <a:t>for product working </a:t>
            </a:r>
            <a:r>
              <a:rPr lang="en-AU" sz="2000" dirty="0"/>
              <a:t>groups to report on </a:t>
            </a:r>
            <a:r>
              <a:rPr lang="en-AU" sz="2000" dirty="0" smtClean="0"/>
              <a:t>progress </a:t>
            </a:r>
          </a:p>
          <a:p>
            <a:pPr lvl="1"/>
            <a:r>
              <a:rPr lang="en-AU" sz="2000" dirty="0" smtClean="0"/>
              <a:t>to </a:t>
            </a:r>
            <a:r>
              <a:rPr lang="en-AU" sz="2000" dirty="0"/>
              <a:t>hear what other libraries are doing with products and how they’re re-thinking </a:t>
            </a:r>
            <a:r>
              <a:rPr lang="en-AU" sz="2000" dirty="0" smtClean="0"/>
              <a:t>processes and services</a:t>
            </a:r>
          </a:p>
          <a:p>
            <a:pPr lvl="1"/>
            <a:r>
              <a:rPr lang="en-AU" sz="2000" dirty="0"/>
              <a:t>m</a:t>
            </a:r>
            <a:r>
              <a:rPr lang="en-AU" sz="2000" dirty="0" smtClean="0"/>
              <a:t>aking contacts via ANZREG and IGeLU</a:t>
            </a:r>
            <a:endParaRPr lang="en-AU" sz="2000" dirty="0"/>
          </a:p>
          <a:p>
            <a:endParaRPr lang="en-AU" sz="24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335" y="3861883"/>
            <a:ext cx="3002692" cy="200289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5" y="1262546"/>
            <a:ext cx="3002692" cy="2252019"/>
          </a:xfrm>
          <a:prstGeom prst="rect">
            <a:avLst/>
          </a:prstGeom>
        </p:spPr>
      </p:pic>
    </p:spTree>
    <p:extLst>
      <p:ext uri="{BB962C8B-B14F-4D97-AF65-F5344CB8AC3E}">
        <p14:creationId xmlns:p14="http://schemas.microsoft.com/office/powerpoint/2010/main" val="3745813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6" name="Content Placeholder 5"/>
          <p:cNvSpPr>
            <a:spLocks noGrp="1"/>
          </p:cNvSpPr>
          <p:nvPr>
            <p:ph idx="1"/>
          </p:nvPr>
        </p:nvSpPr>
        <p:spPr>
          <a:xfrm>
            <a:off x="457200" y="1373167"/>
            <a:ext cx="8229600" cy="4496292"/>
          </a:xfrm>
        </p:spPr>
        <p:txBody>
          <a:bodyPr/>
          <a:lstStyle/>
          <a:p>
            <a:pPr marL="0" indent="0">
              <a:buNone/>
            </a:pPr>
            <a:endParaRPr lang="en-AU" dirty="0" smtClean="0"/>
          </a:p>
          <a:p>
            <a:pPr marL="0" indent="0">
              <a:buNone/>
            </a:pPr>
            <a:r>
              <a:rPr lang="en-AU" dirty="0" smtClean="0"/>
              <a:t>                      </a:t>
            </a:r>
            <a:r>
              <a:rPr lang="en-AU" sz="5400" dirty="0" smtClean="0">
                <a:solidFill>
                  <a:srgbClr val="004A81"/>
                </a:solidFill>
              </a:rPr>
              <a:t>Thank you</a:t>
            </a:r>
          </a:p>
          <a:p>
            <a:pPr marL="0" indent="0">
              <a:buNone/>
            </a:pPr>
            <a:endParaRPr lang="en-AU" sz="1600" dirty="0" smtClean="0"/>
          </a:p>
          <a:p>
            <a:pPr marL="0" indent="0">
              <a:buNone/>
            </a:pPr>
            <a:endParaRPr lang="en-AU" sz="1600" dirty="0"/>
          </a:p>
          <a:p>
            <a:pPr marL="0" indent="0">
              <a:buNone/>
            </a:pPr>
            <a:endParaRPr lang="en-AU" sz="1600" dirty="0" smtClean="0"/>
          </a:p>
          <a:p>
            <a:pPr marL="0" indent="0">
              <a:buNone/>
            </a:pPr>
            <a:endParaRPr lang="en-AU" sz="1600" dirty="0"/>
          </a:p>
          <a:p>
            <a:pPr marL="0" indent="0">
              <a:buNone/>
            </a:pPr>
            <a:endParaRPr lang="en-AU" sz="1600" dirty="0"/>
          </a:p>
          <a:p>
            <a:pPr marL="0" indent="0">
              <a:buNone/>
            </a:pPr>
            <a:r>
              <a:rPr lang="en-AU" sz="1400" dirty="0" smtClean="0"/>
              <a:t>	</a:t>
            </a:r>
            <a:r>
              <a:rPr lang="en-AU" sz="1400" dirty="0" smtClean="0">
                <a:solidFill>
                  <a:srgbClr val="004A81"/>
                </a:solidFill>
              </a:rPr>
              <a:t>Meredith Mooi</a:t>
            </a:r>
          </a:p>
          <a:p>
            <a:pPr marL="0" indent="0">
              <a:buNone/>
            </a:pPr>
            <a:r>
              <a:rPr lang="en-AU" sz="1400" dirty="0" smtClean="0">
                <a:solidFill>
                  <a:srgbClr val="004A81"/>
                </a:solidFill>
              </a:rPr>
              <a:t>	</a:t>
            </a:r>
            <a:r>
              <a:rPr lang="en-AU" sz="1400" i="1" dirty="0" smtClean="0">
                <a:solidFill>
                  <a:srgbClr val="004A81"/>
                </a:solidFill>
              </a:rPr>
              <a:t>Systems &amp; Technologies Manager, Information Services</a:t>
            </a:r>
          </a:p>
          <a:p>
            <a:pPr marL="0" indent="0">
              <a:buNone/>
            </a:pPr>
            <a:r>
              <a:rPr lang="en-AU" sz="1400" dirty="0" smtClean="0">
                <a:solidFill>
                  <a:srgbClr val="004A81"/>
                </a:solidFill>
              </a:rPr>
              <a:t>	University of the Sunshine Coast</a:t>
            </a:r>
          </a:p>
          <a:p>
            <a:pPr marL="0" indent="0">
              <a:buNone/>
            </a:pPr>
            <a:r>
              <a:rPr lang="en-AU" sz="1400" dirty="0" smtClean="0">
                <a:solidFill>
                  <a:srgbClr val="004A81"/>
                </a:solidFill>
              </a:rPr>
              <a:t>	MMooi@usc.edu.au</a:t>
            </a:r>
          </a:p>
          <a:p>
            <a:pPr marL="0" indent="0">
              <a:buNone/>
            </a:pPr>
            <a:r>
              <a:rPr lang="en-AU" sz="1400" dirty="0" smtClean="0">
                <a:solidFill>
                  <a:srgbClr val="004A81"/>
                </a:solidFill>
              </a:rPr>
              <a:t>	+61 7 5430 2801</a:t>
            </a:r>
          </a:p>
          <a:p>
            <a:pPr marL="0" indent="0">
              <a:buNone/>
            </a:pPr>
            <a:endParaRPr lang="en-AU" dirty="0"/>
          </a:p>
        </p:txBody>
      </p:sp>
    </p:spTree>
    <p:extLst>
      <p:ext uri="{BB962C8B-B14F-4D97-AF65-F5344CB8AC3E}">
        <p14:creationId xmlns:p14="http://schemas.microsoft.com/office/powerpoint/2010/main" val="394774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QL_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35879" cy="5143500"/>
          </a:xfrm>
          <a:prstGeom prst="rect">
            <a:avLst/>
          </a:prstGeom>
        </p:spPr>
      </p:pic>
      <p:sp>
        <p:nvSpPr>
          <p:cNvPr id="13" name="Title 12"/>
          <p:cNvSpPr>
            <a:spLocks noGrp="1"/>
          </p:cNvSpPr>
          <p:nvPr>
            <p:ph type="title"/>
          </p:nvPr>
        </p:nvSpPr>
        <p:spPr/>
        <p:txBody>
          <a:bodyPr>
            <a:normAutofit/>
          </a:bodyPr>
          <a:lstStyle/>
          <a:p>
            <a:r>
              <a:rPr lang="en-AU" sz="2800" dirty="0"/>
              <a:t>UQL: Implementation Background</a:t>
            </a:r>
            <a:endParaRPr lang="en-US" sz="2800" dirty="0"/>
          </a:p>
        </p:txBody>
      </p:sp>
      <p:sp>
        <p:nvSpPr>
          <p:cNvPr id="14" name="Content Placeholder 13"/>
          <p:cNvSpPr>
            <a:spLocks noGrp="1"/>
          </p:cNvSpPr>
          <p:nvPr>
            <p:ph idx="1"/>
          </p:nvPr>
        </p:nvSpPr>
        <p:spPr>
          <a:xfrm>
            <a:off x="457200" y="1801387"/>
            <a:ext cx="8229600" cy="3256157"/>
          </a:xfrm>
        </p:spPr>
        <p:txBody>
          <a:bodyPr>
            <a:normAutofit fontScale="77500" lnSpcReduction="20000"/>
          </a:bodyPr>
          <a:lstStyle/>
          <a:p>
            <a:r>
              <a:rPr lang="en-AU" sz="2000" dirty="0"/>
              <a:t>Millennium &amp; Summon to Alma &amp; Primo</a:t>
            </a:r>
          </a:p>
          <a:p>
            <a:pPr lvl="1"/>
            <a:r>
              <a:rPr lang="en-US" sz="1600" dirty="0"/>
              <a:t>Up to 1996 – Innopac</a:t>
            </a:r>
          </a:p>
          <a:p>
            <a:pPr lvl="1"/>
            <a:r>
              <a:rPr lang="en-US" sz="1600" dirty="0"/>
              <a:t>1996 – Millennium (III) introduced to replace Innopac</a:t>
            </a:r>
          </a:p>
          <a:p>
            <a:pPr lvl="1"/>
            <a:r>
              <a:rPr lang="en-US" sz="1600" dirty="0"/>
              <a:t>2008 – Encore (III) introduced as discovery layer</a:t>
            </a:r>
          </a:p>
          <a:p>
            <a:pPr lvl="1"/>
            <a:r>
              <a:rPr lang="en-US" sz="1600" dirty="0"/>
              <a:t>2010 – Summon introduced to replace Encore</a:t>
            </a:r>
          </a:p>
          <a:p>
            <a:pPr lvl="1"/>
            <a:r>
              <a:rPr lang="en-US" sz="1600" dirty="0"/>
              <a:t>Mid 2014 – Summon 2.0 rolled out</a:t>
            </a:r>
          </a:p>
          <a:p>
            <a:pPr lvl="1"/>
            <a:r>
              <a:rPr lang="en-US" sz="1600" dirty="0"/>
              <a:t>End 2015 – New LSP project initiated, to replace Millennium &amp; Summon, with Alma &amp; Primo</a:t>
            </a:r>
          </a:p>
          <a:p>
            <a:pPr lvl="1"/>
            <a:r>
              <a:rPr lang="en-US" sz="1600" dirty="0"/>
              <a:t>27 June 2016 – Go Live with Alma &amp; </a:t>
            </a:r>
            <a:r>
              <a:rPr lang="en-US" sz="1600" dirty="0"/>
              <a:t>Primo</a:t>
            </a:r>
            <a:endParaRPr lang="en-AU" sz="2000" dirty="0"/>
          </a:p>
          <a:p>
            <a:r>
              <a:rPr lang="en-AU" sz="2000" dirty="0"/>
              <a:t>LSP Implementation Project – 9 months</a:t>
            </a:r>
          </a:p>
          <a:p>
            <a:pPr lvl="1"/>
            <a:r>
              <a:rPr lang="en-AU" sz="2000" dirty="0"/>
              <a:t>Eric Hornsby, Project Manager</a:t>
            </a:r>
          </a:p>
          <a:p>
            <a:pPr lvl="1"/>
            <a:r>
              <a:rPr lang="en-AU" sz="2000" dirty="0"/>
              <a:t>Stacey van Groll, Coordinator</a:t>
            </a:r>
          </a:p>
          <a:p>
            <a:pPr lvl="1"/>
            <a:r>
              <a:rPr lang="en-AU" sz="2000" dirty="0"/>
              <a:t>Plus 22 staff from around the Library</a:t>
            </a:r>
          </a:p>
          <a:p>
            <a:r>
              <a:rPr lang="en-AU" sz="2000" dirty="0"/>
              <a:t>Two months of support, with Switch to Support on 27</a:t>
            </a:r>
            <a:r>
              <a:rPr lang="en-AU" sz="2000" baseline="30000" dirty="0"/>
              <a:t>th</a:t>
            </a:r>
            <a:r>
              <a:rPr lang="en-AU" sz="2000" dirty="0"/>
              <a:t> August</a:t>
            </a:r>
          </a:p>
          <a:p>
            <a:r>
              <a:rPr lang="en-AU" sz="2000" dirty="0"/>
              <a:t>Project closure at the end of August 2016, coinciding with IGeLU in early September 2016</a:t>
            </a:r>
            <a:endParaRPr lang="en-US" sz="2000" dirty="0"/>
          </a:p>
        </p:txBody>
      </p:sp>
    </p:spTree>
    <p:extLst>
      <p:ext uri="{BB962C8B-B14F-4D97-AF65-F5344CB8AC3E}">
        <p14:creationId xmlns:p14="http://schemas.microsoft.com/office/powerpoint/2010/main" val="55867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QL_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35879" cy="5143500"/>
          </a:xfrm>
          <a:prstGeom prst="rect">
            <a:avLst/>
          </a:prstGeom>
        </p:spPr>
      </p:pic>
      <p:sp>
        <p:nvSpPr>
          <p:cNvPr id="13" name="Title 12"/>
          <p:cNvSpPr>
            <a:spLocks noGrp="1"/>
          </p:cNvSpPr>
          <p:nvPr>
            <p:ph type="title"/>
          </p:nvPr>
        </p:nvSpPr>
        <p:spPr/>
        <p:txBody>
          <a:bodyPr>
            <a:normAutofit/>
          </a:bodyPr>
          <a:lstStyle/>
          <a:p>
            <a:r>
              <a:rPr lang="en-AU" sz="2800" dirty="0"/>
              <a:t>IGeLU Conference Highlights</a:t>
            </a:r>
            <a:endParaRPr lang="en-US" sz="2800" dirty="0"/>
          </a:p>
        </p:txBody>
      </p:sp>
      <p:sp>
        <p:nvSpPr>
          <p:cNvPr id="14" name="Content Placeholder 13"/>
          <p:cNvSpPr>
            <a:spLocks noGrp="1"/>
          </p:cNvSpPr>
          <p:nvPr>
            <p:ph idx="1"/>
          </p:nvPr>
        </p:nvSpPr>
        <p:spPr>
          <a:xfrm>
            <a:off x="457200" y="1801387"/>
            <a:ext cx="8229600" cy="3256157"/>
          </a:xfrm>
        </p:spPr>
        <p:txBody>
          <a:bodyPr>
            <a:normAutofit fontScale="85000" lnSpcReduction="20000"/>
          </a:bodyPr>
          <a:lstStyle/>
          <a:p>
            <a:r>
              <a:rPr lang="en-AU" sz="2000" dirty="0"/>
              <a:t>Personal 1 on 1 session to present 3 key issues</a:t>
            </a:r>
          </a:p>
          <a:p>
            <a:pPr lvl="1"/>
            <a:r>
              <a:rPr lang="en-AU" sz="1600" dirty="0"/>
              <a:t>Judith Fraenkel (Director of Support Tier 2 and 3) and Evgenia Polyachek (Support Manager Tier 1)</a:t>
            </a:r>
          </a:p>
          <a:p>
            <a:pPr lvl="1"/>
            <a:r>
              <a:rPr lang="en-AU" sz="1600" dirty="0"/>
              <a:t>Known Alma items missing from Primo – resolved by Ex Libris over approx. 6 weeks</a:t>
            </a:r>
          </a:p>
          <a:p>
            <a:pPr lvl="1"/>
            <a:r>
              <a:rPr lang="en-AU" sz="1600" dirty="0"/>
              <a:t>Full text discovery in Primo – resolved by internal learning curve</a:t>
            </a:r>
          </a:p>
          <a:p>
            <a:pPr lvl="1"/>
            <a:r>
              <a:rPr lang="en-AU" sz="1600" dirty="0"/>
              <a:t>Performance issues with Alma and Primo – </a:t>
            </a:r>
            <a:r>
              <a:rPr lang="en-AU" sz="1600" i="1" dirty="0"/>
              <a:t>unresolved and ongoing</a:t>
            </a:r>
          </a:p>
          <a:p>
            <a:r>
              <a:rPr lang="en-AU" sz="2000" dirty="0"/>
              <a:t>Too many sessions…not enough time</a:t>
            </a:r>
          </a:p>
          <a:p>
            <a:pPr lvl="1"/>
            <a:r>
              <a:rPr lang="en-AU" sz="1600" dirty="0"/>
              <a:t>Attended 17 of 65+ sessions</a:t>
            </a:r>
          </a:p>
          <a:p>
            <a:pPr lvl="1"/>
            <a:r>
              <a:rPr lang="en-AU" sz="1600" dirty="0"/>
              <a:t>Focused on Ex Libris run sessions such as:</a:t>
            </a:r>
          </a:p>
          <a:p>
            <a:pPr lvl="2"/>
            <a:r>
              <a:rPr lang="en-AU" sz="1200" dirty="0"/>
              <a:t>Product Development</a:t>
            </a:r>
          </a:p>
          <a:p>
            <a:pPr lvl="2"/>
            <a:r>
              <a:rPr lang="en-AU" sz="1200" dirty="0"/>
              <a:t>Primo: New UI</a:t>
            </a:r>
          </a:p>
          <a:p>
            <a:pPr lvl="2"/>
            <a:r>
              <a:rPr lang="en-AU" sz="1200" dirty="0"/>
              <a:t>Q &amp; A</a:t>
            </a:r>
          </a:p>
          <a:p>
            <a:pPr lvl="2"/>
            <a:r>
              <a:rPr lang="en-AU" sz="1200" dirty="0"/>
              <a:t>Alma Analytics – Yoel is seriously awesome</a:t>
            </a:r>
          </a:p>
          <a:p>
            <a:r>
              <a:rPr lang="en-AU" sz="2000" dirty="0"/>
              <a:t>Best benefit thus far?</a:t>
            </a:r>
          </a:p>
          <a:p>
            <a:pPr lvl="1"/>
            <a:r>
              <a:rPr lang="en-AU" sz="1600" dirty="0"/>
              <a:t>Opportunity to make connections with other APAC institutions such as Bond, USC, and SLQ</a:t>
            </a:r>
          </a:p>
          <a:p>
            <a:pPr lvl="1"/>
            <a:r>
              <a:rPr lang="en-AU" sz="1600" dirty="0"/>
              <a:t>Become a bigger part of the international community via participating on the ListServs</a:t>
            </a:r>
          </a:p>
          <a:p>
            <a:pPr marL="457200" lvl="1" indent="0">
              <a:buNone/>
            </a:pPr>
            <a:endParaRPr lang="en-AU" sz="1600" dirty="0"/>
          </a:p>
        </p:txBody>
      </p:sp>
    </p:spTree>
    <p:extLst>
      <p:ext uri="{BB962C8B-B14F-4D97-AF65-F5344CB8AC3E}">
        <p14:creationId xmlns:p14="http://schemas.microsoft.com/office/powerpoint/2010/main" val="275125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USC_powerpoint_01">
  <a:themeElements>
    <a:clrScheme name="usc_colour_theme">
      <a:dk1>
        <a:srgbClr val="000000"/>
      </a:dk1>
      <a:lt1>
        <a:sysClr val="window" lastClr="FFFFFF"/>
      </a:lt1>
      <a:dk2>
        <a:srgbClr val="006F53"/>
      </a:dk2>
      <a:lt2>
        <a:srgbClr val="FFFFFF"/>
      </a:lt2>
      <a:accent1>
        <a:srgbClr val="006F3E"/>
      </a:accent1>
      <a:accent2>
        <a:srgbClr val="C0504D"/>
      </a:accent2>
      <a:accent3>
        <a:srgbClr val="9BBB59"/>
      </a:accent3>
      <a:accent4>
        <a:srgbClr val="8064A2"/>
      </a:accent4>
      <a:accent5>
        <a:srgbClr val="4BACC6"/>
      </a:accent5>
      <a:accent6>
        <a:srgbClr val="F79646"/>
      </a:accent6>
      <a:hlink>
        <a:srgbClr val="3568A8"/>
      </a:hlink>
      <a:folHlink>
        <a:srgbClr val="8248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GeLU_Conf_webinar_USC" id="{D5CA1CE4-77D8-46B5-A155-16AC29D86109}" vid="{7BC6CCA9-478A-4C66-A44B-71DBE4188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mplate" ma:contentTypeID="0x0101009F42781B0BB59948AF41298C457EABC200689F799694FAEC41A5C0471480DE6362" ma:contentTypeVersion="7" ma:contentTypeDescription="Create a new document." ma:contentTypeScope="" ma:versionID="6f25c4707c26bbc9fb0a0269257e2b37">
  <xsd:schema xmlns:xsd="http://www.w3.org/2001/XMLSchema" xmlns:xs="http://www.w3.org/2001/XMLSchema" xmlns:p="http://schemas.microsoft.com/office/2006/metadata/properties" xmlns:ns2="c5c78d1f-defc-4b1c-8af9-d674b4a23ab6" targetNamespace="http://schemas.microsoft.com/office/2006/metadata/properties" ma:root="true" ma:fieldsID="9ebe0fdfd6a6a88c1d610bc5926b415b" ns2:_="">
    <xsd:import namespace="c5c78d1f-defc-4b1c-8af9-d674b4a23ab6"/>
    <xsd:element name="properties">
      <xsd:complexType>
        <xsd:sequence>
          <xsd:element name="documentManagement">
            <xsd:complexType>
              <xsd:all>
                <xsd:element ref="ns2:FunctionalArea" minOccurs="0"/>
                <xsd:element ref="ns2:DocumentOwner"/>
                <xsd:element ref="ns2:o08f759975bc4502afb6e1a7e4ee6e1a" minOccurs="0"/>
                <xsd:element ref="ns2:TaxCatchAll" minOccurs="0"/>
                <xsd:element ref="ns2:TaxCatchAllLabel" minOccurs="0"/>
                <xsd:element ref="ns2:c096a6c6e483470492af4895be8b3dec" minOccurs="0"/>
                <xsd:element ref="ns2:_dlc_DocId" minOccurs="0"/>
                <xsd:element ref="ns2:_dlc_DocIdUrl" minOccurs="0"/>
                <xsd:element ref="ns2:_dlc_DocIdPersistId" minOccurs="0"/>
                <xsd:element ref="ns2:e65fbce3351f4ba0a81a57a402635c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78d1f-defc-4b1c-8af9-d674b4a23ab6" elementFormDefault="qualified">
    <xsd:import namespace="http://schemas.microsoft.com/office/2006/documentManagement/types"/>
    <xsd:import namespace="http://schemas.microsoft.com/office/infopath/2007/PartnerControls"/>
    <xsd:element name="FunctionalArea" ma:index="5" nillable="true" ma:displayName="Functional Area" ma:description="USC Functional Area classification" ma:internalName="FunctionalArea" ma:requiredMultiChoice="true">
      <xsd:complexType>
        <xsd:complexContent>
          <xsd:extension base="dms:MultiChoice">
            <xsd:sequence>
              <xsd:element name="Value" maxOccurs="unbounded" minOccurs="0" nillable="true">
                <xsd:simpleType>
                  <xsd:restriction base="dms:Choice">
                    <xsd:enumeration value="Academic, Learning and Teaching"/>
                    <xsd:enumeration value="Campus, Environment and Facilities"/>
                    <xsd:enumeration value="Communication and information technology"/>
                    <xsd:enumeration value="Community"/>
                    <xsd:enumeration value="Finance, Scholarships and Fees"/>
                    <xsd:enumeration value="Governance"/>
                    <xsd:enumeration value="Human resources"/>
                    <xsd:enumeration value="Research"/>
                  </xsd:restriction>
                </xsd:simpleType>
              </xsd:element>
            </xsd:sequence>
          </xsd:extension>
        </xsd:complexContent>
      </xsd:complexType>
    </xsd:element>
    <xsd:element name="DocumentOwner" ma:index="6" ma:displayName="Document Owner" ma:description="Owner of the document" ma:internalName="Docum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08f759975bc4502afb6e1a7e4ee6e1a" ma:index="8" nillable="true" ma:taxonomy="true" ma:internalName="o08f759975bc4502afb6e1a7e4ee6e1a" ma:taxonomyFieldName="DepartmentTag" ma:displayName="Department Tag" ma:fieldId="{808f7599-75bc-4502-afb6-e1a7e4ee6e1a}" ma:sspId="d66d362e-9eae-4f3a-943d-6536335b82e0" ma:termSetId="b33d91cd-ef84-4949-8e79-d151eb91bea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e57f1e5-df9b-405d-b615-6d61113a8bad}" ma:internalName="TaxCatchAll" ma:showField="CatchAllData" ma:web="c5c78d1f-defc-4b1c-8af9-d674b4a23ab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e57f1e5-df9b-405d-b615-6d61113a8bad}" ma:internalName="TaxCatchAllLabel" ma:readOnly="true" ma:showField="CatchAllDataLabel" ma:web="c5c78d1f-defc-4b1c-8af9-d674b4a23ab6">
      <xsd:complexType>
        <xsd:complexContent>
          <xsd:extension base="dms:MultiChoiceLookup">
            <xsd:sequence>
              <xsd:element name="Value" type="dms:Lookup" maxOccurs="unbounded" minOccurs="0" nillable="true"/>
            </xsd:sequence>
          </xsd:extension>
        </xsd:complexContent>
      </xsd:complexType>
    </xsd:element>
    <xsd:element name="c096a6c6e483470492af4895be8b3dec" ma:index="12" nillable="true" ma:taxonomy="true" ma:internalName="c096a6c6e483470492af4895be8b3dec" ma:taxonomyFieldName="InformationArchitecture" ma:displayName="Information Architecture" ma:default="" ma:fieldId="{c096a6c6-e483-4704-92af-4895be8b3dec}" ma:taxonomyMulti="true" ma:sspId="d66d362e-9eae-4f3a-943d-6536335b82e0" ma:termSetId="957a9b3d-8533-4a48-9799-0aa717ccd7e1" ma:anchorId="00000000-0000-0000-0000-000000000000" ma:open="false" ma:isKeyword="fals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e65fbce3351f4ba0a81a57a402635cea" ma:index="20" nillable="true" ma:taxonomy="true" ma:internalName="e65fbce3351f4ba0a81a57a402635cea" ma:taxonomyFieldName="News_x002d_FacultyTag" ma:displayName="Faculty Tag" ma:default="" ma:fieldId="{e65fbce3-351f-4ba0-a81a-57a402635cea}" ma:sspId="d66d362e-9eae-4f3a-943d-6536335b82e0" ma:termSetId="8d6dcdf8-d20d-4618-97eb-834f3e98d64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096a6c6e483470492af4895be8b3dec xmlns="c5c78d1f-defc-4b1c-8af9-d674b4a23ab6">
      <Terms xmlns="http://schemas.microsoft.com/office/infopath/2007/PartnerControls"/>
    </c096a6c6e483470492af4895be8b3dec>
    <FunctionalArea xmlns="c5c78d1f-defc-4b1c-8af9-d674b4a23ab6">
      <Value>Communication and information technology</Value>
    </FunctionalArea>
    <TaxCatchAll xmlns="c5c78d1f-defc-4b1c-8af9-d674b4a23ab6">
      <Value>365</Value>
    </TaxCatchAll>
    <o08f759975bc4502afb6e1a7e4ee6e1a xmlns="c5c78d1f-defc-4b1c-8af9-d674b4a23ab6">
      <Terms xmlns="http://schemas.microsoft.com/office/infopath/2007/PartnerControls">
        <TermInfo xmlns="http://schemas.microsoft.com/office/infopath/2007/PartnerControls">
          <TermName xmlns="http://schemas.microsoft.com/office/infopath/2007/PartnerControls">Marketing and Communications</TermName>
          <TermId xmlns="http://schemas.microsoft.com/office/infopath/2007/PartnerControls">5003a195-1d30-4392-9170-37cccdf2f7b3</TermId>
        </TermInfo>
      </Terms>
    </o08f759975bc4502afb6e1a7e4ee6e1a>
    <DocumentOwner xmlns="c5c78d1f-defc-4b1c-8af9-d674b4a23ab6">
      <UserInfo>
        <DisplayName>Hayley Marsh</DisplayName>
        <AccountId>92</AccountId>
        <AccountType/>
      </UserInfo>
    </DocumentOwner>
    <_dlc_DocId xmlns="c5c78d1f-defc-4b1c-8af9-d674b4a23ab6">MYUSC-1-10</_dlc_DocId>
    <_dlc_DocIdUrl xmlns="c5c78d1f-defc-4b1c-8af9-d674b4a23ab6">
      <Url>https://my.usc.edu.au/_layouts/15/DocIdRedir.aspx?ID=MYUSC-1-10</Url>
      <Description>MYUSC-1-10</Description>
    </_dlc_DocIdUrl>
    <e65fbce3351f4ba0a81a57a402635cea xmlns="c5c78d1f-defc-4b1c-8af9-d674b4a23ab6">
      <Terms xmlns="http://schemas.microsoft.com/office/infopath/2007/PartnerControls"/>
    </e65fbce3351f4ba0a81a57a402635cea>
  </documentManagement>
</p:properties>
</file>

<file path=customXml/itemProps1.xml><?xml version="1.0" encoding="utf-8"?>
<ds:datastoreItem xmlns:ds="http://schemas.openxmlformats.org/officeDocument/2006/customXml" ds:itemID="{45676D62-911D-41A6-A957-3B24CFD0E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78d1f-defc-4b1c-8af9-d674b4a23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455A1-187E-4836-B562-A1B3217170DE}">
  <ds:schemaRefs>
    <ds:schemaRef ds:uri="http://schemas.microsoft.com/sharepoint/events"/>
  </ds:schemaRefs>
</ds:datastoreItem>
</file>

<file path=customXml/itemProps3.xml><?xml version="1.0" encoding="utf-8"?>
<ds:datastoreItem xmlns:ds="http://schemas.openxmlformats.org/officeDocument/2006/customXml" ds:itemID="{E1D0FF05-AC15-4809-9612-A0FE3ABF544D}">
  <ds:schemaRefs>
    <ds:schemaRef ds:uri="http://schemas.microsoft.com/sharepoint/v3/contenttype/forms"/>
  </ds:schemaRefs>
</ds:datastoreItem>
</file>

<file path=customXml/itemProps4.xml><?xml version="1.0" encoding="utf-8"?>
<ds:datastoreItem xmlns:ds="http://schemas.openxmlformats.org/officeDocument/2006/customXml" ds:itemID="{76F25E4C-3AD4-4242-96AA-7E8A35830986}">
  <ds:schemaRef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c5c78d1f-defc-4b1c-8af9-d674b4a23ab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IGeLU_Conf_webinar_USC</Template>
  <TotalTime>1363</TotalTime>
  <Words>1851</Words>
  <Application>Microsoft Office PowerPoint</Application>
  <PresentationFormat>On-screen Show (4:3)</PresentationFormat>
  <Paragraphs>164</Paragraphs>
  <Slides>14</Slides>
  <Notes>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Calibri Light</vt:lpstr>
      <vt:lpstr>Wingdings</vt:lpstr>
      <vt:lpstr>USC_powerpoint_01</vt:lpstr>
      <vt:lpstr>Office Theme</vt:lpstr>
      <vt:lpstr>1_Office Theme</vt:lpstr>
      <vt:lpstr>2_Office Theme</vt:lpstr>
      <vt:lpstr>ANZREG Webinar – 26 October 2016   Meredith Mooi</vt:lpstr>
      <vt:lpstr>About USC</vt:lpstr>
      <vt:lpstr>Community makes a Difference</vt:lpstr>
      <vt:lpstr>Questions &amp; Answers</vt:lpstr>
      <vt:lpstr>Takeaways</vt:lpstr>
      <vt:lpstr>Value of User Communities</vt:lpstr>
      <vt:lpstr>PowerPoint Presentation</vt:lpstr>
      <vt:lpstr>UQL: Implementation Background</vt:lpstr>
      <vt:lpstr>IGeLU Conference Highlights</vt:lpstr>
      <vt:lpstr>IGeLU 2016 Developers Day  notes</vt:lpstr>
      <vt:lpstr>PowerPoint Presentation</vt:lpstr>
      <vt:lpstr>PowerPoint Presentation</vt:lpstr>
      <vt:lpstr>PowerPoint Presentation</vt:lpstr>
      <vt:lpstr>PowerPoint Presentation</vt:lpstr>
    </vt:vector>
  </TitlesOfParts>
  <Company>University of the Sunshine Coast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ANZREG Webinar – 26 October 2016   Meredith Mooi</dc:title>
  <dc:creator>Meredith Mooi</dc:creator>
  <cp:lastModifiedBy>Jason Thompson</cp:lastModifiedBy>
  <cp:revision>32</cp:revision>
  <cp:lastPrinted>2016-10-24T04:49:17Z</cp:lastPrinted>
  <dcterms:created xsi:type="dcterms:W3CDTF">2016-10-23T21:58:31Z</dcterms:created>
  <dcterms:modified xsi:type="dcterms:W3CDTF">2016-10-25T18:12:10Z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0x0101009F42781B0BB59948AF41298C457EABC200689F799694FAEC41A5C0471480DE6362</vt:lpwstr>
  </property>
  <property fmtid="{D5CDD505-2E9C-101B-9397-08002B2CF9AE}" pid="3" name="InformationArchitecture">
    <vt:lpwstr/>
  </property>
  <property fmtid="{D5CDD505-2E9C-101B-9397-08002B2CF9AE}" pid="4" name="DepartmentTag">
    <vt:lpwstr>365;#Marketing and Communications|5003a195-1d30-4392-9170-37cccdf2f7b3</vt:lpwstr>
  </property>
  <property fmtid="{D5CDD505-2E9C-101B-9397-08002B2CF9AE}" pid="5" name="_dlc_DocIdItemGuid">
    <vt:lpwstr>73dadc1c-9721-4386-a072-8d3b6f9a1285</vt:lpwstr>
  </property>
</Properties>
</file>