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4219" r:id="rId2"/>
  </p:sldMasterIdLst>
  <p:notesMasterIdLst>
    <p:notesMasterId r:id="rId21"/>
  </p:notesMasterIdLst>
  <p:sldIdLst>
    <p:sldId id="291" r:id="rId3"/>
    <p:sldId id="323" r:id="rId4"/>
    <p:sldId id="301" r:id="rId5"/>
    <p:sldId id="329" r:id="rId6"/>
    <p:sldId id="307" r:id="rId7"/>
    <p:sldId id="339" r:id="rId8"/>
    <p:sldId id="330" r:id="rId9"/>
    <p:sldId id="340" r:id="rId10"/>
    <p:sldId id="331" r:id="rId11"/>
    <p:sldId id="346" r:id="rId12"/>
    <p:sldId id="347" r:id="rId13"/>
    <p:sldId id="332" r:id="rId14"/>
    <p:sldId id="345" r:id="rId15"/>
    <p:sldId id="304" r:id="rId16"/>
    <p:sldId id="348" r:id="rId17"/>
    <p:sldId id="349" r:id="rId18"/>
    <p:sldId id="325" r:id="rId19"/>
    <p:sldId id="322" r:id="rId20"/>
  </p:sldIdLst>
  <p:sldSz cx="9144000" cy="6858000" type="screen4x3"/>
  <p:notesSz cx="6883400" cy="9906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Microsoft Sans Serif" pitchFamily="34" charset="0"/>
      <p:regular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zabeth Stokes" initials="ES" lastIdx="4" clrIdx="0"/>
  <p:cmAuthor id="1" name="Liz Stokes" initials="LS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85864" autoAdjust="0"/>
  </p:normalViewPr>
  <p:slideViewPr>
    <p:cSldViewPr>
      <p:cViewPr>
        <p:scale>
          <a:sx n="100" d="100"/>
          <a:sy n="100" d="100"/>
        </p:scale>
        <p:origin x="-684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680" y="-78"/>
      </p:cViewPr>
      <p:guideLst>
        <p:guide orient="horz" pos="312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139056D-094F-40B5-9C7E-ED124A304D92}" type="datetimeFigureOut">
              <a:rPr lang="en-US"/>
              <a:pPr>
                <a:defRPr/>
              </a:pPr>
              <a:t>10/31/2013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05350"/>
            <a:ext cx="5505450" cy="4457700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6D96B5D4-4508-47A7-8904-7575E2A8FF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5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6B5D4-4508-47A7-8904-7575E2A8FF5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23D58-D6CF-40C5-BCED-EBCD1C9F0A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6B5D4-4508-47A7-8904-7575E2A8FF5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09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6B5D4-4508-47A7-8904-7575E2A8FF5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Brand Guidelines\2010 Branding - Never Stand Still\Templates\Faculty and Unit Bands\RGB - for screen - med quality, 600 ppi\UNSW bann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513"/>
            <a:ext cx="914717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1717200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2257200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592000" y="3284662"/>
            <a:ext cx="5689600" cy="360362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latin typeface="Sommet Bold" pitchFamily="50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31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4404-FDF4-4D7B-A4D3-AC121E3F1918}" type="datetimeFigureOut">
              <a:rPr lang="en-AU" smtClean="0"/>
              <a:pPr/>
              <a:t>31/10/2013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CA4-045D-496F-825F-586300856AF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174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4404-FDF4-4D7B-A4D3-AC121E3F1918}" type="datetimeFigureOut">
              <a:rPr lang="en-AU" smtClean="0"/>
              <a:pPr/>
              <a:t>31/10/2013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CA4-045D-496F-825F-586300856AF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020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4404-FDF4-4D7B-A4D3-AC121E3F1918}" type="datetimeFigureOut">
              <a:rPr lang="en-AU" smtClean="0"/>
              <a:pPr/>
              <a:t>31/10/2013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CA4-045D-496F-825F-586300856AF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3929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4404-FDF4-4D7B-A4D3-AC121E3F1918}" type="datetimeFigureOut">
              <a:rPr lang="en-AU" smtClean="0"/>
              <a:pPr/>
              <a:t>31/10/2013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CA4-045D-496F-825F-586300856AF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0720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4404-FDF4-4D7B-A4D3-AC121E3F1918}" type="datetimeFigureOut">
              <a:rPr lang="en-AU" smtClean="0"/>
              <a:pPr/>
              <a:t>31/10/2013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CA4-045D-496F-825F-586300856AF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87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4404-FDF4-4D7B-A4D3-AC121E3F1918}" type="datetimeFigureOut">
              <a:rPr lang="en-AU" smtClean="0"/>
              <a:pPr/>
              <a:t>31/10/2013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CA4-045D-496F-825F-586300856AF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5713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4404-FDF4-4D7B-A4D3-AC121E3F1918}" type="datetimeFigureOut">
              <a:rPr lang="en-AU" smtClean="0"/>
              <a:pPr/>
              <a:t>31/10/2013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CA4-045D-496F-825F-586300856AF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137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4404-FDF4-4D7B-A4D3-AC121E3F1918}" type="datetimeFigureOut">
              <a:rPr lang="en-AU" smtClean="0"/>
              <a:pPr/>
              <a:t>31/10/2013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CA4-045D-496F-825F-586300856AF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28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4404-FDF4-4D7B-A4D3-AC121E3F1918}" type="datetimeFigureOut">
              <a:rPr lang="en-AU" smtClean="0"/>
              <a:pPr/>
              <a:t>31/10/2013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CA4-045D-496F-825F-586300856AF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1032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4404-FDF4-4D7B-A4D3-AC121E3F1918}" type="datetimeFigureOut">
              <a:rPr lang="en-AU" smtClean="0"/>
              <a:pPr/>
              <a:t>31/10/2013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CA4-045D-496F-825F-586300856AF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024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Brand Guidelines\2010 Branding - Never Stand Still\Templates\Faculty and Unit Bands\RGB - for screen - med quality, 600 ppi\UNSW foot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229350"/>
            <a:ext cx="9147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480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4153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4404-FDF4-4D7B-A4D3-AC121E3F1918}" type="datetimeFigureOut">
              <a:rPr lang="en-AU" smtClean="0"/>
              <a:pPr/>
              <a:t>31/10/2013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6CA4-045D-496F-825F-586300856AF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327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Brand Guidelines\2010 Branding - Never Stand Still\Templates\Faculty and Unit Bands\RGB - for screen - med quality, 600 ppi\UNSW bann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0225"/>
            <a:ext cx="91471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3355200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3895200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592000" y="4924800"/>
            <a:ext cx="5689600" cy="360362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latin typeface="Sommet Bold" pitchFamily="50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51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Brand Guidelines\2010 Branding - Never Stand Still\Templates\Faculty and Unit Bands\RGB - for screen - med quality, 600 ppi\UNSW foot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229350"/>
            <a:ext cx="9147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4038600" cy="430993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32048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496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Brand Guidelines\2010 Branding - Never Stand Still\Templates\Faculty and Unit Bands\RGB - for screen - med quality, 600 ppi\UNSW foot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229350"/>
            <a:ext cx="9147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196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X:\Brand Guidelines\2010 Branding - Never Stand Still\Templates\Faculty and Unit Bands\RGB - for screen - med quality, 600 ppi\UNSW foot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229350"/>
            <a:ext cx="9147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75200"/>
            <a:ext cx="8229600" cy="793560"/>
          </a:xfrm>
          <a:prstGeom prst="rect">
            <a:avLst/>
          </a:prstGeom>
        </p:spPr>
        <p:txBody>
          <a:bodyPr/>
          <a:lstStyle>
            <a:lvl1pPr algn="l">
              <a:defRPr sz="300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5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Brand Guidelines\2010 Branding - Never Stand Still\Templates\Faculty and Unit Bands\RGB - for screen - med quality, 600 ppi\UNSW foot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229350"/>
            <a:ext cx="9147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61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Brand Guidelines\2010 Branding - Never Stand Still\Templates\Faculty and Unit Bands\RGB - for screen - med quality, 600 ppi\UNSW foot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229350"/>
            <a:ext cx="9147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32214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70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2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Brand Guidelines\2010 Branding - Never Stand Still\Templates\Faculty and Unit Bands\RGB - for screen - med quality, 600 ppi\UNSW foot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229350"/>
            <a:ext cx="9147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250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24404-FDF4-4D7B-A4D3-AC121E3F1918}" type="datetimeFigureOut">
              <a:rPr lang="en-AU" smtClean="0"/>
              <a:pPr/>
              <a:t>31/10/2013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06CA4-045D-496F-825F-586300856AF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730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11760" y="1717200"/>
            <a:ext cx="6336704" cy="1135736"/>
          </a:xfrm>
        </p:spPr>
        <p:txBody>
          <a:bodyPr/>
          <a:lstStyle/>
          <a:p>
            <a:r>
              <a:rPr lang="en-AU" sz="2800" dirty="0"/>
              <a:t>Workflows: creating the happy path to an Alma mindset</a:t>
            </a:r>
            <a:endParaRPr lang="en-A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sz="1100" dirty="0" smtClean="0">
                <a:latin typeface="Arial" pitchFamily="34" charset="0"/>
                <a:cs typeface="Arial" pitchFamily="34" charset="0"/>
              </a:rPr>
              <a:t>Sue Harmer, Carmel Carlsen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happy path: swim lane diagrams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t="16666" r="11075" b="8388"/>
          <a:stretch/>
        </p:blipFill>
        <p:spPr>
          <a:xfrm>
            <a:off x="683568" y="1340768"/>
            <a:ext cx="6543675" cy="4438650"/>
          </a:xfrm>
        </p:spPr>
      </p:pic>
    </p:spTree>
    <p:extLst>
      <p:ext uri="{BB962C8B-B14F-4D97-AF65-F5344CB8AC3E}">
        <p14:creationId xmlns:p14="http://schemas.microsoft.com/office/powerpoint/2010/main" val="11606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896"/>
            <a:ext cx="10193794" cy="6947495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1072183" y="1306860"/>
            <a:ext cx="0" cy="50405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028384" y="2435746"/>
            <a:ext cx="0" cy="144016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92280" y="4149080"/>
            <a:ext cx="504056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75656" y="4232709"/>
            <a:ext cx="468052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68041" y="2382416"/>
            <a:ext cx="0" cy="155064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35130" y="2185814"/>
            <a:ext cx="504056" cy="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2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happy path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2048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sz="2800" dirty="0" smtClean="0">
                <a:cs typeface="Microsoft Sans Serif" pitchFamily="34" charset="0"/>
              </a:rPr>
              <a:t>Two group exercises: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Create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a swim lane diagram for the business process “Applying for Recreation Leave”</a:t>
            </a:r>
            <a:endParaRPr lang="en-AU" sz="2400" i="1" dirty="0">
              <a:latin typeface="Arial" pitchFamily="34" charset="0"/>
              <a:cs typeface="Arial" pitchFamily="34" charset="0"/>
            </a:endParaRPr>
          </a:p>
          <a:p>
            <a:pPr marL="857250" lvl="1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AU" sz="2400" dirty="0">
                <a:latin typeface="Arial" pitchFamily="34" charset="0"/>
                <a:cs typeface="Arial" pitchFamily="34" charset="0"/>
              </a:rPr>
              <a:t>In your work unit groups, model a business process from your unit using a swim lane diagram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AU" sz="2800" dirty="0">
                <a:cs typeface="Microsoft Sans Serif" pitchFamily="34" charset="0"/>
              </a:rPr>
              <a:t>Present your workflow to the </a:t>
            </a:r>
            <a:r>
              <a:rPr lang="en-AU" sz="2800" dirty="0" smtClean="0">
                <a:cs typeface="Microsoft Sans Serif" pitchFamily="34" charset="0"/>
              </a:rPr>
              <a:t>class</a:t>
            </a:r>
            <a:endParaRPr lang="en-AU" sz="2800" dirty="0">
              <a:cs typeface="Microsoft Sans Serif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51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Before the Happy Path training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sz="2800" dirty="0"/>
              <a:t>I don’t know how to start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I can’t work out what the next step is in Alma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Alma won’t do what I want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This is what I do in Aleph, how do I do it in Alma</a:t>
            </a:r>
          </a:p>
          <a:p>
            <a:pPr marL="0" indent="0"/>
            <a:endParaRPr lang="en-AU" sz="2800" dirty="0" smtClean="0"/>
          </a:p>
        </p:txBody>
      </p:sp>
    </p:spTree>
    <p:extLst>
      <p:ext uri="{BB962C8B-B14F-4D97-AF65-F5344CB8AC3E}">
        <p14:creationId xmlns:p14="http://schemas.microsoft.com/office/powerpoint/2010/main" val="16247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6449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sz="2800" dirty="0" smtClean="0">
                <a:solidFill>
                  <a:srgbClr val="00B050"/>
                </a:solidFill>
              </a:rPr>
              <a:t>the </a:t>
            </a:r>
            <a:r>
              <a:rPr lang="en-AU" sz="2800" dirty="0">
                <a:solidFill>
                  <a:srgbClr val="00B050"/>
                </a:solidFill>
              </a:rPr>
              <a:t>Alma Happy Path course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Core workflows written immediately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Policy changes relevant to business needs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/>
              <a:t>Unifying, simplifying borrowing </a:t>
            </a:r>
            <a:r>
              <a:rPr lang="en-AU" sz="2400" dirty="0"/>
              <a:t>privileges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/>
              <a:t>Which libraries can receive inter-campus loans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Confident decisions on what to configure</a:t>
            </a:r>
          </a:p>
          <a:p>
            <a:pPr>
              <a:buFont typeface="Arial" pitchFamily="34" charset="0"/>
              <a:buChar char="•"/>
            </a:pPr>
            <a:endParaRPr lang="en-AU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cs typeface="Arial" pitchFamily="34" charset="0"/>
              </a:rPr>
              <a:t>After the Alma Happy Path training</a:t>
            </a:r>
            <a:br>
              <a:rPr lang="en-AU" sz="3200" dirty="0" smtClean="0">
                <a:cs typeface="Arial" pitchFamily="34" charset="0"/>
              </a:rPr>
            </a:br>
            <a:endParaRPr lang="en-AU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>
                <a:cs typeface="Arial" pitchFamily="34" charset="0"/>
              </a:rPr>
              <a:t>After the Alma Happy Path training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sz="2800" dirty="0" smtClean="0"/>
              <a:t>Made for better test plans</a:t>
            </a:r>
            <a:endParaRPr lang="en-AU" sz="2800" dirty="0"/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Good documentation of issues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/>
              <a:t>expected </a:t>
            </a:r>
            <a:r>
              <a:rPr lang="en-AU" sz="2400" dirty="0"/>
              <a:t>outcome well </a:t>
            </a:r>
            <a:r>
              <a:rPr lang="en-AU" sz="2400" dirty="0" smtClean="0"/>
              <a:t>documented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/>
              <a:t>Copy-and-paste into </a:t>
            </a:r>
            <a:r>
              <a:rPr lang="en-AU" sz="2400" dirty="0" err="1" smtClean="0"/>
              <a:t>SalesForce</a:t>
            </a:r>
            <a:r>
              <a:rPr lang="en-AU" sz="2400" dirty="0" smtClean="0"/>
              <a:t> for Ex Libris</a:t>
            </a: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800" dirty="0"/>
              <a:t>Able to rank issues</a:t>
            </a:r>
          </a:p>
          <a:p>
            <a:pPr lvl="1">
              <a:buFont typeface="Arial" pitchFamily="34" charset="0"/>
              <a:buChar char="•"/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High: must be fixed before Go Live</a:t>
            </a:r>
          </a:p>
          <a:p>
            <a:pPr lvl="1">
              <a:buFont typeface="Arial" pitchFamily="34" charset="0"/>
              <a:buChar char="•"/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Medium: would really like before Go Live</a:t>
            </a:r>
          </a:p>
          <a:p>
            <a:pPr lvl="1">
              <a:buFont typeface="Arial" pitchFamily="34" charset="0"/>
              <a:buChar char="•"/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Low: can Go Live without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40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AU" sz="2800" dirty="0" smtClean="0"/>
              <a:t>When someone raises an issue</a:t>
            </a:r>
          </a:p>
          <a:p>
            <a:pPr algn="ctr"/>
            <a:endParaRPr lang="en-AU" sz="2800" dirty="0"/>
          </a:p>
          <a:p>
            <a:pPr algn="ctr"/>
            <a:r>
              <a:rPr lang="en-AU" sz="2800" dirty="0" smtClean="0">
                <a:solidFill>
                  <a:srgbClr val="00B050"/>
                </a:solidFill>
              </a:rPr>
              <a:t>Write a </a:t>
            </a:r>
            <a:r>
              <a:rPr lang="en-AU" sz="2800" dirty="0">
                <a:solidFill>
                  <a:srgbClr val="00B050"/>
                </a:solidFill>
              </a:rPr>
              <a:t>workflow for </a:t>
            </a:r>
            <a:r>
              <a:rPr lang="en-AU" sz="2800" dirty="0" smtClean="0">
                <a:solidFill>
                  <a:srgbClr val="00B050"/>
                </a:solidFill>
              </a:rPr>
              <a:t>that</a:t>
            </a:r>
            <a:endParaRPr lang="en-AU" sz="2800" dirty="0">
              <a:solidFill>
                <a:srgbClr val="00B050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65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cs typeface="Arial" pitchFamily="34" charset="0"/>
              </a:rPr>
              <a:t>The happy path effect</a:t>
            </a:r>
            <a:endParaRPr lang="en-AU" sz="3200" dirty="0"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sz="2800" dirty="0" smtClean="0"/>
              <a:t>Document Supply service for </a:t>
            </a:r>
            <a:r>
              <a:rPr lang="en-AU" sz="2800" dirty="0" err="1" smtClean="0"/>
              <a:t>Relais</a:t>
            </a:r>
            <a:r>
              <a:rPr lang="en-AU" sz="2800" dirty="0" smtClean="0"/>
              <a:t> implementation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Academic Services Unit to write procedure manuals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1963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z="3800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492896"/>
            <a:ext cx="6480720" cy="3672408"/>
          </a:xfrm>
        </p:spPr>
        <p:txBody>
          <a:bodyPr/>
          <a:lstStyle/>
          <a:p>
            <a:pPr marL="0" indent="0" algn="ctr">
              <a:lnSpc>
                <a:spcPts val="3400"/>
              </a:lnSpc>
            </a:pPr>
            <a:r>
              <a:rPr lang="en-AU" sz="3600" dirty="0" smtClean="0"/>
              <a:t>Thank you</a:t>
            </a:r>
          </a:p>
          <a:p>
            <a:pPr marL="0" indent="0" algn="ctr">
              <a:lnSpc>
                <a:spcPts val="3400"/>
              </a:lnSpc>
            </a:pPr>
            <a:endParaRPr lang="en-AU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4292538" cy="272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9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latin typeface="Arial" pitchFamily="34" charset="0"/>
                <a:cs typeface="Arial" pitchFamily="34" charset="0"/>
              </a:rPr>
              <a:t>The University of New South Wales</a:t>
            </a:r>
            <a:endParaRPr lang="en-A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77247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196752"/>
            <a:ext cx="8229600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dirty="0" smtClean="0"/>
              <a:t>52,000 students: 15,000 post graduates, 14,000 international students </a:t>
            </a:r>
          </a:p>
          <a:p>
            <a:r>
              <a:rPr lang="en-AU" sz="1600" dirty="0" smtClean="0"/>
              <a:t>7,700 staff: 4,200 academics, 3,800 professional</a:t>
            </a:r>
          </a:p>
          <a:p>
            <a:r>
              <a:rPr lang="en-AU" sz="1600" dirty="0" smtClean="0"/>
              <a:t>3 campuses; 2 cities, 8 Faculties, 66 Schools, 97 affiliated institutes</a:t>
            </a:r>
          </a:p>
          <a:p>
            <a:r>
              <a:rPr lang="en-AU" sz="1600" dirty="0" smtClean="0"/>
              <a:t>5 libraries, 180 library staff</a:t>
            </a:r>
          </a:p>
          <a:p>
            <a:r>
              <a:rPr lang="en-AU" sz="1600" dirty="0" smtClean="0"/>
              <a:t>300,000 e-books, 800,000 print books</a:t>
            </a:r>
          </a:p>
          <a:p>
            <a:r>
              <a:rPr lang="en-AU" sz="1600" dirty="0" smtClean="0"/>
              <a:t>88,250 online journals, &lt;2,000 active print</a:t>
            </a:r>
          </a:p>
          <a:p>
            <a:r>
              <a:rPr lang="en-AU" sz="1600" dirty="0" smtClean="0"/>
              <a:t>5,500,000 searches in 2012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54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41" y="476672"/>
            <a:ext cx="8229600" cy="792088"/>
          </a:xfrm>
        </p:spPr>
        <p:txBody>
          <a:bodyPr/>
          <a:lstStyle/>
          <a:p>
            <a:r>
              <a:rPr lang="en-AU" sz="3200" smtClean="0">
                <a:cs typeface="Arial" pitchFamily="34" charset="0"/>
              </a:rPr>
              <a:t>Background on Alma at UNSW</a:t>
            </a:r>
            <a:endParaRPr lang="en-AU" sz="3200" dirty="0"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654719"/>
              </p:ext>
            </p:extLst>
          </p:nvPr>
        </p:nvGraphicFramePr>
        <p:xfrm>
          <a:off x="395536" y="2924944"/>
          <a:ext cx="8208909" cy="669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2101"/>
                <a:gridCol w="912101"/>
                <a:gridCol w="912101"/>
                <a:gridCol w="912101"/>
                <a:gridCol w="912101"/>
                <a:gridCol w="912101"/>
                <a:gridCol w="912101"/>
                <a:gridCol w="912101"/>
                <a:gridCol w="912101"/>
              </a:tblGrid>
              <a:tr h="669563"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</a:rPr>
                        <a:t>Mar</a:t>
                      </a:r>
                      <a:endParaRPr lang="en-AU" sz="28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</a:rPr>
                        <a:t>Apr</a:t>
                      </a:r>
                      <a:endParaRPr lang="en-AU" sz="28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</a:rPr>
                        <a:t>May</a:t>
                      </a:r>
                      <a:endParaRPr lang="en-AU" sz="28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</a:rPr>
                        <a:t>Jun</a:t>
                      </a:r>
                      <a:endParaRPr lang="en-AU" sz="28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</a:rPr>
                        <a:t>Jul</a:t>
                      </a:r>
                      <a:endParaRPr lang="en-AU" sz="28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</a:rPr>
                        <a:t>Aug</a:t>
                      </a:r>
                      <a:endParaRPr lang="en-AU" sz="28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</a:rPr>
                        <a:t>Sept</a:t>
                      </a:r>
                      <a:endParaRPr lang="en-AU" sz="28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</a:rPr>
                        <a:t>Oct</a:t>
                      </a:r>
                      <a:endParaRPr lang="en-AU" sz="28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</a:rPr>
                        <a:t>Nov</a:t>
                      </a:r>
                      <a:endParaRPr lang="en-AU" sz="28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36340" y="1700808"/>
            <a:ext cx="1512168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00B050"/>
                </a:solidFill>
              </a:rPr>
              <a:t>Kick off and </a:t>
            </a:r>
            <a:r>
              <a:rPr lang="en-AU" b="1" dirty="0" smtClean="0">
                <a:solidFill>
                  <a:srgbClr val="00B050"/>
                </a:solidFill>
              </a:rPr>
              <a:t>Sandbox</a:t>
            </a:r>
          </a:p>
          <a:p>
            <a:r>
              <a:rPr lang="en-AU" b="1" dirty="0" smtClean="0">
                <a:solidFill>
                  <a:srgbClr val="00B050"/>
                </a:solidFill>
              </a:rPr>
              <a:t>18 Mar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2695" y="3858379"/>
            <a:ext cx="1499038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AU" dirty="0"/>
              <a:t>Alma Production </a:t>
            </a:r>
            <a:endParaRPr lang="en-AU" dirty="0" smtClean="0"/>
          </a:p>
          <a:p>
            <a:r>
              <a:rPr lang="en-AU" dirty="0" smtClean="0"/>
              <a:t>8 </a:t>
            </a:r>
            <a:r>
              <a:rPr lang="en-AU" dirty="0"/>
              <a:t>May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971600" y="2624138"/>
            <a:ext cx="120824" cy="30080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8" name="Group 27"/>
          <p:cNvGrpSpPr/>
          <p:nvPr/>
        </p:nvGrpSpPr>
        <p:grpSpPr>
          <a:xfrm>
            <a:off x="2171398" y="1700808"/>
            <a:ext cx="1536506" cy="1224136"/>
            <a:chOff x="2171398" y="1700808"/>
            <a:chExt cx="1536506" cy="1224136"/>
          </a:xfrm>
        </p:grpSpPr>
        <p:sp>
          <p:nvSpPr>
            <p:cNvPr id="10" name="Rectangle 9"/>
            <p:cNvSpPr/>
            <p:nvPr/>
          </p:nvSpPr>
          <p:spPr>
            <a:xfrm>
              <a:off x="2171398" y="1700808"/>
              <a:ext cx="1536506" cy="92333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AU" dirty="0" smtClean="0"/>
                <a:t>1</a:t>
              </a:r>
              <a:r>
                <a:rPr lang="en-AU" baseline="30000" dirty="0" smtClean="0"/>
                <a:t>st</a:t>
              </a:r>
              <a:r>
                <a:rPr lang="en-AU" dirty="0" smtClean="0"/>
                <a:t> functional workshop</a:t>
              </a:r>
            </a:p>
            <a:p>
              <a:r>
                <a:rPr lang="en-AU" dirty="0" smtClean="0"/>
                <a:t>4 </a:t>
              </a:r>
              <a:r>
                <a:rPr lang="en-AU" dirty="0"/>
                <a:t>June</a:t>
              </a: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3275856" y="2624138"/>
              <a:ext cx="120824" cy="300806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97467" y="1700808"/>
            <a:ext cx="1556538" cy="1228130"/>
            <a:chOff x="3897467" y="1700808"/>
            <a:chExt cx="1556538" cy="1228130"/>
          </a:xfrm>
        </p:grpSpPr>
        <p:sp>
          <p:nvSpPr>
            <p:cNvPr id="12" name="Rectangle 11"/>
            <p:cNvSpPr/>
            <p:nvPr/>
          </p:nvSpPr>
          <p:spPr>
            <a:xfrm>
              <a:off x="3897467" y="1700808"/>
              <a:ext cx="1556538" cy="92333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AU" dirty="0" smtClean="0"/>
                <a:t>2</a:t>
              </a:r>
              <a:r>
                <a:rPr lang="en-AU" baseline="30000" dirty="0" smtClean="0"/>
                <a:t>nd</a:t>
              </a:r>
              <a:r>
                <a:rPr lang="en-AU" dirty="0" smtClean="0"/>
                <a:t> functional workshop</a:t>
              </a:r>
            </a:p>
            <a:p>
              <a:r>
                <a:rPr lang="en-AU" dirty="0" smtClean="0"/>
                <a:t>18 </a:t>
              </a:r>
              <a:r>
                <a:rPr lang="en-AU" dirty="0"/>
                <a:t>July</a:t>
              </a: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4558224" y="2628132"/>
              <a:ext cx="120824" cy="300806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00193" y="1700808"/>
            <a:ext cx="1556038" cy="1228130"/>
            <a:chOff x="6300193" y="1700808"/>
            <a:chExt cx="1556038" cy="1228130"/>
          </a:xfrm>
        </p:grpSpPr>
        <p:sp>
          <p:nvSpPr>
            <p:cNvPr id="14" name="Rectangle 13"/>
            <p:cNvSpPr/>
            <p:nvPr/>
          </p:nvSpPr>
          <p:spPr>
            <a:xfrm>
              <a:off x="6300193" y="1700808"/>
              <a:ext cx="1556038" cy="92333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AU" dirty="0" smtClean="0"/>
                <a:t>Data </a:t>
              </a:r>
              <a:r>
                <a:rPr lang="en-AU" dirty="0"/>
                <a:t>extract for </a:t>
              </a:r>
              <a:r>
                <a:rPr lang="en-AU" dirty="0" smtClean="0"/>
                <a:t>migration</a:t>
              </a:r>
            </a:p>
            <a:p>
              <a:r>
                <a:rPr lang="en-AU" dirty="0" smtClean="0"/>
                <a:t>26 Oct</a:t>
              </a:r>
              <a:endParaRPr lang="en-AU" dirty="0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7376306" y="2628132"/>
              <a:ext cx="120824" cy="300806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2" name="Up Arrow 21"/>
          <p:cNvSpPr/>
          <p:nvPr/>
        </p:nvSpPr>
        <p:spPr>
          <a:xfrm>
            <a:off x="2483768" y="3573016"/>
            <a:ext cx="144016" cy="285363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7" name="Group 26"/>
          <p:cNvGrpSpPr/>
          <p:nvPr/>
        </p:nvGrpSpPr>
        <p:grpSpPr>
          <a:xfrm>
            <a:off x="3999236" y="3592453"/>
            <a:ext cx="1296144" cy="1189256"/>
            <a:chOff x="3999236" y="3592453"/>
            <a:chExt cx="1296144" cy="1189256"/>
          </a:xfrm>
        </p:grpSpPr>
        <p:sp>
          <p:nvSpPr>
            <p:cNvPr id="11" name="Rectangle 10"/>
            <p:cNvSpPr/>
            <p:nvPr/>
          </p:nvSpPr>
          <p:spPr>
            <a:xfrm>
              <a:off x="3999236" y="3858379"/>
              <a:ext cx="1296144" cy="92333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AU" dirty="0"/>
                <a:t>Primo over </a:t>
              </a:r>
              <a:r>
                <a:rPr lang="en-AU" dirty="0" smtClean="0"/>
                <a:t>Alma</a:t>
              </a:r>
            </a:p>
            <a:p>
              <a:r>
                <a:rPr lang="en-AU" dirty="0" smtClean="0"/>
                <a:t>8 </a:t>
              </a:r>
              <a:r>
                <a:rPr lang="en-AU" dirty="0"/>
                <a:t>July</a:t>
              </a:r>
            </a:p>
          </p:txBody>
        </p:sp>
        <p:sp>
          <p:nvSpPr>
            <p:cNvPr id="24" name="Up Arrow 23"/>
            <p:cNvSpPr/>
            <p:nvPr/>
          </p:nvSpPr>
          <p:spPr>
            <a:xfrm>
              <a:off x="4139952" y="3592453"/>
              <a:ext cx="144016" cy="285363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79207" y="3592453"/>
            <a:ext cx="1224136" cy="1189256"/>
            <a:chOff x="6279207" y="3592453"/>
            <a:chExt cx="1224136" cy="1189256"/>
          </a:xfrm>
        </p:grpSpPr>
        <p:sp>
          <p:nvSpPr>
            <p:cNvPr id="13" name="Rectangle 12"/>
            <p:cNvSpPr/>
            <p:nvPr/>
          </p:nvSpPr>
          <p:spPr>
            <a:xfrm>
              <a:off x="6279207" y="3858379"/>
              <a:ext cx="1224136" cy="92333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AU" dirty="0"/>
                <a:t>Signoff </a:t>
              </a:r>
              <a:r>
                <a:rPr lang="en-AU" dirty="0" smtClean="0"/>
                <a:t>migration</a:t>
              </a:r>
            </a:p>
            <a:p>
              <a:r>
                <a:rPr lang="en-AU" dirty="0" smtClean="0"/>
                <a:t>14 Oct</a:t>
              </a:r>
              <a:endParaRPr lang="en-AU" dirty="0"/>
            </a:p>
          </p:txBody>
        </p:sp>
        <p:sp>
          <p:nvSpPr>
            <p:cNvPr id="25" name="Up Arrow 24"/>
            <p:cNvSpPr/>
            <p:nvPr/>
          </p:nvSpPr>
          <p:spPr>
            <a:xfrm>
              <a:off x="7071763" y="3592453"/>
              <a:ext cx="144016" cy="285363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856231" y="3582734"/>
            <a:ext cx="1070227" cy="921976"/>
            <a:chOff x="7856231" y="3582734"/>
            <a:chExt cx="1070227" cy="921976"/>
          </a:xfrm>
        </p:grpSpPr>
        <p:sp>
          <p:nvSpPr>
            <p:cNvPr id="15" name="Rectangle 14"/>
            <p:cNvSpPr/>
            <p:nvPr/>
          </p:nvSpPr>
          <p:spPr>
            <a:xfrm>
              <a:off x="7856231" y="3858379"/>
              <a:ext cx="1070227" cy="646331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AU" b="1" dirty="0">
                  <a:solidFill>
                    <a:srgbClr val="00B050"/>
                  </a:solidFill>
                </a:rPr>
                <a:t>Go </a:t>
              </a:r>
              <a:r>
                <a:rPr lang="en-AU" b="1" dirty="0" smtClean="0">
                  <a:solidFill>
                    <a:srgbClr val="00B050"/>
                  </a:solidFill>
                </a:rPr>
                <a:t>Live</a:t>
              </a:r>
            </a:p>
            <a:p>
              <a:r>
                <a:rPr lang="en-AU" b="1" dirty="0" smtClean="0">
                  <a:solidFill>
                    <a:srgbClr val="00B050"/>
                  </a:solidFill>
                </a:rPr>
                <a:t>4 Nov</a:t>
              </a:r>
              <a:endParaRPr lang="en-AU" b="1" dirty="0">
                <a:solidFill>
                  <a:srgbClr val="00B050"/>
                </a:solidFill>
              </a:endParaRPr>
            </a:p>
          </p:txBody>
        </p:sp>
        <p:sp>
          <p:nvSpPr>
            <p:cNvPr id="26" name="Up Arrow 25"/>
            <p:cNvSpPr/>
            <p:nvPr/>
          </p:nvSpPr>
          <p:spPr>
            <a:xfrm>
              <a:off x="7856231" y="3582734"/>
              <a:ext cx="144016" cy="285363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21143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Alma – the business challenge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AU" sz="2800" dirty="0" smtClean="0"/>
              <a:t>Unify and simplify policies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2800" dirty="0" smtClean="0"/>
              <a:t>Stop thinking Aleph/Voyager/SFX: new workflows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2800" dirty="0" smtClean="0"/>
              <a:t>Test data migration and workflows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2800" dirty="0" smtClean="0"/>
              <a:t>Document issues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2800" dirty="0" smtClean="0"/>
              <a:t>Decide what we need/don’t need at Go Live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5610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cs typeface="Arial" pitchFamily="34" charset="0"/>
              </a:rPr>
              <a:t>Skills needed</a:t>
            </a:r>
            <a:endParaRPr lang="en-AU" sz="3200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96544"/>
          </a:xfrm>
        </p:spPr>
        <p:txBody>
          <a:bodyPr/>
          <a:lstStyle/>
          <a:p>
            <a:pPr>
              <a:lnSpc>
                <a:spcPts val="3400"/>
              </a:lnSpc>
              <a:buFont typeface="Arial" pitchFamily="34" charset="0"/>
              <a:buChar char="•"/>
            </a:pPr>
            <a:r>
              <a:rPr lang="en-AU" sz="2800" dirty="0" smtClean="0"/>
              <a:t>Determine core business functions</a:t>
            </a:r>
          </a:p>
          <a:p>
            <a:pPr>
              <a:lnSpc>
                <a:spcPts val="3400"/>
              </a:lnSpc>
              <a:buFont typeface="Arial" pitchFamily="34" charset="0"/>
              <a:buChar char="•"/>
            </a:pPr>
            <a:r>
              <a:rPr lang="en-AU" sz="2800" dirty="0" smtClean="0"/>
              <a:t>Work out what’s important</a:t>
            </a:r>
          </a:p>
          <a:p>
            <a:pPr>
              <a:lnSpc>
                <a:spcPts val="3400"/>
              </a:lnSpc>
              <a:buFont typeface="Arial" pitchFamily="34" charset="0"/>
              <a:buChar char="•"/>
            </a:pPr>
            <a:r>
              <a:rPr lang="en-AU" sz="2800" dirty="0" smtClean="0"/>
              <a:t>Write test plans and find test data</a:t>
            </a:r>
          </a:p>
          <a:p>
            <a:pPr>
              <a:lnSpc>
                <a:spcPts val="3400"/>
              </a:lnSpc>
              <a:buFont typeface="Arial" pitchFamily="34" charset="0"/>
              <a:buChar char="•"/>
            </a:pPr>
            <a:endParaRPr lang="en-AU" sz="2800" dirty="0" smtClean="0"/>
          </a:p>
          <a:p>
            <a:pPr>
              <a:lnSpc>
                <a:spcPts val="3400"/>
              </a:lnSpc>
              <a:buFont typeface="Arial" pitchFamily="34" charset="0"/>
              <a:buChar char="•"/>
            </a:pPr>
            <a:r>
              <a:rPr lang="en-AU" sz="2800" dirty="0" smtClean="0"/>
              <a:t>Two half-day workshops:</a:t>
            </a:r>
          </a:p>
          <a:p>
            <a:pPr marL="914400" lvl="1" indent="-457200">
              <a:lnSpc>
                <a:spcPts val="3400"/>
              </a:lnSpc>
              <a:buFont typeface="+mj-lt"/>
              <a:buAutoNum type="arabicPeriod"/>
            </a:pPr>
            <a:r>
              <a:rPr lang="en-AU" sz="2400" dirty="0" smtClean="0">
                <a:cs typeface="Arial" charset="0"/>
              </a:rPr>
              <a:t>Modelling </a:t>
            </a:r>
            <a:r>
              <a:rPr lang="en-AU" sz="2400" dirty="0">
                <a:cs typeface="Arial" charset="0"/>
              </a:rPr>
              <a:t>business processes using workflow diagrams</a:t>
            </a:r>
          </a:p>
          <a:p>
            <a:pPr marL="914400" lvl="1" indent="-457200">
              <a:lnSpc>
                <a:spcPts val="3400"/>
              </a:lnSpc>
              <a:buFont typeface="+mj-lt"/>
              <a:buAutoNum type="arabicPeriod"/>
            </a:pPr>
            <a:r>
              <a:rPr lang="en-AU" sz="2400" dirty="0" smtClean="0"/>
              <a:t>Regression testing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8446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41" y="476672"/>
            <a:ext cx="8229600" cy="792088"/>
          </a:xfrm>
        </p:spPr>
        <p:txBody>
          <a:bodyPr/>
          <a:lstStyle/>
          <a:p>
            <a:r>
              <a:rPr lang="en-AU" sz="3200" dirty="0" smtClean="0">
                <a:cs typeface="Arial" pitchFamily="34" charset="0"/>
              </a:rPr>
              <a:t>Alma timeline</a:t>
            </a:r>
            <a:endParaRPr lang="en-AU" sz="3200" dirty="0"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706169"/>
              </p:ext>
            </p:extLst>
          </p:nvPr>
        </p:nvGraphicFramePr>
        <p:xfrm>
          <a:off x="395536" y="2924944"/>
          <a:ext cx="8208909" cy="669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2101"/>
                <a:gridCol w="912101"/>
                <a:gridCol w="912101"/>
                <a:gridCol w="912101"/>
                <a:gridCol w="912101"/>
                <a:gridCol w="912101"/>
                <a:gridCol w="912101"/>
                <a:gridCol w="912101"/>
                <a:gridCol w="912101"/>
              </a:tblGrid>
              <a:tr h="669563"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</a:rPr>
                        <a:t>Mar</a:t>
                      </a:r>
                      <a:endParaRPr lang="en-AU" sz="28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</a:rPr>
                        <a:t>Apr</a:t>
                      </a:r>
                      <a:endParaRPr lang="en-AU" sz="28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</a:rPr>
                        <a:t>May</a:t>
                      </a:r>
                      <a:endParaRPr lang="en-AU" sz="28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</a:rPr>
                        <a:t>Jun</a:t>
                      </a:r>
                      <a:endParaRPr lang="en-AU" sz="28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</a:rPr>
                        <a:t>Jul</a:t>
                      </a:r>
                      <a:endParaRPr lang="en-AU" sz="28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</a:rPr>
                        <a:t>Aug</a:t>
                      </a:r>
                      <a:endParaRPr lang="en-AU" sz="28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</a:rPr>
                        <a:t>Sept</a:t>
                      </a:r>
                      <a:endParaRPr lang="en-AU" sz="28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</a:rPr>
                        <a:t>Oct</a:t>
                      </a:r>
                      <a:endParaRPr lang="en-AU" sz="28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</a:rPr>
                        <a:t>Nov</a:t>
                      </a:r>
                      <a:endParaRPr lang="en-AU" sz="28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36340" y="1700808"/>
            <a:ext cx="1512168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00B050"/>
                </a:solidFill>
              </a:rPr>
              <a:t>Kick off and </a:t>
            </a:r>
            <a:r>
              <a:rPr lang="en-AU" b="1" dirty="0" smtClean="0">
                <a:solidFill>
                  <a:srgbClr val="00B050"/>
                </a:solidFill>
              </a:rPr>
              <a:t>Sandbox</a:t>
            </a:r>
          </a:p>
          <a:p>
            <a:r>
              <a:rPr lang="en-AU" b="1" dirty="0" smtClean="0">
                <a:solidFill>
                  <a:srgbClr val="00B050"/>
                </a:solidFill>
              </a:rPr>
              <a:t>18 Mar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2695" y="3858379"/>
            <a:ext cx="1499038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AU" dirty="0"/>
              <a:t>Alma Production </a:t>
            </a:r>
            <a:endParaRPr lang="en-AU" dirty="0" smtClean="0"/>
          </a:p>
          <a:p>
            <a:r>
              <a:rPr lang="en-AU" dirty="0" smtClean="0"/>
              <a:t>8 </a:t>
            </a:r>
            <a:r>
              <a:rPr lang="en-AU" dirty="0"/>
              <a:t>May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971600" y="2624138"/>
            <a:ext cx="120824" cy="30080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8" name="Group 27"/>
          <p:cNvGrpSpPr/>
          <p:nvPr/>
        </p:nvGrpSpPr>
        <p:grpSpPr>
          <a:xfrm>
            <a:off x="2171398" y="1700808"/>
            <a:ext cx="1536506" cy="1224136"/>
            <a:chOff x="2171398" y="1700808"/>
            <a:chExt cx="1536506" cy="1224136"/>
          </a:xfrm>
        </p:grpSpPr>
        <p:sp>
          <p:nvSpPr>
            <p:cNvPr id="10" name="Rectangle 9"/>
            <p:cNvSpPr/>
            <p:nvPr/>
          </p:nvSpPr>
          <p:spPr>
            <a:xfrm>
              <a:off x="2171398" y="1700808"/>
              <a:ext cx="1536506" cy="92333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AU" dirty="0" smtClean="0"/>
                <a:t>1</a:t>
              </a:r>
              <a:r>
                <a:rPr lang="en-AU" baseline="30000" dirty="0" smtClean="0"/>
                <a:t>st</a:t>
              </a:r>
              <a:r>
                <a:rPr lang="en-AU" dirty="0" smtClean="0"/>
                <a:t> functional workshop</a:t>
              </a:r>
            </a:p>
            <a:p>
              <a:r>
                <a:rPr lang="en-AU" dirty="0" smtClean="0"/>
                <a:t>4 </a:t>
              </a:r>
              <a:r>
                <a:rPr lang="en-AU" dirty="0"/>
                <a:t>June</a:t>
              </a: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3275856" y="2624138"/>
              <a:ext cx="120824" cy="300806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97467" y="1700808"/>
            <a:ext cx="1556538" cy="1228130"/>
            <a:chOff x="3897467" y="1700808"/>
            <a:chExt cx="1556538" cy="1228130"/>
          </a:xfrm>
        </p:grpSpPr>
        <p:sp>
          <p:nvSpPr>
            <p:cNvPr id="12" name="Rectangle 11"/>
            <p:cNvSpPr/>
            <p:nvPr/>
          </p:nvSpPr>
          <p:spPr>
            <a:xfrm>
              <a:off x="3897467" y="1700808"/>
              <a:ext cx="1556538" cy="92333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AU" dirty="0" smtClean="0"/>
                <a:t>2</a:t>
              </a:r>
              <a:r>
                <a:rPr lang="en-AU" baseline="30000" dirty="0" smtClean="0"/>
                <a:t>nd</a:t>
              </a:r>
              <a:r>
                <a:rPr lang="en-AU" dirty="0" smtClean="0"/>
                <a:t> functional workshop</a:t>
              </a:r>
            </a:p>
            <a:p>
              <a:r>
                <a:rPr lang="en-AU" dirty="0" smtClean="0"/>
                <a:t>18 </a:t>
              </a:r>
              <a:r>
                <a:rPr lang="en-AU" dirty="0"/>
                <a:t>July</a:t>
              </a: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4558224" y="2628132"/>
              <a:ext cx="120824" cy="300806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00193" y="1700808"/>
            <a:ext cx="1556038" cy="1228130"/>
            <a:chOff x="6300193" y="1700808"/>
            <a:chExt cx="1556038" cy="1228130"/>
          </a:xfrm>
        </p:grpSpPr>
        <p:sp>
          <p:nvSpPr>
            <p:cNvPr id="14" name="Rectangle 13"/>
            <p:cNvSpPr/>
            <p:nvPr/>
          </p:nvSpPr>
          <p:spPr>
            <a:xfrm>
              <a:off x="6300193" y="1700808"/>
              <a:ext cx="1556038" cy="92333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AU" dirty="0" smtClean="0"/>
                <a:t>Data </a:t>
              </a:r>
              <a:r>
                <a:rPr lang="en-AU" dirty="0"/>
                <a:t>extract for </a:t>
              </a:r>
              <a:r>
                <a:rPr lang="en-AU" dirty="0" smtClean="0"/>
                <a:t>migration</a:t>
              </a:r>
            </a:p>
            <a:p>
              <a:r>
                <a:rPr lang="en-AU" dirty="0" smtClean="0"/>
                <a:t>26 Oct</a:t>
              </a:r>
              <a:endParaRPr lang="en-AU" dirty="0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7376306" y="2628132"/>
              <a:ext cx="120824" cy="300806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2" name="Up Arrow 21"/>
          <p:cNvSpPr/>
          <p:nvPr/>
        </p:nvSpPr>
        <p:spPr>
          <a:xfrm>
            <a:off x="2483768" y="3573016"/>
            <a:ext cx="144016" cy="285363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3" name="Group 32"/>
          <p:cNvGrpSpPr/>
          <p:nvPr/>
        </p:nvGrpSpPr>
        <p:grpSpPr>
          <a:xfrm>
            <a:off x="336340" y="3573017"/>
            <a:ext cx="1571364" cy="2224355"/>
            <a:chOff x="336340" y="3573017"/>
            <a:chExt cx="1571364" cy="2224355"/>
          </a:xfrm>
        </p:grpSpPr>
        <p:sp>
          <p:nvSpPr>
            <p:cNvPr id="16" name="Rectangle 15"/>
            <p:cNvSpPr/>
            <p:nvPr/>
          </p:nvSpPr>
          <p:spPr>
            <a:xfrm>
              <a:off x="336340" y="4781709"/>
              <a:ext cx="1571364" cy="1015663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AU" sz="2000" b="1" dirty="0">
                  <a:solidFill>
                    <a:srgbClr val="FF0000"/>
                  </a:solidFill>
                </a:rPr>
                <a:t>Modelling </a:t>
              </a:r>
              <a:r>
                <a:rPr lang="en-AU" sz="2000" b="1" dirty="0" smtClean="0">
                  <a:solidFill>
                    <a:srgbClr val="FF0000"/>
                  </a:solidFill>
                </a:rPr>
                <a:t>workflows</a:t>
              </a:r>
            </a:p>
            <a:p>
              <a:r>
                <a:rPr lang="en-AU" sz="2000" b="1" dirty="0" smtClean="0">
                  <a:solidFill>
                    <a:srgbClr val="FF0000"/>
                  </a:solidFill>
                </a:rPr>
                <a:t>15+23 April</a:t>
              </a:r>
              <a:endParaRPr lang="en-A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Up Arrow 22"/>
            <p:cNvSpPr/>
            <p:nvPr/>
          </p:nvSpPr>
          <p:spPr>
            <a:xfrm>
              <a:off x="1547664" y="3573017"/>
              <a:ext cx="144016" cy="118009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99236" y="3592453"/>
            <a:ext cx="1296144" cy="1189256"/>
            <a:chOff x="3999236" y="3592453"/>
            <a:chExt cx="1296144" cy="1189256"/>
          </a:xfrm>
        </p:grpSpPr>
        <p:sp>
          <p:nvSpPr>
            <p:cNvPr id="11" name="Rectangle 10"/>
            <p:cNvSpPr/>
            <p:nvPr/>
          </p:nvSpPr>
          <p:spPr>
            <a:xfrm>
              <a:off x="3999236" y="3858379"/>
              <a:ext cx="1296144" cy="92333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AU" dirty="0"/>
                <a:t>Primo over </a:t>
              </a:r>
              <a:r>
                <a:rPr lang="en-AU" dirty="0" smtClean="0"/>
                <a:t>Alma</a:t>
              </a:r>
            </a:p>
            <a:p>
              <a:r>
                <a:rPr lang="en-AU" dirty="0" smtClean="0"/>
                <a:t>8 </a:t>
              </a:r>
              <a:r>
                <a:rPr lang="en-AU" dirty="0"/>
                <a:t>July</a:t>
              </a:r>
            </a:p>
          </p:txBody>
        </p:sp>
        <p:sp>
          <p:nvSpPr>
            <p:cNvPr id="24" name="Up Arrow 23"/>
            <p:cNvSpPr/>
            <p:nvPr/>
          </p:nvSpPr>
          <p:spPr>
            <a:xfrm>
              <a:off x="4139952" y="3592453"/>
              <a:ext cx="144016" cy="285363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79207" y="3592453"/>
            <a:ext cx="1224136" cy="1189256"/>
            <a:chOff x="6279207" y="3592453"/>
            <a:chExt cx="1224136" cy="1189256"/>
          </a:xfrm>
        </p:grpSpPr>
        <p:sp>
          <p:nvSpPr>
            <p:cNvPr id="13" name="Rectangle 12"/>
            <p:cNvSpPr/>
            <p:nvPr/>
          </p:nvSpPr>
          <p:spPr>
            <a:xfrm>
              <a:off x="6279207" y="3858379"/>
              <a:ext cx="1224136" cy="92333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AU" dirty="0"/>
                <a:t>Signoff </a:t>
              </a:r>
              <a:r>
                <a:rPr lang="en-AU" dirty="0" smtClean="0"/>
                <a:t>migration</a:t>
              </a:r>
            </a:p>
            <a:p>
              <a:r>
                <a:rPr lang="en-AU" dirty="0" smtClean="0"/>
                <a:t>14 Oct</a:t>
              </a:r>
              <a:endParaRPr lang="en-AU" dirty="0"/>
            </a:p>
          </p:txBody>
        </p:sp>
        <p:sp>
          <p:nvSpPr>
            <p:cNvPr id="25" name="Up Arrow 24"/>
            <p:cNvSpPr/>
            <p:nvPr/>
          </p:nvSpPr>
          <p:spPr>
            <a:xfrm>
              <a:off x="7071763" y="3592453"/>
              <a:ext cx="144016" cy="285363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856231" y="3582734"/>
            <a:ext cx="1070227" cy="921976"/>
            <a:chOff x="7856231" y="3582734"/>
            <a:chExt cx="1070227" cy="921976"/>
          </a:xfrm>
        </p:grpSpPr>
        <p:sp>
          <p:nvSpPr>
            <p:cNvPr id="15" name="Rectangle 14"/>
            <p:cNvSpPr/>
            <p:nvPr/>
          </p:nvSpPr>
          <p:spPr>
            <a:xfrm>
              <a:off x="7856231" y="3858379"/>
              <a:ext cx="1070227" cy="646331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AU" b="1" dirty="0">
                  <a:solidFill>
                    <a:srgbClr val="00B050"/>
                  </a:solidFill>
                </a:rPr>
                <a:t>Go </a:t>
              </a:r>
              <a:r>
                <a:rPr lang="en-AU" b="1" dirty="0" smtClean="0">
                  <a:solidFill>
                    <a:srgbClr val="00B050"/>
                  </a:solidFill>
                </a:rPr>
                <a:t>Live</a:t>
              </a:r>
            </a:p>
            <a:p>
              <a:r>
                <a:rPr lang="en-AU" b="1" dirty="0" smtClean="0">
                  <a:solidFill>
                    <a:srgbClr val="00B050"/>
                  </a:solidFill>
                </a:rPr>
                <a:t>4 Nov</a:t>
              </a:r>
              <a:endParaRPr lang="en-AU" b="1" dirty="0">
                <a:solidFill>
                  <a:srgbClr val="00B050"/>
                </a:solidFill>
              </a:endParaRPr>
            </a:p>
          </p:txBody>
        </p:sp>
        <p:sp>
          <p:nvSpPr>
            <p:cNvPr id="26" name="Up Arrow 25"/>
            <p:cNvSpPr/>
            <p:nvPr/>
          </p:nvSpPr>
          <p:spPr>
            <a:xfrm>
              <a:off x="7856231" y="3582734"/>
              <a:ext cx="144016" cy="285363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58271" y="3582720"/>
            <a:ext cx="1571364" cy="2518127"/>
            <a:chOff x="2058271" y="3582720"/>
            <a:chExt cx="1571364" cy="2518127"/>
          </a:xfrm>
        </p:grpSpPr>
        <p:sp>
          <p:nvSpPr>
            <p:cNvPr id="34" name="Rectangle 33"/>
            <p:cNvSpPr/>
            <p:nvPr/>
          </p:nvSpPr>
          <p:spPr>
            <a:xfrm>
              <a:off x="2058271" y="5085184"/>
              <a:ext cx="1571364" cy="1015663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AU" sz="2000" b="1" dirty="0" smtClean="0">
                  <a:solidFill>
                    <a:srgbClr val="FF0000"/>
                  </a:solidFill>
                </a:rPr>
                <a:t>Regression testing</a:t>
              </a:r>
            </a:p>
            <a:p>
              <a:r>
                <a:rPr lang="en-AU" sz="2000" b="1" dirty="0" smtClean="0">
                  <a:solidFill>
                    <a:srgbClr val="FF0000"/>
                  </a:solidFill>
                </a:rPr>
                <a:t>30 April</a:t>
              </a:r>
              <a:endParaRPr lang="en-A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Up Arrow 34"/>
            <p:cNvSpPr/>
            <p:nvPr/>
          </p:nvSpPr>
          <p:spPr>
            <a:xfrm>
              <a:off x="2058271" y="3582720"/>
              <a:ext cx="113127" cy="1502464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13701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01000" cy="792088"/>
          </a:xfrm>
        </p:spPr>
        <p:txBody>
          <a:bodyPr/>
          <a:lstStyle/>
          <a:p>
            <a:r>
              <a:rPr lang="en-AU" dirty="0" smtClean="0"/>
              <a:t>Modelling </a:t>
            </a:r>
            <a:r>
              <a:rPr lang="en-AU" dirty="0"/>
              <a:t>business </a:t>
            </a:r>
            <a:r>
              <a:rPr lang="en-AU" dirty="0" smtClean="0"/>
              <a:t>processes: happy path to Alma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Learning outcomes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Identify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the components of a process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>
                <a:latin typeface="Arial" pitchFamily="34" charset="0"/>
                <a:cs typeface="Arial" pitchFamily="34" charset="0"/>
              </a:rPr>
              <a:t>Understand the purpose of a business process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>
                <a:latin typeface="Arial" pitchFamily="34" charset="0"/>
                <a:cs typeface="Arial" pitchFamily="34" charset="0"/>
              </a:rPr>
              <a:t>Represent and model a business process using a workflow diagram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088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85750">
              <a:buFont typeface="Arial" pitchFamily="34" charset="0"/>
              <a:buChar char="•"/>
            </a:pPr>
            <a:r>
              <a:rPr lang="en-AU" sz="2800" dirty="0" smtClean="0">
                <a:latin typeface="Arial" pitchFamily="34" charset="0"/>
                <a:cs typeface="Arial" pitchFamily="34" charset="0"/>
              </a:rPr>
              <a:t>What was taught in the course: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Focus on core business functions and what is important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Make sure the process is not related to any system, especially Aleph, Voyager, and SFX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First write down the </a:t>
            </a:r>
            <a:r>
              <a:rPr lang="en-AU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Happy </a:t>
            </a:r>
            <a:r>
              <a:rPr lang="en-A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Path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a process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A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normal </a:t>
            </a:r>
            <a:r>
              <a:rPr lang="en-A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course </a:t>
            </a:r>
            <a:r>
              <a:rPr lang="en-AU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A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activity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also known as ‘basic flow’ or ‘main flow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’</a:t>
            </a:r>
          </a:p>
          <a:p>
            <a:endParaRPr lang="en-AU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016" y="483457"/>
            <a:ext cx="9001000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AU" dirty="0" smtClean="0"/>
              <a:t>Modelling business processes: happy path to Alma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87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AU" sz="2800" dirty="0">
                <a:cs typeface="Microsoft Sans Serif" pitchFamily="34" charset="0"/>
              </a:rPr>
              <a:t>Modelling is an iterative </a:t>
            </a:r>
            <a:r>
              <a:rPr lang="en-AU" sz="2800" dirty="0" smtClean="0">
                <a:cs typeface="Microsoft Sans Serif" pitchFamily="34" charset="0"/>
              </a:rPr>
              <a:t>process</a:t>
            </a:r>
          </a:p>
          <a:p>
            <a:pPr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AU" sz="2800" dirty="0" smtClean="0">
                <a:cs typeface="Microsoft Sans Serif" pitchFamily="34" charset="0"/>
              </a:rPr>
              <a:t>Review </a:t>
            </a:r>
            <a:r>
              <a:rPr lang="en-AU" sz="2800" dirty="0">
                <a:cs typeface="Microsoft Sans Serif" pitchFamily="34" charset="0"/>
              </a:rPr>
              <a:t>the completed model and ask other people to also review </a:t>
            </a:r>
          </a:p>
          <a:p>
            <a:pPr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AU" sz="2800" dirty="0">
                <a:cs typeface="Microsoft Sans Serif" pitchFamily="34" charset="0"/>
              </a:rPr>
              <a:t>Ensure the activities are accurate and the flow between actors is properly </a:t>
            </a:r>
            <a:r>
              <a:rPr lang="en-AU" sz="2800" dirty="0" smtClean="0">
                <a:cs typeface="Microsoft Sans Serif" pitchFamily="34" charset="0"/>
              </a:rPr>
              <a:t>defined</a:t>
            </a:r>
          </a:p>
          <a:p>
            <a:pPr indent="-285750">
              <a:spcAft>
                <a:spcPts val="600"/>
              </a:spcAft>
              <a:buFont typeface="Arial" pitchFamily="34" charset="0"/>
              <a:buChar char="•"/>
            </a:pPr>
            <a:endParaRPr lang="en-AU" sz="2800" dirty="0">
              <a:cs typeface="Microsoft Sans Serif" pitchFamily="34" charset="0"/>
            </a:endParaRPr>
          </a:p>
          <a:p>
            <a:pPr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AU" sz="2800" dirty="0" smtClean="0">
                <a:cs typeface="Microsoft Sans Serif" pitchFamily="34" charset="0"/>
              </a:rPr>
              <a:t>Used Swim Lane diagrams to document the business processes</a:t>
            </a:r>
            <a:endParaRPr lang="en-AU" sz="2800" dirty="0">
              <a:cs typeface="Microsoft Sans Serif" pitchFamily="34" charset="0"/>
            </a:endParaRPr>
          </a:p>
          <a:p>
            <a:endParaRPr lang="en-A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016" y="483457"/>
            <a:ext cx="9001000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AU" dirty="0" smtClean="0"/>
              <a:t>Modelling business processes: happy path to Alma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474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- with body text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ommet bold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7978</TotalTime>
  <Words>615</Words>
  <Application>Microsoft Office PowerPoint</Application>
  <PresentationFormat>On-screen Show (4:3)</PresentationFormat>
  <Paragraphs>134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Sommet</vt:lpstr>
      <vt:lpstr>Sommet Bold</vt:lpstr>
      <vt:lpstr>Calibri</vt:lpstr>
      <vt:lpstr>Times New Roman</vt:lpstr>
      <vt:lpstr>Microsoft Sans Serif</vt:lpstr>
      <vt:lpstr>Powerpoint Template - with body text</vt:lpstr>
      <vt:lpstr>Custom Design</vt:lpstr>
      <vt:lpstr>PowerPoint Presentation</vt:lpstr>
      <vt:lpstr>The University of New South Wales</vt:lpstr>
      <vt:lpstr>Background on Alma at UNSW</vt:lpstr>
      <vt:lpstr>Alma – the business challenge</vt:lpstr>
      <vt:lpstr>Skills needed</vt:lpstr>
      <vt:lpstr>Alma timeline</vt:lpstr>
      <vt:lpstr>Modelling business processes: happy path to Alma</vt:lpstr>
      <vt:lpstr>PowerPoint Presentation</vt:lpstr>
      <vt:lpstr>PowerPoint Presentation</vt:lpstr>
      <vt:lpstr>The happy path: swim lane diagrams</vt:lpstr>
      <vt:lpstr>PowerPoint Presentation</vt:lpstr>
      <vt:lpstr>The happy path</vt:lpstr>
      <vt:lpstr>Before the Happy Path training</vt:lpstr>
      <vt:lpstr>After the Alma Happy Path training </vt:lpstr>
      <vt:lpstr>After the Alma Happy Path training</vt:lpstr>
      <vt:lpstr>PowerPoint Presentation</vt:lpstr>
      <vt:lpstr>The happy path effect</vt:lpstr>
      <vt:lpstr>PowerPoint Presentation</vt:lpstr>
    </vt:vector>
  </TitlesOfParts>
  <Company>University of New South Wales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adminit</dc:creator>
  <cp:lastModifiedBy>Tom Ruthven</cp:lastModifiedBy>
  <cp:revision>394</cp:revision>
  <cp:lastPrinted>2013-04-16T01:04:27Z</cp:lastPrinted>
  <dcterms:created xsi:type="dcterms:W3CDTF">2011-03-28T22:56:49Z</dcterms:created>
  <dcterms:modified xsi:type="dcterms:W3CDTF">2013-10-30T23:28:58Z</dcterms:modified>
</cp:coreProperties>
</file>