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666" r:id="rId1"/>
    <p:sldMasterId id="2147485672" r:id="rId2"/>
    <p:sldMasterId id="2147485678" r:id="rId3"/>
  </p:sldMasterIdLst>
  <p:notesMasterIdLst>
    <p:notesMasterId r:id="rId39"/>
  </p:notesMasterIdLst>
  <p:handoutMasterIdLst>
    <p:handoutMasterId r:id="rId40"/>
  </p:handoutMasterIdLst>
  <p:sldIdLst>
    <p:sldId id="385" r:id="rId4"/>
    <p:sldId id="388" r:id="rId5"/>
    <p:sldId id="288" r:id="rId6"/>
    <p:sldId id="428" r:id="rId7"/>
    <p:sldId id="423" r:id="rId8"/>
    <p:sldId id="389" r:id="rId9"/>
    <p:sldId id="440" r:id="rId10"/>
    <p:sldId id="441" r:id="rId11"/>
    <p:sldId id="390" r:id="rId12"/>
    <p:sldId id="387" r:id="rId13"/>
    <p:sldId id="392" r:id="rId14"/>
    <p:sldId id="438" r:id="rId15"/>
    <p:sldId id="393" r:id="rId16"/>
    <p:sldId id="394" r:id="rId17"/>
    <p:sldId id="396" r:id="rId18"/>
    <p:sldId id="397" r:id="rId19"/>
    <p:sldId id="398" r:id="rId20"/>
    <p:sldId id="400" r:id="rId21"/>
    <p:sldId id="401" r:id="rId22"/>
    <p:sldId id="403" r:id="rId23"/>
    <p:sldId id="417" r:id="rId24"/>
    <p:sldId id="405" r:id="rId25"/>
    <p:sldId id="439" r:id="rId26"/>
    <p:sldId id="411" r:id="rId27"/>
    <p:sldId id="416" r:id="rId28"/>
    <p:sldId id="410" r:id="rId29"/>
    <p:sldId id="413" r:id="rId30"/>
    <p:sldId id="414" r:id="rId31"/>
    <p:sldId id="418" r:id="rId32"/>
    <p:sldId id="415" r:id="rId33"/>
    <p:sldId id="420" r:id="rId34"/>
    <p:sldId id="421" r:id="rId35"/>
    <p:sldId id="437" r:id="rId36"/>
    <p:sldId id="436" r:id="rId37"/>
    <p:sldId id="391" r:id="rId38"/>
  </p:sldIdLst>
  <p:sldSz cx="9144000" cy="6858000" type="screen4x3"/>
  <p:notesSz cx="6797675" cy="9926638"/>
  <p:defaultTextStyle>
    <a:defPPr>
      <a:defRPr lang="en-AU"/>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E6E6E6"/>
    <a:srgbClr val="F0F0F0"/>
    <a:srgbClr val="540000"/>
    <a:srgbClr val="3333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8330" autoAdjust="0"/>
  </p:normalViewPr>
  <p:slideViewPr>
    <p:cSldViewPr snapToGrid="0">
      <p:cViewPr>
        <p:scale>
          <a:sx n="100" d="100"/>
          <a:sy n="100" d="100"/>
        </p:scale>
        <p:origin x="-194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wrap="square" lIns="88221" tIns="44111" rIns="88221" bIns="44111"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50294" y="0"/>
            <a:ext cx="2945862" cy="495793"/>
          </a:xfrm>
          <a:prstGeom prst="rect">
            <a:avLst/>
          </a:prstGeom>
        </p:spPr>
        <p:txBody>
          <a:bodyPr vert="horz" wrap="square" lIns="88221" tIns="44111" rIns="88221" bIns="44111" numCol="1" anchor="t" anchorCtr="0" compatLnSpc="1">
            <a:prstTxWarp prst="textNoShape">
              <a:avLst/>
            </a:prstTxWarp>
          </a:bodyPr>
          <a:lstStyle>
            <a:lvl1pPr algn="r">
              <a:defRPr sz="1200">
                <a:ea typeface="ＭＳ Ｐゴシック" charset="-128"/>
                <a:cs typeface="+mn-cs"/>
              </a:defRPr>
            </a:lvl1pPr>
          </a:lstStyle>
          <a:p>
            <a:pPr>
              <a:defRPr/>
            </a:pPr>
            <a:fld id="{5F5D47D3-7075-43E3-A73E-2F6F7726A3DE}" type="datetime1">
              <a:rPr lang="en-US"/>
              <a:pPr>
                <a:defRPr/>
              </a:pPr>
              <a:t>10/3/2013</a:t>
            </a:fld>
            <a:endParaRPr lang="en-US"/>
          </a:p>
        </p:txBody>
      </p:sp>
      <p:sp>
        <p:nvSpPr>
          <p:cNvPr id="4" name="Footer Placeholder 3"/>
          <p:cNvSpPr>
            <a:spLocks noGrp="1"/>
          </p:cNvSpPr>
          <p:nvPr>
            <p:ph type="ftr" sz="quarter" idx="2"/>
          </p:nvPr>
        </p:nvSpPr>
        <p:spPr>
          <a:xfrm>
            <a:off x="0" y="9429305"/>
            <a:ext cx="2945862" cy="495793"/>
          </a:xfrm>
          <a:prstGeom prst="rect">
            <a:avLst/>
          </a:prstGeom>
        </p:spPr>
        <p:txBody>
          <a:bodyPr vert="horz" wrap="square" lIns="88221" tIns="44111" rIns="88221" bIns="44111"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wrap="square" lIns="88221" tIns="44111" rIns="88221" bIns="44111" numCol="1" anchor="b" anchorCtr="0" compatLnSpc="1">
            <a:prstTxWarp prst="textNoShape">
              <a:avLst/>
            </a:prstTxWarp>
          </a:bodyPr>
          <a:lstStyle>
            <a:lvl1pPr algn="r">
              <a:defRPr sz="1200">
                <a:ea typeface="ＭＳ Ｐゴシック" charset="-128"/>
                <a:cs typeface="+mn-cs"/>
              </a:defRPr>
            </a:lvl1pPr>
          </a:lstStyle>
          <a:p>
            <a:pPr>
              <a:defRPr/>
            </a:pPr>
            <a:fld id="{857A352E-9E7B-4262-993A-F373368DD6C8}" type="slidenum">
              <a:rPr lang="en-US"/>
              <a:pPr>
                <a:defRPr/>
              </a:pPr>
              <a:t>‹#›</a:t>
            </a:fld>
            <a:endParaRPr lang="en-US"/>
          </a:p>
        </p:txBody>
      </p:sp>
    </p:spTree>
    <p:extLst>
      <p:ext uri="{BB962C8B-B14F-4D97-AF65-F5344CB8AC3E}">
        <p14:creationId xmlns:p14="http://schemas.microsoft.com/office/powerpoint/2010/main" val="64403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5862" cy="495793"/>
          </a:xfrm>
          <a:prstGeom prst="rect">
            <a:avLst/>
          </a:prstGeom>
          <a:noFill/>
          <a:ln w="9525">
            <a:noFill/>
            <a:miter lim="800000"/>
            <a:headEnd/>
            <a:tailEnd/>
          </a:ln>
          <a:effectLst/>
        </p:spPr>
        <p:txBody>
          <a:bodyPr vert="horz" wrap="square" lIns="95562" tIns="47781" rIns="95562" bIns="47781" numCol="1" anchor="t" anchorCtr="0" compatLnSpc="1">
            <a:prstTxWarp prst="textNoShape">
              <a:avLst/>
            </a:prstTxWarp>
          </a:bodyPr>
          <a:lstStyle>
            <a:lvl1pPr defTabSz="955731">
              <a:defRPr sz="1300"/>
            </a:lvl1pPr>
          </a:lstStyle>
          <a:p>
            <a:endParaRPr lang="en-US"/>
          </a:p>
        </p:txBody>
      </p:sp>
      <p:sp>
        <p:nvSpPr>
          <p:cNvPr id="15363" name="Rectangle 3"/>
          <p:cNvSpPr>
            <a:spLocks noGrp="1" noChangeArrowheads="1"/>
          </p:cNvSpPr>
          <p:nvPr>
            <p:ph type="dt" idx="1"/>
          </p:nvPr>
        </p:nvSpPr>
        <p:spPr bwMode="auto">
          <a:xfrm>
            <a:off x="3850294" y="0"/>
            <a:ext cx="2945862" cy="495793"/>
          </a:xfrm>
          <a:prstGeom prst="rect">
            <a:avLst/>
          </a:prstGeom>
          <a:noFill/>
          <a:ln w="9525">
            <a:noFill/>
            <a:miter lim="800000"/>
            <a:headEnd/>
            <a:tailEnd/>
          </a:ln>
          <a:effectLst/>
        </p:spPr>
        <p:txBody>
          <a:bodyPr vert="horz" wrap="square" lIns="95562" tIns="47781" rIns="95562" bIns="47781" numCol="1" anchor="t" anchorCtr="0" compatLnSpc="1">
            <a:prstTxWarp prst="textNoShape">
              <a:avLst/>
            </a:prstTxWarp>
          </a:bodyPr>
          <a:lstStyle>
            <a:lvl1pPr algn="r" defTabSz="955731">
              <a:defRPr sz="1300"/>
            </a:lvl1pPr>
          </a:lstStyle>
          <a:p>
            <a:fld id="{0B0FFCA9-2A84-41BF-AC86-28A291D71A82}" type="datetime1">
              <a:rPr lang="en-US"/>
              <a:pPr/>
              <a:t>10/3/2013</a:t>
            </a:fld>
            <a:endParaRPr lang="en-US"/>
          </a:p>
        </p:txBody>
      </p:sp>
      <p:sp>
        <p:nvSpPr>
          <p:cNvPr id="922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79464" y="4714653"/>
            <a:ext cx="5438748" cy="4466756"/>
          </a:xfrm>
          <a:prstGeom prst="rect">
            <a:avLst/>
          </a:prstGeom>
          <a:noFill/>
          <a:ln w="9525">
            <a:noFill/>
            <a:miter lim="800000"/>
            <a:headEnd/>
            <a:tailEnd/>
          </a:ln>
          <a:effectLst/>
        </p:spPr>
        <p:txBody>
          <a:bodyPr vert="horz" wrap="square" lIns="95562" tIns="47781" rIns="95562" bIns="47781"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5366" name="Rectangle 6"/>
          <p:cNvSpPr>
            <a:spLocks noGrp="1" noChangeArrowheads="1"/>
          </p:cNvSpPr>
          <p:nvPr>
            <p:ph type="ftr" sz="quarter" idx="4"/>
          </p:nvPr>
        </p:nvSpPr>
        <p:spPr bwMode="auto">
          <a:xfrm>
            <a:off x="0" y="9429305"/>
            <a:ext cx="2945862" cy="495793"/>
          </a:xfrm>
          <a:prstGeom prst="rect">
            <a:avLst/>
          </a:prstGeom>
          <a:noFill/>
          <a:ln w="9525">
            <a:noFill/>
            <a:miter lim="800000"/>
            <a:headEnd/>
            <a:tailEnd/>
          </a:ln>
          <a:effectLst/>
        </p:spPr>
        <p:txBody>
          <a:bodyPr vert="horz" wrap="square" lIns="95562" tIns="47781" rIns="95562" bIns="47781" numCol="1" anchor="b" anchorCtr="0" compatLnSpc="1">
            <a:prstTxWarp prst="textNoShape">
              <a:avLst/>
            </a:prstTxWarp>
          </a:bodyPr>
          <a:lstStyle>
            <a:lvl1pPr defTabSz="955731">
              <a:defRPr sz="1300"/>
            </a:lvl1pPr>
          </a:lstStyle>
          <a:p>
            <a:endParaRPr lang="en-US"/>
          </a:p>
        </p:txBody>
      </p:sp>
      <p:sp>
        <p:nvSpPr>
          <p:cNvPr id="15367" name="Rectangle 7"/>
          <p:cNvSpPr>
            <a:spLocks noGrp="1" noChangeArrowheads="1"/>
          </p:cNvSpPr>
          <p:nvPr>
            <p:ph type="sldNum" sz="quarter" idx="5"/>
          </p:nvPr>
        </p:nvSpPr>
        <p:spPr bwMode="auto">
          <a:xfrm>
            <a:off x="3850294" y="9429305"/>
            <a:ext cx="2945862" cy="495793"/>
          </a:xfrm>
          <a:prstGeom prst="rect">
            <a:avLst/>
          </a:prstGeom>
          <a:noFill/>
          <a:ln w="9525">
            <a:noFill/>
            <a:miter lim="800000"/>
            <a:headEnd/>
            <a:tailEnd/>
          </a:ln>
          <a:effectLst/>
        </p:spPr>
        <p:txBody>
          <a:bodyPr vert="horz" wrap="square" lIns="95562" tIns="47781" rIns="95562" bIns="47781" numCol="1" anchor="b" anchorCtr="0" compatLnSpc="1">
            <a:prstTxWarp prst="textNoShape">
              <a:avLst/>
            </a:prstTxWarp>
          </a:bodyPr>
          <a:lstStyle>
            <a:lvl1pPr algn="r" defTabSz="955731">
              <a:defRPr sz="1300">
                <a:ea typeface="ＭＳ Ｐゴシック" charset="-128"/>
                <a:cs typeface="+mn-cs"/>
              </a:defRPr>
            </a:lvl1pPr>
          </a:lstStyle>
          <a:p>
            <a:pPr>
              <a:defRPr/>
            </a:pPr>
            <a:fld id="{79417342-8576-4DCA-8ED7-43AFDE355215}" type="slidenum">
              <a:rPr lang="en-AU"/>
              <a:pPr>
                <a:defRPr/>
              </a:pPr>
              <a:t>‹#›</a:t>
            </a:fld>
            <a:endParaRPr lang="en-AU"/>
          </a:p>
        </p:txBody>
      </p:sp>
    </p:spTree>
    <p:extLst>
      <p:ext uri="{BB962C8B-B14F-4D97-AF65-F5344CB8AC3E}">
        <p14:creationId xmlns:p14="http://schemas.microsoft.com/office/powerpoint/2010/main" val="3323210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defRPr/>
            </a:pPr>
            <a:fld id="{0D6C90F6-6BF9-4708-BB7D-CA22F176AE07}" type="slidenum">
              <a:rPr lang="en-AU"/>
              <a:pPr>
                <a:defRPr/>
              </a:pPr>
              <a:t>1</a:t>
            </a:fld>
            <a:endParaRPr lang="en-AU"/>
          </a:p>
        </p:txBody>
      </p:sp>
      <p:sp>
        <p:nvSpPr>
          <p:cNvPr id="12289" name="Slide Image Placeholder 1"/>
          <p:cNvSpPr>
            <a:spLocks noGrp="1" noRot="1" noChangeAspect="1" noTextEdit="1"/>
          </p:cNvSpPr>
          <p:nvPr>
            <p:ph type="sldImg"/>
          </p:nvPr>
        </p:nvSpPr>
        <p:spPr>
          <a:xfrm>
            <a:off x="917575" y="744538"/>
            <a:ext cx="4962525" cy="3722687"/>
          </a:xfrm>
          <a:ln/>
        </p:spPr>
      </p:sp>
      <p:sp>
        <p:nvSpPr>
          <p:cNvPr id="12290" name="Notes Placeholder 2"/>
          <p:cNvSpPr>
            <a:spLocks noGrp="1"/>
          </p:cNvSpPr>
          <p:nvPr>
            <p:ph type="body" idx="1"/>
          </p:nvPr>
        </p:nvSpPr>
        <p:spPr>
          <a:noFill/>
          <a:ln/>
        </p:spPr>
        <p:txBody>
          <a:bodyPr/>
          <a:lstStyle/>
          <a:p>
            <a:pPr marL="171450" indent="-171450">
              <a:buFont typeface="Arial" pitchFamily="34" charset="0"/>
              <a:buChar char="•"/>
            </a:pPr>
            <a:endParaRPr lang="en-US" dirty="0" smtClean="0">
              <a:ea typeface="ＭＳ Ｐゴシック"/>
              <a:cs typeface="ＭＳ Ｐゴシック"/>
            </a:endParaRPr>
          </a:p>
        </p:txBody>
      </p:sp>
      <p:sp>
        <p:nvSpPr>
          <p:cNvPr id="12291" name="Slide Number Placeholder 3"/>
          <p:cNvSpPr txBox="1">
            <a:spLocks noGrp="1"/>
          </p:cNvSpPr>
          <p:nvPr/>
        </p:nvSpPr>
        <p:spPr bwMode="auto">
          <a:xfrm>
            <a:off x="3850294" y="9429305"/>
            <a:ext cx="2945862" cy="495793"/>
          </a:xfrm>
          <a:prstGeom prst="rect">
            <a:avLst/>
          </a:prstGeom>
          <a:noFill/>
          <a:ln w="9525">
            <a:noFill/>
            <a:miter lim="800000"/>
            <a:headEnd/>
            <a:tailEnd/>
          </a:ln>
        </p:spPr>
        <p:txBody>
          <a:bodyPr lIns="95562" tIns="47781" rIns="95562" bIns="47781" anchor="b"/>
          <a:lstStyle/>
          <a:p>
            <a:pPr algn="r" defTabSz="955731"/>
            <a:fld id="{105165CB-49A6-4291-B934-0D35AB6D5249}" type="slidenum">
              <a:rPr lang="en-AU" sz="1300"/>
              <a:pPr algn="r" defTabSz="955731"/>
              <a:t>1</a:t>
            </a:fld>
            <a:endParaRPr lang="en-AU"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So, let’s pretend it’s the middle of 2012…</a:t>
            </a:r>
          </a:p>
          <a:p>
            <a:pPr marL="171450" indent="-171450">
              <a:buFont typeface="Arial" pitchFamily="34" charset="0"/>
              <a:buChar char="•"/>
            </a:pPr>
            <a:r>
              <a:rPr lang="en-AU" dirty="0" smtClean="0"/>
              <a:t>We had the impression, although no firm word, that Alma would work better with Primo also in the cloud so we decided to migrate Primo/SFX from a local installation to the cloud before commencing the Alma implementation. </a:t>
            </a:r>
          </a:p>
          <a:p>
            <a:pPr marL="171450" indent="-171450">
              <a:buFont typeface="Arial" pitchFamily="34" charset="0"/>
              <a:buChar char="•"/>
            </a:pPr>
            <a:r>
              <a:rPr lang="en-AU" dirty="0" smtClean="0"/>
              <a:t>In reality the Primo move took</a:t>
            </a:r>
            <a:r>
              <a:rPr lang="en-AU" baseline="0" dirty="0" smtClean="0"/>
              <a:t> longer than planned and wasn’t completed until November 2012. </a:t>
            </a:r>
          </a:p>
          <a:p>
            <a:pPr marL="171450" indent="-171450">
              <a:buFont typeface="Arial" pitchFamily="34" charset="0"/>
              <a:buChar char="•"/>
            </a:pPr>
            <a:r>
              <a:rPr lang="en-AU" baseline="0" dirty="0" smtClean="0"/>
              <a:t>We thought that moving Primo/SFX from local to hosted would also shake out some of the ITS issues and concerns so we could deal with them and that would make the Alma move easier.</a:t>
            </a:r>
          </a:p>
          <a:p>
            <a:pPr marL="171450" indent="-171450">
              <a:buFont typeface="Arial" pitchFamily="34" charset="0"/>
              <a:buChar char="•"/>
            </a:pPr>
            <a:r>
              <a:rPr lang="en-AU" baseline="0" dirty="0" smtClean="0"/>
              <a:t>We did get early agreement from our ITS with the direction we were planning and while they had some concerns they were generally supportive.</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13</a:t>
            </a:fld>
            <a:endParaRPr lang="en-AU"/>
          </a:p>
        </p:txBody>
      </p:sp>
    </p:spTree>
    <p:extLst>
      <p:ext uri="{BB962C8B-B14F-4D97-AF65-F5344CB8AC3E}">
        <p14:creationId xmlns:p14="http://schemas.microsoft.com/office/powerpoint/2010/main" val="319547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(image: my hand written notes from the kick off meeting)</a:t>
            </a:r>
          </a:p>
          <a:p>
            <a:pPr marL="171450" indent="-171450">
              <a:buFont typeface="Arial" pitchFamily="34" charset="0"/>
              <a:buChar char="•"/>
            </a:pPr>
            <a:r>
              <a:rPr lang="en-AU" dirty="0" smtClean="0"/>
              <a:t>The</a:t>
            </a:r>
            <a:r>
              <a:rPr lang="en-AU" baseline="0" dirty="0" smtClean="0"/>
              <a:t> migration would take about 6 months from planning to go-live.</a:t>
            </a:r>
          </a:p>
          <a:p>
            <a:pPr marL="171450" indent="-171450">
              <a:buFont typeface="Arial" pitchFamily="34" charset="0"/>
              <a:buChar char="•"/>
            </a:pPr>
            <a:r>
              <a:rPr lang="en-AU" baseline="0" dirty="0" smtClean="0"/>
              <a:t>We had received from Ex </a:t>
            </a:r>
            <a:r>
              <a:rPr lang="en-AU" baseline="0" dirty="0" err="1" smtClean="0"/>
              <a:t>Libris</a:t>
            </a:r>
            <a:r>
              <a:rPr lang="en-AU" baseline="0" dirty="0" smtClean="0"/>
              <a:t> a migration and configuration </a:t>
            </a:r>
            <a:r>
              <a:rPr lang="en-AU" baseline="0" dirty="0" err="1" smtClean="0"/>
              <a:t>spreadsheet</a:t>
            </a:r>
            <a:r>
              <a:rPr lang="en-AU" baseline="0" dirty="0" smtClean="0"/>
              <a:t> with dozens of parameters to complete and we were doing this during October 2012. We know because we raised some questions during the last collaborative partners meeting in Adelaide.</a:t>
            </a:r>
          </a:p>
          <a:p>
            <a:pPr marL="171450" indent="-171450">
              <a:buFont typeface="Arial" pitchFamily="34" charset="0"/>
              <a:buChar char="•"/>
            </a:pPr>
            <a:r>
              <a:rPr lang="en-AU" baseline="0" dirty="0" smtClean="0"/>
              <a:t>We kept pretty close to the plan although some things took longer than expected and caused problems.</a:t>
            </a:r>
          </a:p>
          <a:p>
            <a:pPr marL="171450" indent="-171450">
              <a:buFont typeface="Arial" pitchFamily="34" charset="0"/>
              <a:buChar char="•"/>
            </a:pPr>
            <a:r>
              <a:rPr lang="en-AU" baseline="0" dirty="0" smtClean="0"/>
              <a:t>The migration of our local Primo/SFX wasn’t ready until late November.</a:t>
            </a:r>
          </a:p>
          <a:p>
            <a:pPr marL="171450" indent="-171450">
              <a:buFont typeface="Arial" pitchFamily="34" charset="0"/>
              <a:buChar char="•"/>
            </a:pPr>
            <a:r>
              <a:rPr lang="en-AU" baseline="0" dirty="0" smtClean="0"/>
              <a:t>The plan was to build a parallel Primo on our Primo production server in Chicago pointing to Alma. This was delivered late, delivered on time to go-live but significantly impacted on testing. </a:t>
            </a:r>
          </a:p>
          <a:p>
            <a:pPr marL="171450" indent="-171450">
              <a:buFont typeface="Arial" pitchFamily="34" charset="0"/>
              <a:buChar char="•"/>
            </a:pPr>
            <a:r>
              <a:rPr lang="en-AU" baseline="0" dirty="0" smtClean="0"/>
              <a:t>The tech services freeze was brought forward 3 days earlier than scheduled because Ex </a:t>
            </a:r>
            <a:r>
              <a:rPr lang="en-AU" baseline="0" dirty="0" err="1" smtClean="0"/>
              <a:t>Libris</a:t>
            </a:r>
            <a:r>
              <a:rPr lang="en-AU" baseline="0" dirty="0" smtClean="0"/>
              <a:t> wanted extra time to test the new Singapore data centre. I’ll talk about this later, but we had additional problems caused by the fact that the APAC data centre was not ready so our initial migration and installation was on the European data centre in Amsterdam in 2012 with migration to Singapore before go-live in 2013. </a:t>
            </a:r>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14</a:t>
            </a:fld>
            <a:endParaRPr lang="en-AU"/>
          </a:p>
        </p:txBody>
      </p:sp>
    </p:spTree>
    <p:extLst>
      <p:ext uri="{BB962C8B-B14F-4D97-AF65-F5344CB8AC3E}">
        <p14:creationId xmlns:p14="http://schemas.microsoft.com/office/powerpoint/2010/main" val="2849228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original plan was that an associate director Gary Hardy would take on the role of Project Manager as part of his regular job. This was a mistake. Managing the Alma Project was a massive undertaking. </a:t>
            </a:r>
          </a:p>
          <a:p>
            <a:pPr marL="171450" indent="-171450">
              <a:buFont typeface="Arial" pitchFamily="34" charset="0"/>
              <a:buChar char="•"/>
            </a:pPr>
            <a:r>
              <a:rPr lang="en-AU" dirty="0" smtClean="0"/>
              <a:t>Because in our Business</a:t>
            </a:r>
            <a:r>
              <a:rPr lang="en-AU" baseline="0" dirty="0" smtClean="0"/>
              <a:t> Plan that was approved in the IT Governance Committee the project manager’s role was to be absorbed into an existing staff member’s normal job, there was no money for staffing in the Project Budget.</a:t>
            </a:r>
          </a:p>
          <a:p>
            <a:pPr marL="171450" indent="-171450">
              <a:buFont typeface="Arial" pitchFamily="34" charset="0"/>
              <a:buChar char="•"/>
            </a:pPr>
            <a:r>
              <a:rPr lang="en-AU" baseline="0" dirty="0" smtClean="0"/>
              <a:t>Gary decided to take a separation package and would leave Swinburne in December so we employed an external person as Project Manager 0.6: Monica </a:t>
            </a:r>
            <a:r>
              <a:rPr lang="en-AU" baseline="0" dirty="0" err="1" smtClean="0"/>
              <a:t>Omodei</a:t>
            </a:r>
            <a:r>
              <a:rPr lang="en-AU" baseline="0" dirty="0" smtClean="0"/>
              <a:t>. The position should definitely have been full time.</a:t>
            </a:r>
          </a:p>
          <a:p>
            <a:pPr marL="171450" indent="-171450">
              <a:buFont typeface="Arial" pitchFamily="34" charset="0"/>
              <a:buChar char="•"/>
            </a:pPr>
            <a:r>
              <a:rPr lang="en-AU" baseline="0" dirty="0" smtClean="0"/>
              <a:t>We also had an Ex </a:t>
            </a:r>
            <a:r>
              <a:rPr lang="en-AU" baseline="0" dirty="0" err="1" smtClean="0"/>
              <a:t>Libris</a:t>
            </a:r>
            <a:r>
              <a:rPr lang="en-AU" baseline="0" dirty="0" smtClean="0"/>
              <a:t> project manager: Melanie Fitter. Melanie had worked on the Alma implementation at University of East London before relocating to the Ex </a:t>
            </a:r>
            <a:r>
              <a:rPr lang="en-AU" baseline="0" dirty="0" err="1" smtClean="0"/>
              <a:t>Libris</a:t>
            </a:r>
            <a:r>
              <a:rPr lang="en-AU" baseline="0" dirty="0" smtClean="0"/>
              <a:t> Adelaide office.</a:t>
            </a:r>
          </a:p>
          <a:p>
            <a:pPr marL="171450" indent="-171450">
              <a:buFont typeface="Arial" pitchFamily="34" charset="0"/>
              <a:buChar char="•"/>
            </a:pPr>
            <a:r>
              <a:rPr lang="en-AU" baseline="0" dirty="0" smtClean="0"/>
              <a:t>Lessons learned: if we ever do another system migration we should employ a full time project manager and include the role in project budget.</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15</a:t>
            </a:fld>
            <a:endParaRPr lang="en-AU"/>
          </a:p>
        </p:txBody>
      </p:sp>
    </p:spTree>
    <p:extLst>
      <p:ext uri="{BB962C8B-B14F-4D97-AF65-F5344CB8AC3E}">
        <p14:creationId xmlns:p14="http://schemas.microsoft.com/office/powerpoint/2010/main" val="8391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Project Board first met in June 2012 and managed the overall project. It met roughly monthly, more frequently immediately before and after go-live</a:t>
            </a:r>
          </a:p>
          <a:p>
            <a:pPr marL="171450" indent="-171450">
              <a:buFont typeface="Arial" pitchFamily="34" charset="0"/>
              <a:buChar char="•"/>
            </a:pPr>
            <a:r>
              <a:rPr lang="en-AU" dirty="0" smtClean="0"/>
              <a:t>It was chaired by the Library Director and included the Alma Project Manager, a staff representative (Tony), a manager from ITS, and Julie Wright from Ex </a:t>
            </a:r>
            <a:r>
              <a:rPr lang="en-AU" dirty="0" err="1" smtClean="0"/>
              <a:t>Libris</a:t>
            </a:r>
            <a:r>
              <a:rPr lang="en-AU" dirty="0" smtClean="0"/>
              <a:t>.</a:t>
            </a:r>
          </a:p>
          <a:p>
            <a:pPr marL="171450" indent="-171450">
              <a:buFont typeface="Arial" pitchFamily="34" charset="0"/>
              <a:buChar char="•"/>
            </a:pPr>
            <a:r>
              <a:rPr lang="en-AU" dirty="0" smtClean="0"/>
              <a:t>The Project Board’s role was</a:t>
            </a:r>
            <a:r>
              <a:rPr lang="en-AU" baseline="0" dirty="0" smtClean="0"/>
              <a:t> to oversee the overall project, keep to timelines and essential milestones, and escalate problems whether internally in the Library or ITS or externally with Ex </a:t>
            </a:r>
            <a:r>
              <a:rPr lang="en-AU" baseline="0" dirty="0" err="1" smtClean="0"/>
              <a:t>Libris</a:t>
            </a:r>
            <a:r>
              <a:rPr lang="en-AU" baseline="0" dirty="0" smtClean="0"/>
              <a:t>.</a:t>
            </a:r>
          </a:p>
          <a:p>
            <a:pPr marL="171450" indent="-171450">
              <a:buFont typeface="Arial" pitchFamily="34" charset="0"/>
              <a:buChar char="•"/>
            </a:pPr>
            <a:r>
              <a:rPr lang="en-AU" baseline="0" dirty="0" smtClean="0"/>
              <a:t>There were a number of staff changes: the project manager Gary Hardy left Swinburne and was replaced as project manager by Monica </a:t>
            </a:r>
            <a:r>
              <a:rPr lang="en-AU" baseline="0" dirty="0" err="1" smtClean="0"/>
              <a:t>Omodei</a:t>
            </a:r>
            <a:r>
              <a:rPr lang="en-AU" baseline="0" dirty="0" smtClean="0"/>
              <a:t>; the Library Director Derek Whitehead moved to become the CIO in early 2013 and was replaced by our current Director Teula Morgan; Julie Wright left Ex </a:t>
            </a:r>
            <a:r>
              <a:rPr lang="en-AU" baseline="0" dirty="0" err="1" smtClean="0"/>
              <a:t>Libris</a:t>
            </a:r>
            <a:r>
              <a:rPr lang="en-AU" baseline="0" dirty="0" smtClean="0"/>
              <a:t> and was replaced on the Board by Melanie Fitter. Tony was the only person who was on the project board from start to finish.</a:t>
            </a:r>
          </a:p>
          <a:p>
            <a:pPr marL="171450" indent="-171450">
              <a:buFont typeface="Arial" pitchFamily="34" charset="0"/>
              <a:buChar char="•"/>
            </a:pPr>
            <a:r>
              <a:rPr lang="en-AU" baseline="0" dirty="0" smtClean="0"/>
              <a:t>Having managers overseeing the project at a high level was fine in the early days but from 2013 we needed more technical expertise. In a way having Melanie join the project board to replace Julie worked out well because she brought technical expertise which was needed at that point.</a:t>
            </a:r>
          </a:p>
          <a:p>
            <a:pPr marL="171450" indent="-171450">
              <a:buFont typeface="Arial" pitchFamily="34" charset="0"/>
              <a:buChar char="•"/>
            </a:pPr>
            <a:r>
              <a:rPr lang="en-AU" baseline="0" dirty="0" smtClean="0"/>
              <a:t>Having the ITS manager on the board was useful for escalating local technical issues such as printing, but we also needed the systems librarian who had more detailed technical knowledge.</a:t>
            </a:r>
          </a:p>
          <a:p>
            <a:pPr marL="171450" indent="-171450">
              <a:buFont typeface="Arial" pitchFamily="34" charset="0"/>
              <a:buChar char="•"/>
            </a:pPr>
            <a:r>
              <a:rPr lang="en-AU" baseline="0" dirty="0" smtClean="0"/>
              <a:t>After some issues were escalated to Ex </a:t>
            </a:r>
            <a:r>
              <a:rPr lang="en-AU" baseline="0" dirty="0" err="1" smtClean="0"/>
              <a:t>Libris</a:t>
            </a:r>
            <a:r>
              <a:rPr lang="en-AU" baseline="0" dirty="0" smtClean="0"/>
              <a:t>, Rona </a:t>
            </a:r>
            <a:r>
              <a:rPr lang="en-AU" baseline="0" dirty="0" err="1" smtClean="0"/>
              <a:t>Arnedo</a:t>
            </a:r>
            <a:r>
              <a:rPr lang="en-AU" baseline="0" dirty="0" smtClean="0"/>
              <a:t>, </a:t>
            </a:r>
            <a:r>
              <a:rPr lang="en-AU" dirty="0" smtClean="0"/>
              <a:t>APAC customer service manager based in Singapore, also attended some meetings via teleconference at crucial times.</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16</a:t>
            </a:fld>
            <a:endParaRPr lang="en-AU"/>
          </a:p>
        </p:txBody>
      </p:sp>
    </p:spTree>
    <p:extLst>
      <p:ext uri="{BB962C8B-B14F-4D97-AF65-F5344CB8AC3E}">
        <p14:creationId xmlns:p14="http://schemas.microsoft.com/office/powerpoint/2010/main" val="149759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project team was a larger group which included the project manager,</a:t>
            </a:r>
            <a:r>
              <a:rPr lang="en-AU" baseline="0" dirty="0" smtClean="0"/>
              <a:t> the systems librarian and her team, and functional managers.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AU" baseline="0" dirty="0" smtClean="0"/>
              <a:t>At most meetings we had Melanie call in or do a </a:t>
            </a:r>
            <a:r>
              <a:rPr lang="en-AU" baseline="0" dirty="0" err="1" smtClean="0"/>
              <a:t>webex</a:t>
            </a:r>
            <a:r>
              <a:rPr lang="en-AU" baseline="0" dirty="0" smtClean="0"/>
              <a:t>, especially in 2013.</a:t>
            </a:r>
          </a:p>
          <a:p>
            <a:pPr marL="171450" indent="-171450">
              <a:buFont typeface="Arial" pitchFamily="34" charset="0"/>
              <a:buChar char="•"/>
            </a:pPr>
            <a:r>
              <a:rPr lang="en-AU" baseline="0" dirty="0" smtClean="0"/>
              <a:t>The project team met weekly throughout the project, reporting on issues and discussing changes that we needed to make. Some of these were changes to Alma and some were changes to our practices. </a:t>
            </a:r>
          </a:p>
          <a:p>
            <a:pPr marL="171450" indent="-171450">
              <a:buFont typeface="Arial" pitchFamily="34" charset="0"/>
              <a:buChar char="•"/>
            </a:pPr>
            <a:r>
              <a:rPr lang="en-AU" baseline="0" dirty="0" smtClean="0"/>
              <a:t>We often had to make some fast decisions on changes, both changes to Alma and changes to our processes, procedures or business rules. Sometimes if Melanie was on the phone we would agree to a change and she could make it immediately so we could try it out.  For some issues we had a manager who could authorise a change on the spot, for others we had to take a decision off-line which delayed solutions and sometimes made things more difficult.</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17</a:t>
            </a:fld>
            <a:endParaRPr lang="en-AU"/>
          </a:p>
        </p:txBody>
      </p:sp>
    </p:spTree>
    <p:extLst>
      <p:ext uri="{BB962C8B-B14F-4D97-AF65-F5344CB8AC3E}">
        <p14:creationId xmlns:p14="http://schemas.microsoft.com/office/powerpoint/2010/main" val="301990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We needed</a:t>
            </a:r>
            <a:r>
              <a:rPr lang="en-AU" baseline="0" dirty="0" smtClean="0"/>
              <a:t> a good general understanding of Alma so that we could complete the initial migration and configuration forms. We were completing the migration forms in October and our training was reading the manuals and watching some recorded webinars. </a:t>
            </a:r>
          </a:p>
          <a:p>
            <a:pPr marL="171450" indent="-171450">
              <a:buFont typeface="Arial" pitchFamily="34" charset="0"/>
              <a:buChar char="•"/>
            </a:pPr>
            <a:r>
              <a:rPr lang="en-AU" baseline="0" dirty="0" smtClean="0"/>
              <a:t>We knew about Alma in general terms but not in any detail which made it difficult to make the right decisions in the migration/configuration forms.</a:t>
            </a:r>
          </a:p>
          <a:p>
            <a:pPr marL="171450" indent="-171450">
              <a:buFont typeface="Arial" pitchFamily="34" charset="0"/>
              <a:buChar char="•"/>
            </a:pPr>
            <a:r>
              <a:rPr lang="en-AU" baseline="0" dirty="0" smtClean="0"/>
              <a:t>There were 2 days of hands-on training together with RMIT in mid November, but that would be after we had to get our migration/configuration checklist signed off.</a:t>
            </a:r>
          </a:p>
          <a:p>
            <a:pPr marL="171450" indent="-171450">
              <a:buFont typeface="Arial" pitchFamily="34" charset="0"/>
              <a:buChar char="•"/>
            </a:pPr>
            <a:r>
              <a:rPr lang="en-AU" baseline="0" dirty="0" smtClean="0"/>
              <a:t>The RMIT training comprised 1 day for </a:t>
            </a:r>
            <a:r>
              <a:rPr lang="en-AU" baseline="0" dirty="0" err="1" smtClean="0"/>
              <a:t>Fulfillment</a:t>
            </a:r>
            <a:r>
              <a:rPr lang="en-AU" baseline="0" dirty="0" smtClean="0"/>
              <a:t> and 1 day for acquisitions/resource management. We didn’t have access to our own Alma environments so it was in a generic sandbox working through some granular tasks. The training wasn’t based on Alma workflows or real life scenarios and I think most people didn’t find it very helpful. </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18</a:t>
            </a:fld>
            <a:endParaRPr lang="en-AU"/>
          </a:p>
        </p:txBody>
      </p:sp>
    </p:spTree>
    <p:extLst>
      <p:ext uri="{BB962C8B-B14F-4D97-AF65-F5344CB8AC3E}">
        <p14:creationId xmlns:p14="http://schemas.microsoft.com/office/powerpoint/2010/main" val="245794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Alma that was delivered on 23 November would be our production Alma.</a:t>
            </a:r>
          </a:p>
          <a:p>
            <a:pPr marL="171450" indent="-171450">
              <a:buFont typeface="Arial" pitchFamily="34" charset="0"/>
              <a:buChar char="•"/>
            </a:pPr>
            <a:r>
              <a:rPr lang="en-AU" dirty="0" smtClean="0"/>
              <a:t>Any configuration changes we made would be real changes.</a:t>
            </a:r>
          </a:p>
          <a:p>
            <a:pPr marL="171450" indent="-171450">
              <a:buFont typeface="Arial" pitchFamily="34" charset="0"/>
              <a:buChar char="•"/>
            </a:pPr>
            <a:r>
              <a:rPr lang="en-AU" dirty="0" smtClean="0"/>
              <a:t>We began using the system and could see some things that obviously were migration or configuration problems.</a:t>
            </a:r>
          </a:p>
          <a:p>
            <a:pPr marL="171450" indent="-171450">
              <a:buFont typeface="Arial" pitchFamily="34" charset="0"/>
              <a:buChar char="•"/>
            </a:pPr>
            <a:r>
              <a:rPr lang="en-AU" dirty="0" smtClean="0"/>
              <a:t>For example, all our </a:t>
            </a:r>
            <a:r>
              <a:rPr lang="en-AU" dirty="0" err="1" smtClean="0"/>
              <a:t>ebooks</a:t>
            </a:r>
            <a:r>
              <a:rPr lang="en-AU" dirty="0" smtClean="0"/>
              <a:t> migrated with physical locations because we hadn’t got</a:t>
            </a:r>
            <a:r>
              <a:rPr lang="en-AU" baseline="0" dirty="0" smtClean="0"/>
              <a:t> the selection criteria correct. We got that wrong.</a:t>
            </a:r>
          </a:p>
          <a:p>
            <a:pPr marL="171450" indent="-171450">
              <a:buFont typeface="Arial" pitchFamily="34" charset="0"/>
              <a:buChar char="•"/>
            </a:pPr>
            <a:r>
              <a:rPr lang="en-AU" baseline="0" dirty="0" smtClean="0"/>
              <a:t>Other things happened that we weren’t expecting and don’t recall being asked about. Swinburne has centralised technical services with a central Acquisitions unit but our Alma system was implemented with an Acquisitions unit at every campus and items were migrated to these units. Melanie was able to create the central acquisitions unit during functional training in January but because orders had been migrated to the campus-based acquisitions units she wasn’t able to move them to the new central acquisitions so migrated orders remained at these weird campus units and they couldn’t be removed.</a:t>
            </a:r>
          </a:p>
          <a:p>
            <a:pPr marL="171450" indent="-171450">
              <a:buFont typeface="Arial" pitchFamily="34" charset="0"/>
              <a:buChar char="•"/>
            </a:pPr>
            <a:r>
              <a:rPr lang="en-AU" baseline="0" dirty="0" smtClean="0"/>
              <a:t>We had to trust that mistakes would be fixed in the final migration so there was a concern that mistakes would still creep in.</a:t>
            </a:r>
          </a:p>
          <a:p>
            <a:pPr marL="171450" indent="-171450">
              <a:buFont typeface="Arial" pitchFamily="34" charset="0"/>
              <a:buChar char="•"/>
            </a:pPr>
            <a:r>
              <a:rPr lang="en-AU" baseline="0" dirty="0" smtClean="0"/>
              <a:t>We had the 2 days hands on training with RMIT is November and the idea was that we would test and use Alma and bring along any problems and issues to the functional </a:t>
            </a:r>
            <a:r>
              <a:rPr lang="en-AU" baseline="0" dirty="0" err="1" smtClean="0"/>
              <a:t>woirkshops</a:t>
            </a:r>
            <a:r>
              <a:rPr lang="en-AU" baseline="0" dirty="0" smtClean="0"/>
              <a:t> in January. In reality we were having problems performing any Alma workflows from start to finish, either because things weren’t set up properly or we didn’t understand Alma or both, so it was a very frustrating 2 month period. </a:t>
            </a:r>
          </a:p>
          <a:p>
            <a:pPr marL="171450" indent="-171450">
              <a:buFont typeface="Arial" pitchFamily="34" charset="0"/>
              <a:buChar char="•"/>
            </a:pPr>
            <a:r>
              <a:rPr lang="en-AU" baseline="0" dirty="0" smtClean="0"/>
              <a:t>We also had Christmas/New Year so, with the Alma frustrations I think a lot of people mentally switched off leading up to the end of 2012 and decided to worry about it in the new year.</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19</a:t>
            </a:fld>
            <a:endParaRPr lang="en-AU"/>
          </a:p>
        </p:txBody>
      </p:sp>
    </p:spTree>
    <p:extLst>
      <p:ext uri="{BB962C8B-B14F-4D97-AF65-F5344CB8AC3E}">
        <p14:creationId xmlns:p14="http://schemas.microsoft.com/office/powerpoint/2010/main" val="1204766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Functional workshops proved to be really</a:t>
            </a:r>
            <a:r>
              <a:rPr lang="en-AU" baseline="0" dirty="0" smtClean="0"/>
              <a:t> helpful but they came way too </a:t>
            </a:r>
            <a:r>
              <a:rPr lang="en-AU" dirty="0" smtClean="0"/>
              <a:t>late for us, almost 2 months after delivery of our Alma environment. </a:t>
            </a:r>
          </a:p>
          <a:p>
            <a:pPr marL="171450" indent="-171450">
              <a:buFont typeface="Arial" pitchFamily="34" charset="0"/>
              <a:buChar char="•"/>
            </a:pPr>
            <a:r>
              <a:rPr lang="en-AU" dirty="0" smtClean="0"/>
              <a:t>Swinburne and RMIT’s training was at the same time but RMIT were going live more than a month after us so the timing might have worked out better for them.</a:t>
            </a:r>
          </a:p>
          <a:p>
            <a:pPr marL="171450" indent="-171450">
              <a:buFont typeface="Arial" pitchFamily="34" charset="0"/>
              <a:buChar char="•"/>
            </a:pPr>
            <a:r>
              <a:rPr lang="en-AU" dirty="0" smtClean="0"/>
              <a:t>We had a month from delivery of our Alma environment until Xmas but there were problems in</a:t>
            </a:r>
            <a:r>
              <a:rPr lang="en-AU" baseline="0" dirty="0" smtClean="0"/>
              <a:t> the configuration and migration and we had not had sufficient training in workflows to achieve completion of any work processes. There was a lot of confusion and despondency. </a:t>
            </a:r>
          </a:p>
          <a:p>
            <a:pPr marL="171450" indent="-171450">
              <a:buFont typeface="Arial" pitchFamily="34" charset="0"/>
              <a:buChar char="•"/>
            </a:pPr>
            <a:r>
              <a:rPr lang="en-AU" baseline="0" dirty="0" smtClean="0"/>
              <a:t>Monica organised for Melanie to present some </a:t>
            </a:r>
            <a:r>
              <a:rPr lang="en-AU" baseline="0" dirty="0" err="1" smtClean="0"/>
              <a:t>webex</a:t>
            </a:r>
            <a:r>
              <a:rPr lang="en-AU" baseline="0" dirty="0" smtClean="0"/>
              <a:t> sessions in early January  so we could at least make some progress before the functional workshops. </a:t>
            </a:r>
          </a:p>
          <a:p>
            <a:pPr marL="171450" indent="-171450">
              <a:buFont typeface="Arial" pitchFamily="34" charset="0"/>
              <a:buChar char="•"/>
            </a:pPr>
            <a:r>
              <a:rPr lang="en-AU" baseline="0" dirty="0" smtClean="0"/>
              <a:t>Melanie said we could direct the workshops. Our complaint of the early training was that it was very granular including seemingly unrelated tasks. WE wanted to learn about complete workflows.</a:t>
            </a:r>
          </a:p>
          <a:p>
            <a:pPr marL="171450" indent="-171450">
              <a:buFont typeface="Arial" pitchFamily="34" charset="0"/>
              <a:buChar char="•"/>
            </a:pPr>
            <a:r>
              <a:rPr lang="en-AU" baseline="0" dirty="0" smtClean="0"/>
              <a:t>All our functional managers were briefed to bring along real life scenarios so that we could work through with Melanie from start to finish. This shook out our own misunderstandings, but </a:t>
            </a:r>
            <a:r>
              <a:rPr lang="en-AU" baseline="0" dirty="0" err="1" smtClean="0"/>
              <a:t>alos</a:t>
            </a:r>
            <a:r>
              <a:rPr lang="en-AU" baseline="0" dirty="0" smtClean="0"/>
              <a:t> identified configuration issues when Alma didn’t work as it should have.</a:t>
            </a:r>
          </a:p>
          <a:p>
            <a:pPr marL="171450" indent="-171450">
              <a:buFont typeface="Arial" pitchFamily="34" charset="0"/>
              <a:buChar char="•"/>
            </a:pPr>
            <a:r>
              <a:rPr lang="en-AU" baseline="0" dirty="0" smtClean="0"/>
              <a:t>It was really only after the functional training that people were able to really start testing and using our Alma system. That’s where we really started finding a lot of the issues so that we could report them and get them fixed.</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20</a:t>
            </a:fld>
            <a:endParaRPr lang="en-AU"/>
          </a:p>
        </p:txBody>
      </p:sp>
    </p:spTree>
    <p:extLst>
      <p:ext uri="{BB962C8B-B14F-4D97-AF65-F5344CB8AC3E}">
        <p14:creationId xmlns:p14="http://schemas.microsoft.com/office/powerpoint/2010/main" val="58171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As a principle, Alma is set up to simplify processes, especially for physical materials. This makes sense when we realise that we</a:t>
            </a:r>
            <a:r>
              <a:rPr lang="en-AU" baseline="0" dirty="0" smtClean="0"/>
              <a:t> have been putting most of our efforts towards managing physical resources when the great majority of our resources are online.</a:t>
            </a:r>
          </a:p>
          <a:p>
            <a:pPr marL="171450" indent="-171450">
              <a:buFont typeface="Arial" pitchFamily="34" charset="0"/>
              <a:buChar char="•"/>
            </a:pPr>
            <a:r>
              <a:rPr lang="en-AU" baseline="0" dirty="0" smtClean="0"/>
              <a:t>However, we found the simplification required by Alma was perhaps a step too far and caused a lot of anxiety and concern among our lending staff.</a:t>
            </a:r>
          </a:p>
          <a:p>
            <a:pPr marL="171450" indent="-171450">
              <a:buFont typeface="Arial" pitchFamily="34" charset="0"/>
              <a:buChar char="•"/>
            </a:pPr>
            <a:r>
              <a:rPr lang="en-AU" baseline="0" dirty="0" smtClean="0"/>
              <a:t>Alma loan rules are based around locations and we did find that we had inconsistencies in our loan rules where it made more sense to go along with Alma. An example of his was our former reference collection. We disbanded the separate reference collection several years ago and a lot of the reference works are now located in the general collection but not for loan. This caused problems with these materials being treated as exceptions, especially where they were ordered as serials and we were faced with creating workarounds in serials for receiving. We took this as an opportunity to standardise and have made everything in our general collection loanable.</a:t>
            </a:r>
          </a:p>
          <a:p>
            <a:pPr marL="171450" indent="-171450">
              <a:buFont typeface="Arial" pitchFamily="34" charset="0"/>
              <a:buChar char="•"/>
            </a:pPr>
            <a:r>
              <a:rPr lang="en-AU" baseline="0" dirty="0" smtClean="0"/>
              <a:t>During implementation we were permitted 5 </a:t>
            </a:r>
            <a:r>
              <a:rPr lang="en-AU" baseline="0" dirty="0" err="1" smtClean="0"/>
              <a:t>fulfillment</a:t>
            </a:r>
            <a:r>
              <a:rPr lang="en-AU" baseline="0" dirty="0" smtClean="0"/>
              <a:t> units, which means that we had 5 sets of loan rules. We managed to reduce our loan periods to 5 but we had problems especially with equipment where we could fit things into standard loan periods but they had different fines, or might not be available for renewals, etc. This caused us a lot of difficulty and was probably the main aggravation among our lending staff. If we could have had 2 more </a:t>
            </a:r>
            <a:r>
              <a:rPr lang="en-AU" baseline="0" dirty="0" err="1" smtClean="0"/>
              <a:t>fulfillment</a:t>
            </a:r>
            <a:r>
              <a:rPr lang="en-AU" baseline="0" dirty="0" smtClean="0"/>
              <a:t> units we would have been able to manage almost everything without treating things like equipment as exceptions. So we support the concept of simplification but maybe Alma was trying to simplify things too much too soon.</a:t>
            </a:r>
          </a:p>
          <a:p>
            <a:pPr marL="171450" indent="-171450">
              <a:buFont typeface="Arial" pitchFamily="34" charset="0"/>
              <a:buChar char="•"/>
            </a:pPr>
            <a:r>
              <a:rPr lang="en-AU" baseline="0" dirty="0" smtClean="0"/>
              <a:t>We were told that Alma would be able to dynamically change loan periods where an item was in high demand based on number of requests. We had previously had a static 7 day loan collection that was managed manually for high demand items, so we used this to simplify the TOU and set all these items high demand items to standard loan and use the dynamic loan shortening. It turned out that sometimes we were given incorrect advice and sometimes Alma didn’t have the flexibility we needed. It was some time after go-live that we discovered that this option could only be applied to any item with a request not a specific number of requests. </a:t>
            </a:r>
          </a:p>
          <a:p>
            <a:pPr marL="171450" indent="-171450">
              <a:buFont typeface="Arial" pitchFamily="34" charset="0"/>
              <a:buChar char="•"/>
            </a:pPr>
            <a:r>
              <a:rPr lang="en-AU" baseline="0" dirty="0" smtClean="0"/>
              <a:t>Sometimes we made a decision to simplify processes but we need an Alma enhancement to go ahead. An example is that we decided to make all print journals available for loans, holds and renewals. But the Alma holds pick list doesn’t include the Copy/Volume statement which would make it impossible to fill a hold for a journal. We have a development request in for this and will go ahead once we can.</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21</a:t>
            </a:fld>
            <a:endParaRPr lang="en-AU"/>
          </a:p>
        </p:txBody>
      </p:sp>
    </p:spTree>
    <p:extLst>
      <p:ext uri="{BB962C8B-B14F-4D97-AF65-F5344CB8AC3E}">
        <p14:creationId xmlns:p14="http://schemas.microsoft.com/office/powerpoint/2010/main" val="238848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We had a fairly large group of 15-20 staff internally who would be testing,</a:t>
            </a:r>
            <a:r>
              <a:rPr lang="en-AU" baseline="0" dirty="0" smtClean="0"/>
              <a:t> recording problems and following up solutions. We set up an internal mailing list but we needed more than that to manage of project of this size and complexity.</a:t>
            </a:r>
          </a:p>
          <a:p>
            <a:pPr marL="171450" indent="-171450">
              <a:buFont typeface="Arial" pitchFamily="34" charset="0"/>
              <a:buChar char="•"/>
            </a:pPr>
            <a:r>
              <a:rPr lang="en-AU" baseline="0" dirty="0" smtClean="0"/>
              <a:t>Luckily our second project manager Monica had a lot of expertise in using </a:t>
            </a:r>
            <a:r>
              <a:rPr lang="en-AU" baseline="0" dirty="0" err="1" smtClean="0"/>
              <a:t>Jira</a:t>
            </a:r>
            <a:r>
              <a:rPr lang="en-AU" baseline="0" dirty="0" smtClean="0"/>
              <a:t>. Swinburne ITS had a site licence to </a:t>
            </a:r>
            <a:r>
              <a:rPr lang="en-AU" baseline="0" dirty="0" err="1" smtClean="0"/>
              <a:t>Jira</a:t>
            </a:r>
            <a:r>
              <a:rPr lang="en-AU" baseline="0" dirty="0" smtClean="0"/>
              <a:t> but we would have had to use its standard implementation and we also wouldn’t have been able to include non-Swinburne people. We wanted to include our Ex </a:t>
            </a:r>
            <a:r>
              <a:rPr lang="en-AU" baseline="0" dirty="0" err="1" smtClean="0"/>
              <a:t>Libris</a:t>
            </a:r>
            <a:r>
              <a:rPr lang="en-AU" baseline="0" dirty="0" smtClean="0"/>
              <a:t> project manager Melanie, and we wanted to customise the </a:t>
            </a:r>
            <a:r>
              <a:rPr lang="en-AU" baseline="0" dirty="0" err="1" smtClean="0"/>
              <a:t>Jira</a:t>
            </a:r>
            <a:r>
              <a:rPr lang="en-AU" baseline="0" dirty="0" smtClean="0"/>
              <a:t> work flows so we set up a subscription to an Alma Project </a:t>
            </a:r>
            <a:r>
              <a:rPr lang="en-AU" baseline="0" dirty="0" err="1" smtClean="0"/>
              <a:t>Jira</a:t>
            </a:r>
            <a:r>
              <a:rPr lang="en-AU" baseline="0" dirty="0" smtClean="0"/>
              <a:t>. Cost is around $50 a month. </a:t>
            </a:r>
          </a:p>
          <a:p>
            <a:pPr marL="171450" indent="-171450">
              <a:buFont typeface="Arial" pitchFamily="34" charset="0"/>
              <a:buChar char="•"/>
            </a:pPr>
            <a:r>
              <a:rPr lang="en-AU" baseline="0" dirty="0" smtClean="0"/>
              <a:t>We set up the </a:t>
            </a:r>
            <a:r>
              <a:rPr lang="en-AU" baseline="0" dirty="0" err="1" smtClean="0"/>
              <a:t>Jira</a:t>
            </a:r>
            <a:r>
              <a:rPr lang="en-AU" baseline="0" dirty="0" smtClean="0"/>
              <a:t> so that it would automatically email a new issue to our Alma email list so everyone could see all the problems and then you could watch a specific problem. We could attach documents and screenshots, and refer an issue to another user. Often we’d refer it to Melanie. If she could resolve it she would update the issue and send it back to the person who reported the problem. Sometimes she would ask us to raise an SI. Often we would be told that a problem would be fixed in an upcoming release so we would make a task to test it after that date.</a:t>
            </a:r>
          </a:p>
          <a:p>
            <a:pPr marL="171450" indent="-171450">
              <a:buFont typeface="Arial" pitchFamily="34" charset="0"/>
              <a:buChar char="•"/>
            </a:pPr>
            <a:r>
              <a:rPr lang="en-AU" baseline="0" dirty="0" err="1" smtClean="0"/>
              <a:t>Jira</a:t>
            </a:r>
            <a:r>
              <a:rPr lang="en-AU" baseline="0" dirty="0" smtClean="0"/>
              <a:t> has various dashboards you can use to manage the issues and tasks, which were really important because we are currently just over 1000 issues lodged in our Alma </a:t>
            </a:r>
            <a:r>
              <a:rPr lang="en-AU" baseline="0" dirty="0" err="1" smtClean="0"/>
              <a:t>Jira</a:t>
            </a:r>
            <a:r>
              <a:rPr lang="en-AU" baseline="0" dirty="0" smtClean="0"/>
              <a:t>.</a:t>
            </a:r>
          </a:p>
          <a:p>
            <a:pPr marL="171450" indent="-171450">
              <a:buFont typeface="Arial" pitchFamily="34" charset="0"/>
              <a:buChar char="•"/>
            </a:pPr>
            <a:r>
              <a:rPr lang="en-AU" baseline="0" dirty="0" smtClean="0"/>
              <a:t>We were using Pivotal throughout our Alma project, we were offered an invitation to join the pilot of the new </a:t>
            </a:r>
            <a:r>
              <a:rPr lang="en-AU" baseline="0" dirty="0" err="1" smtClean="0"/>
              <a:t>Salesforce</a:t>
            </a:r>
            <a:r>
              <a:rPr lang="en-AU" baseline="0" dirty="0" smtClean="0"/>
              <a:t> system but because Alma was keeping us so busy we decided to stay with Pivotal for the time being.</a:t>
            </a:r>
          </a:p>
          <a:p>
            <a:pPr marL="171450" indent="-171450">
              <a:buFont typeface="Arial" pitchFamily="34" charset="0"/>
              <a:buChar char="•"/>
            </a:pPr>
            <a:r>
              <a:rPr lang="en-AU" baseline="0" dirty="0" smtClean="0"/>
              <a:t>We would recommend recording everything in </a:t>
            </a:r>
            <a:r>
              <a:rPr lang="en-AU" baseline="0" dirty="0" err="1" smtClean="0"/>
              <a:t>Jira</a:t>
            </a:r>
            <a:r>
              <a:rPr lang="en-AU" baseline="0" dirty="0" smtClean="0"/>
              <a:t>. We tried to transcribe responses from Pivotal into </a:t>
            </a:r>
            <a:r>
              <a:rPr lang="en-AU" baseline="0" dirty="0" err="1" smtClean="0"/>
              <a:t>Jira</a:t>
            </a:r>
            <a:r>
              <a:rPr lang="en-AU" baseline="0" dirty="0" smtClean="0"/>
              <a:t>, likewise we should have recorded things we were told verbally or in emails because sometimes things we were expecting to happen didn’t.</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22</a:t>
            </a:fld>
            <a:endParaRPr lang="en-AU"/>
          </a:p>
        </p:txBody>
      </p:sp>
    </p:spTree>
    <p:extLst>
      <p:ext uri="{BB962C8B-B14F-4D97-AF65-F5344CB8AC3E}">
        <p14:creationId xmlns:p14="http://schemas.microsoft.com/office/powerpoint/2010/main" val="149026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 little about Swinburne in case you don’t know.</a:t>
            </a:r>
          </a:p>
          <a:p>
            <a:pPr marL="171450" indent="-171450">
              <a:buFont typeface="Arial" pitchFamily="34" charset="0"/>
              <a:buChar char="•"/>
            </a:pPr>
            <a:r>
              <a:rPr lang="en-AU" dirty="0" smtClean="0"/>
              <a:t>If I had given this presentation last month we would have had 5 campus libraries. We now have 4 and by the end of the year we’ll have 3.</a:t>
            </a:r>
          </a:p>
          <a:p>
            <a:pPr marL="171450" indent="-171450">
              <a:buFont typeface="Arial" pitchFamily="34" charset="0"/>
              <a:buChar char="•"/>
            </a:pPr>
            <a:r>
              <a:rPr lang="en-AU" dirty="0" smtClean="0"/>
              <a:t>Swinburne has been going through a lot of changes which is part of our Alma story, so I’ll be talking about those</a:t>
            </a:r>
            <a:r>
              <a:rPr lang="en-AU" baseline="0" dirty="0" smtClean="0"/>
              <a:t> in a bit more detail.</a:t>
            </a:r>
          </a:p>
          <a:p>
            <a:pPr marL="171450" indent="-171450">
              <a:buFont typeface="Arial" pitchFamily="34" charset="0"/>
              <a:buChar char="•"/>
            </a:pPr>
            <a:r>
              <a:rPr lang="en-AU" baseline="0" dirty="0" smtClean="0"/>
              <a:t>We are a dual sector university although with a substantial TAFE component which has been impacted by state government budget cuts in Victoria. I know there have been similar cuts in other states.</a:t>
            </a:r>
          </a:p>
          <a:p>
            <a:pPr marL="171450" indent="-171450">
              <a:buFont typeface="Arial" pitchFamily="34" charset="0"/>
              <a:buChar char="•"/>
            </a:pPr>
            <a:r>
              <a:rPr lang="en-AU" baseline="0" dirty="0" smtClean="0"/>
              <a:t>We are a medium sized university and our resource funding is probably at the lower end for our size.</a:t>
            </a:r>
          </a:p>
          <a:p>
            <a:pPr marL="171450" indent="-171450">
              <a:buFont typeface="Arial" pitchFamily="34" charset="0"/>
              <a:buChar char="•"/>
            </a:pPr>
            <a:r>
              <a:rPr lang="en-AU" baseline="0" dirty="0" smtClean="0"/>
              <a:t>We aren’t a well funded library and we don’t have many staff, and we now have even fewer staff. </a:t>
            </a:r>
          </a:p>
          <a:p>
            <a:pPr marL="171450" indent="-171450">
              <a:buFont typeface="Arial" pitchFamily="34" charset="0"/>
              <a:buChar char="•"/>
            </a:pPr>
            <a:r>
              <a:rPr lang="en-AU" baseline="0" dirty="0" smtClean="0"/>
              <a:t>We have had a preference for e-resources for many years and this is now accelerating, even more so given some of the changes I’ll be talking about.</a:t>
            </a:r>
          </a:p>
          <a:p>
            <a:pPr marL="171450" indent="-171450">
              <a:buFont typeface="Arial" pitchFamily="34" charset="0"/>
              <a:buChar char="•"/>
            </a:pPr>
            <a:r>
              <a:rPr lang="en-AU" baseline="0" dirty="0" smtClean="0"/>
              <a:t>Our 2013 resources spend is projected to be about 90% on e-resources.</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a:t>
            </a:fld>
            <a:endParaRPr lang="en-AU"/>
          </a:p>
        </p:txBody>
      </p:sp>
    </p:spTree>
    <p:extLst>
      <p:ext uri="{BB962C8B-B14F-4D97-AF65-F5344CB8AC3E}">
        <p14:creationId xmlns:p14="http://schemas.microsoft.com/office/powerpoint/2010/main" val="398185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Approaching go-live we also had to finalise a solution for printing and our self check machines.</a:t>
            </a:r>
          </a:p>
          <a:p>
            <a:pPr marL="171450" indent="-171450">
              <a:buFont typeface="Arial" pitchFamily="34" charset="0"/>
              <a:buChar char="•"/>
            </a:pPr>
            <a:r>
              <a:rPr lang="en-AU" dirty="0" smtClean="0"/>
              <a:t>Because we were running out of time and we didn’t have enough expertise in-house we employed an external contractor for a month to work on this.</a:t>
            </a:r>
          </a:p>
          <a:p>
            <a:pPr marL="171450" indent="-171450">
              <a:buFont typeface="Arial" pitchFamily="34" charset="0"/>
              <a:buChar char="•"/>
            </a:pPr>
            <a:r>
              <a:rPr lang="en-AU" dirty="0" smtClean="0"/>
              <a:t>Alma does not have built-in</a:t>
            </a:r>
            <a:r>
              <a:rPr lang="en-AU" baseline="0" dirty="0" smtClean="0"/>
              <a:t> support for printing so for things like printing slips for items received, or holds, or items in transit you’ll need to implement a third party printing solution. Our ITS had wanted to utilise Outlook, the university’s email service, but in the end we used some Outlook filtering together with </a:t>
            </a:r>
            <a:r>
              <a:rPr lang="en-AU" baseline="0" dirty="0" err="1" smtClean="0"/>
              <a:t>Namtuk</a:t>
            </a:r>
            <a:r>
              <a:rPr lang="en-AU" baseline="0" dirty="0" smtClean="0"/>
              <a:t> which was recommended (maybe suggested is a better word) by Ex </a:t>
            </a:r>
            <a:r>
              <a:rPr lang="en-AU" baseline="0" dirty="0" err="1" smtClean="0"/>
              <a:t>Libris</a:t>
            </a:r>
            <a:r>
              <a:rPr lang="en-AU" baseline="0" dirty="0" smtClean="0"/>
              <a:t>. </a:t>
            </a:r>
          </a:p>
          <a:p>
            <a:pPr marL="171450" indent="-171450">
              <a:buFont typeface="Arial" pitchFamily="34" charset="0"/>
              <a:buChar char="•"/>
            </a:pPr>
            <a:r>
              <a:rPr lang="en-AU" baseline="0" dirty="0" smtClean="0"/>
              <a:t>It’s possible that had we had more time we might have decided we didn’t need all the slips we were printing but such a hectic and trying period is not really the time to be wondering about new workflows so we decided to implement slip printing where we thought we needed it and to defer review down the track.</a:t>
            </a:r>
          </a:p>
          <a:p>
            <a:pPr marL="171450" indent="-171450">
              <a:buFont typeface="Arial" pitchFamily="34" charset="0"/>
              <a:buChar char="•"/>
            </a:pPr>
            <a:r>
              <a:rPr lang="en-AU" baseline="0" dirty="0" smtClean="0"/>
              <a:t>Printing is an area where we think Ex </a:t>
            </a:r>
            <a:r>
              <a:rPr lang="en-AU" baseline="0" dirty="0" err="1" smtClean="0"/>
              <a:t>Libris</a:t>
            </a:r>
            <a:r>
              <a:rPr lang="en-AU" baseline="0" dirty="0" smtClean="0"/>
              <a:t> could provide more support. We got most of our advice from talking with other libraries.</a:t>
            </a:r>
          </a:p>
          <a:p>
            <a:pPr marL="171450" indent="-171450">
              <a:buFont typeface="Arial" pitchFamily="34" charset="0"/>
              <a:buChar char="•"/>
            </a:pPr>
            <a:r>
              <a:rPr lang="en-AU" baseline="0" dirty="0" smtClean="0"/>
              <a:t>Swinburne has an odd assortment of aged self check machines. We will be implementing RFID in 2014 so we’ll get new self check machines then, but for now we have to put up with what we’ve got. There are continuing problems wit our self check machines. We could get most of them going for a while but some proved to be unreliable, tending to lose the connection to Alma when not in constant use. Seeing as we were moving to an RFID solution soon, and closing 2 campuses, we decided to abandon the less reliable of the self check machines as long as we could keep a couple working at our busiest campus: Hawthorn. </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24</a:t>
            </a:fld>
            <a:endParaRPr lang="en-AU"/>
          </a:p>
        </p:txBody>
      </p:sp>
    </p:spTree>
    <p:extLst>
      <p:ext uri="{BB962C8B-B14F-4D97-AF65-F5344CB8AC3E}">
        <p14:creationId xmlns:p14="http://schemas.microsoft.com/office/powerpoint/2010/main" val="3224529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Aleph and SFX were</a:t>
            </a:r>
            <a:r>
              <a:rPr lang="en-AU" baseline="0" dirty="0" smtClean="0"/>
              <a:t> planned to be closed on Friday 22 March but as we were the first installation into the new APAC data centre, the freeze was brought forward to the evening of Tuesday 19 March. </a:t>
            </a:r>
          </a:p>
          <a:p>
            <a:pPr marL="171450" indent="-171450">
              <a:buFont typeface="Arial" pitchFamily="34" charset="0"/>
              <a:buChar char="•"/>
            </a:pPr>
            <a:r>
              <a:rPr lang="en-AU" baseline="0" dirty="0" smtClean="0"/>
              <a:t>We should have planned for something more scholarly, but here’s a picture of the last journal received into Aleph: Wheels magazine.</a:t>
            </a:r>
          </a:p>
          <a:p>
            <a:pPr marL="171450" indent="-171450">
              <a:buFont typeface="Arial" pitchFamily="34" charset="0"/>
              <a:buChar char="•"/>
            </a:pPr>
            <a:r>
              <a:rPr lang="en-AU" baseline="0" dirty="0" smtClean="0"/>
              <a:t>The Thursday before Easter Primo was put into read only mode so people could still search but would no longer be able to place holds or do renewals.</a:t>
            </a:r>
          </a:p>
          <a:p>
            <a:pPr marL="171450" indent="-171450">
              <a:buFont typeface="Arial" pitchFamily="34" charset="0"/>
              <a:buChar char="•"/>
            </a:pPr>
            <a:r>
              <a:rPr lang="en-AU" baseline="0" dirty="0" smtClean="0"/>
              <a:t>Technically Aleph circulation could continue until lunchtime on Easter Tuesday (but did we bring it forward to the day before Good Friday?)</a:t>
            </a:r>
          </a:p>
          <a:p>
            <a:pPr marL="171450" indent="-171450">
              <a:buFont typeface="Arial" pitchFamily="34" charset="0"/>
              <a:buChar char="•"/>
            </a:pPr>
            <a:r>
              <a:rPr lang="en-AU" baseline="0" dirty="0" smtClean="0"/>
              <a:t>We all went home for Easter.</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25</a:t>
            </a:fld>
            <a:endParaRPr lang="en-AU"/>
          </a:p>
        </p:txBody>
      </p:sp>
    </p:spTree>
    <p:extLst>
      <p:ext uri="{BB962C8B-B14F-4D97-AF65-F5344CB8AC3E}">
        <p14:creationId xmlns:p14="http://schemas.microsoft.com/office/powerpoint/2010/main" val="14555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Alma was ready for final checking from lunchtime</a:t>
            </a:r>
            <a:r>
              <a:rPr lang="en-AU" baseline="0" dirty="0" smtClean="0"/>
              <a:t> on the Thursday after Easter. </a:t>
            </a:r>
          </a:p>
          <a:p>
            <a:pPr marL="171450" indent="-171450">
              <a:buFont typeface="Arial" pitchFamily="34" charset="0"/>
              <a:buChar char="•"/>
            </a:pPr>
            <a:r>
              <a:rPr lang="en-AU" baseline="0" dirty="0" smtClean="0"/>
              <a:t>Everything looked ok, the Project Board met (with Melanie on site) and gave the all clear.</a:t>
            </a:r>
          </a:p>
          <a:p>
            <a:pPr marL="171450" indent="-171450">
              <a:buFont typeface="Arial" pitchFamily="34" charset="0"/>
              <a:buChar char="•"/>
            </a:pPr>
            <a:r>
              <a:rPr lang="en-AU" baseline="0" dirty="0" smtClean="0"/>
              <a:t>Alma went live on schedule 5 April 2013.</a:t>
            </a:r>
          </a:p>
          <a:p>
            <a:pPr marL="171450" indent="-171450">
              <a:buFont typeface="Arial" pitchFamily="34" charset="0"/>
              <a:buChar char="•"/>
            </a:pPr>
            <a:r>
              <a:rPr lang="en-AU" baseline="0" dirty="0" smtClean="0"/>
              <a:t>At this stage our Primo was still pointing to Aleph and we had planned to flick the switch to Primo pointing to Alma on the following Monday but things were looking ok, so we switched to Alma </a:t>
            </a:r>
            <a:r>
              <a:rPr lang="en-AU" baseline="0" dirty="0" err="1" smtClean="0"/>
              <a:t>Priom</a:t>
            </a:r>
            <a:r>
              <a:rPr lang="en-AU" baseline="0" dirty="0" smtClean="0"/>
              <a:t> on Friday afternoon.</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26</a:t>
            </a:fld>
            <a:endParaRPr lang="en-AU"/>
          </a:p>
        </p:txBody>
      </p:sp>
    </p:spTree>
    <p:extLst>
      <p:ext uri="{BB962C8B-B14F-4D97-AF65-F5344CB8AC3E}">
        <p14:creationId xmlns:p14="http://schemas.microsoft.com/office/powerpoint/2010/main" val="4166125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As I mentioned earlier, some things will not migrate to Alma.</a:t>
            </a:r>
          </a:p>
          <a:p>
            <a:pPr marL="171450" indent="-171450">
              <a:buFont typeface="Arial" pitchFamily="34" charset="0"/>
              <a:buChar char="•"/>
            </a:pPr>
            <a:r>
              <a:rPr lang="en-AU" dirty="0" smtClean="0"/>
              <a:t>Instructors</a:t>
            </a:r>
            <a:r>
              <a:rPr lang="en-AU" baseline="0" dirty="0" smtClean="0"/>
              <a:t> in course reserves and the requester for an acquisitions order were text fields in Aleph but are patrons in Alma and have to be selected from the patron list. There were some technical issues, but these pretty much just required someone to enter the details manually. </a:t>
            </a:r>
          </a:p>
          <a:p>
            <a:pPr marL="171450" indent="-171450">
              <a:buFont typeface="Arial" pitchFamily="34" charset="0"/>
              <a:buChar char="•"/>
            </a:pPr>
            <a:r>
              <a:rPr lang="en-AU" baseline="0" dirty="0" smtClean="0"/>
              <a:t>Processing unfilled requests and missing/lost items proved more problematic.</a:t>
            </a:r>
          </a:p>
          <a:p>
            <a:pPr marL="171450" indent="-171450">
              <a:buFont typeface="Arial" pitchFamily="34" charset="0"/>
              <a:buChar char="•"/>
            </a:pPr>
            <a:r>
              <a:rPr lang="en-AU" baseline="0" dirty="0" smtClean="0"/>
              <a:t>Unfilled requests do not migrate. April is one of the busiest periods of the year for us so there was no way we could just discard these and tell our users to start again, so we got reports of unfilled requests from Aleph that we could use to enter manually in Alma, and we lined up some staff to do the data entry. I’m not sure if any other Alma libraries tried doing this before us but this turned out to be a real rookie error.  We used title level holds in both Aleph and Alma. The lists we got from Ex </a:t>
            </a:r>
            <a:r>
              <a:rPr lang="en-AU" baseline="0" dirty="0" err="1" smtClean="0"/>
              <a:t>Libris</a:t>
            </a:r>
            <a:r>
              <a:rPr lang="en-AU" baseline="0" dirty="0" smtClean="0"/>
              <a:t> included item barcodes, so when we went to enter these holds manually in Alma, Alma helpfully assumed we wanted to create an item level hold. We didn’t discover what had happened until we tried to fill the holds and found that we had the right titles but the wrong items to fill the holds. Even worse, when we went to try to find the correct items, the hold pick list in Alma didn’t include barcodes so we couldn’t find the right items. </a:t>
            </a:r>
          </a:p>
          <a:p>
            <a:pPr marL="171450" indent="-171450">
              <a:buFont typeface="Arial" pitchFamily="34" charset="0"/>
              <a:buChar char="•"/>
            </a:pPr>
            <a:r>
              <a:rPr lang="en-AU" baseline="0" dirty="0" smtClean="0"/>
              <a:t>For items that were Lost or Missing in Aleph, this was a process status in Aleph but a workflow in Alma, so the status would be migrated to a notes field. When we went to process these items as Lost/Missing in Alma we couldn’t because Alma won’t set an item to Lost/Missing if it has a process status and the migration process itself had created a process status of Technical Migration. This was resolved in the June release. </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27</a:t>
            </a:fld>
            <a:endParaRPr lang="en-AU"/>
          </a:p>
        </p:txBody>
      </p:sp>
    </p:spTree>
    <p:extLst>
      <p:ext uri="{BB962C8B-B14F-4D97-AF65-F5344CB8AC3E}">
        <p14:creationId xmlns:p14="http://schemas.microsoft.com/office/powerpoint/2010/main" val="58094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We possibly concentrated so much on Alma that we lost track of some Primo issues.</a:t>
            </a:r>
            <a:r>
              <a:rPr lang="en-AU" baseline="0" dirty="0" smtClean="0"/>
              <a:t> We did get the Alma version of Primo quite late for testing and the integrations came very late so we couldn’t test things like placing holds or doing renewals.</a:t>
            </a:r>
          </a:p>
          <a:p>
            <a:pPr marL="171450" indent="-171450">
              <a:buFont typeface="Arial" pitchFamily="34" charset="0"/>
              <a:buChar char="•"/>
            </a:pPr>
            <a:r>
              <a:rPr lang="en-AU" baseline="0" dirty="0" smtClean="0"/>
              <a:t>There were some Primo updates specifically designed to make it work with Alma and we had let our Primo updates fall behind. For example, where Primo merged a record for an item that had both print and electronic versions, the link to the print disappeared. This was fixed by upgrading to Primo 4.3.</a:t>
            </a:r>
          </a:p>
          <a:p>
            <a:pPr marL="171450" indent="-171450">
              <a:buFont typeface="Arial" pitchFamily="34" charset="0"/>
              <a:buChar char="•"/>
            </a:pPr>
            <a:r>
              <a:rPr lang="en-AU" baseline="0" dirty="0" smtClean="0"/>
              <a:t>The A-Z journals list in Primo via Alma was a backward step from the SFX version. By default journals were listed alphabetically which meant that if you were searching for the journal “Science” it was impossible to find. We believe this is fixed in Primo 4.4 but we were able to do a local fix through talking to another Alma/Primo library.</a:t>
            </a:r>
          </a:p>
          <a:p>
            <a:pPr marL="171450" indent="-171450">
              <a:buFont typeface="Arial" pitchFamily="34" charset="0"/>
              <a:buChar char="•"/>
            </a:pPr>
            <a:r>
              <a:rPr lang="en-AU" baseline="0" dirty="0" smtClean="0"/>
              <a:t>In an example of local Ex </a:t>
            </a:r>
            <a:r>
              <a:rPr lang="en-AU" baseline="0" dirty="0" err="1" smtClean="0"/>
              <a:t>Libris</a:t>
            </a:r>
            <a:r>
              <a:rPr lang="en-AU" baseline="0" dirty="0" smtClean="0"/>
              <a:t> knowledge perhaps being incomplete, we were given incorrect advice about setting up our </a:t>
            </a:r>
            <a:r>
              <a:rPr lang="en-AU" baseline="0" dirty="0" err="1" smtClean="0"/>
              <a:t>Uresolver</a:t>
            </a:r>
            <a:r>
              <a:rPr lang="en-AU" baseline="0" dirty="0" smtClean="0"/>
              <a:t>. The Alma </a:t>
            </a:r>
            <a:r>
              <a:rPr lang="en-AU" baseline="0" dirty="0" err="1" smtClean="0"/>
              <a:t>Uresolver</a:t>
            </a:r>
            <a:r>
              <a:rPr lang="en-AU" baseline="0" dirty="0" smtClean="0"/>
              <a:t> replaces the SFX menu and we had trouble getting advice about how to set this up. It wasn’t until we had a visit from our Jerusalem based customer manager (which we’ll talk about in a moment) that we had any idea that what we’d done was wrong. He looked at the screen and asked “Why did you do that?” and we said “Because Melanie told us to”. </a:t>
            </a:r>
          </a:p>
          <a:p>
            <a:pPr marL="171450" indent="-171450">
              <a:buFont typeface="Arial" pitchFamily="34" charset="0"/>
              <a:buChar char="•"/>
            </a:pPr>
            <a:r>
              <a:rPr lang="en-AU" baseline="0" dirty="0" smtClean="0"/>
              <a:t>It’s worth mentioning here that there is no Alma OPAC. When Swinburne moved to Aleph &amp; Primo in 2010 we began using Primo as our sole discovery interface and we never used the Aleph OPAC. If you are still using an OPAC alongside Primo, this will be the time to let it go.</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28</a:t>
            </a:fld>
            <a:endParaRPr lang="en-AU"/>
          </a:p>
        </p:txBody>
      </p:sp>
    </p:spTree>
    <p:extLst>
      <p:ext uri="{BB962C8B-B14F-4D97-AF65-F5344CB8AC3E}">
        <p14:creationId xmlns:p14="http://schemas.microsoft.com/office/powerpoint/2010/main" val="631635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One of the issues we’ve raised with Ex </a:t>
            </a:r>
            <a:r>
              <a:rPr lang="en-AU" dirty="0" err="1" smtClean="0"/>
              <a:t>Libris</a:t>
            </a:r>
            <a:r>
              <a:rPr lang="en-AU" dirty="0" smtClean="0"/>
              <a:t> is that you can’t seethe Alma configuration screens until you have had certification training, usually several weeks after go-live. </a:t>
            </a:r>
          </a:p>
          <a:p>
            <a:pPr marL="171450" indent="-171450">
              <a:buFont typeface="Arial" pitchFamily="34" charset="0"/>
              <a:buChar char="•"/>
            </a:pPr>
            <a:r>
              <a:rPr lang="en-AU" dirty="0" smtClean="0"/>
              <a:t>We understand that you wouldn’t want people messing around in configuration</a:t>
            </a:r>
            <a:r>
              <a:rPr lang="en-AU" baseline="0" dirty="0" smtClean="0"/>
              <a:t> until they knew what they were doing, but because we couldn’t see anything we were flying blind.</a:t>
            </a:r>
          </a:p>
          <a:p>
            <a:pPr marL="171450" indent="-171450">
              <a:buFont typeface="Arial" pitchFamily="34" charset="0"/>
              <a:buChar char="•"/>
            </a:pPr>
            <a:r>
              <a:rPr lang="en-AU" baseline="0" dirty="0" smtClean="0"/>
              <a:t>We spent a lot of time trying to get things to work and we eventually realised that scheduled processes hadn’t been set up. For example we had no claims appearing and spent weeks investigating and troubleshooting. When we had certification training we could see that the scheduled job to run the claims process wasn’t running.</a:t>
            </a:r>
          </a:p>
          <a:p>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29</a:t>
            </a:fld>
            <a:endParaRPr lang="en-AU"/>
          </a:p>
        </p:txBody>
      </p:sp>
    </p:spTree>
    <p:extLst>
      <p:ext uri="{BB962C8B-B14F-4D97-AF65-F5344CB8AC3E}">
        <p14:creationId xmlns:p14="http://schemas.microsoft.com/office/powerpoint/2010/main" val="1693522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We haven’t done a formal re-engineering of our workflows and processes but we have changed them in</a:t>
            </a:r>
            <a:r>
              <a:rPr lang="en-AU" baseline="0" dirty="0" smtClean="0"/>
              <a:t>crementally in fairly small ways.</a:t>
            </a:r>
          </a:p>
          <a:p>
            <a:pPr marL="171450" indent="-171450">
              <a:buFont typeface="Arial" pitchFamily="34" charset="0"/>
              <a:buChar char="•"/>
            </a:pPr>
            <a:r>
              <a:rPr lang="en-AU" baseline="0" dirty="0" smtClean="0"/>
              <a:t>These small incremental changes are working out to be sometimes large changes overall.</a:t>
            </a:r>
          </a:p>
          <a:p>
            <a:pPr marL="171450" indent="-171450">
              <a:buFont typeface="Arial" pitchFamily="34" charset="0"/>
              <a:buChar char="•"/>
            </a:pPr>
            <a:r>
              <a:rPr lang="en-AU" baseline="0" dirty="0" smtClean="0"/>
              <a:t>I heard our director Teula Morgan use the term “bumping up against Alma” and when we do the first thing we ask ourselves is, can we work with Alma, can we do things the way Alma wants to do them? It will make life a whole lot easier if we can, and in most cases that’s what’s happened.</a:t>
            </a:r>
          </a:p>
          <a:p>
            <a:pPr marL="171450" indent="-171450">
              <a:buFont typeface="Arial" pitchFamily="34" charset="0"/>
              <a:buChar char="•"/>
            </a:pPr>
            <a:r>
              <a:rPr lang="en-AU" baseline="0" dirty="0" smtClean="0"/>
              <a:t>At the management level we are very much aligned to this, simplifying, letting things go…  But we found that some staff are very much attached to old ways of doing things and worrying about the consequences of letting things go. The zombie library: where some staff had decided to worry about stuff that the management team didn’t care about at all, creating complexity and problems through good intentions misdirected.</a:t>
            </a:r>
          </a:p>
          <a:p>
            <a:pPr marL="171450" indent="-171450">
              <a:buFont typeface="Arial" pitchFamily="34" charset="0"/>
              <a:buChar char="•"/>
            </a:pPr>
            <a:r>
              <a:rPr lang="en-AU" baseline="0" dirty="0" smtClean="0"/>
              <a:t>When we decided to make everything in our general collection loanable, some staff worried about losing expensive reference works. If that happens we’ll buy a new one.</a:t>
            </a:r>
          </a:p>
          <a:p>
            <a:pPr marL="171450" indent="-171450">
              <a:buFont typeface="Arial" pitchFamily="34" charset="0"/>
              <a:buChar char="•"/>
            </a:pPr>
            <a:r>
              <a:rPr lang="en-AU" baseline="0" dirty="0" smtClean="0"/>
              <a:t>We had </a:t>
            </a:r>
            <a:r>
              <a:rPr lang="en-AU" baseline="0" dirty="0" err="1" smtClean="0"/>
              <a:t>fulfillment</a:t>
            </a:r>
            <a:r>
              <a:rPr lang="en-AU" baseline="0" dirty="0" smtClean="0"/>
              <a:t> notes popping up saying “CD in back of book” and we decided to removed the notes to cut down on mouse clicks at the loans desk. Staff worried, what if the CD gets lost. The answer from our management team is: who cares, if it matters we’ll buy another one. </a:t>
            </a:r>
          </a:p>
          <a:p>
            <a:pPr marL="171450" indent="-171450">
              <a:buFont typeface="Arial" pitchFamily="34" charset="0"/>
              <a:buChar char="•"/>
            </a:pPr>
            <a:r>
              <a:rPr lang="en-AU" baseline="0" dirty="0" smtClean="0"/>
              <a:t>If we had more time before beginning the project we should definitely have simplified our loan conditions and our acquisitions funds structures, and perhaps we shouldn’t have migrated open orders since they caused a number of problems. We might have been better in acquisitions just starting from scratch.</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30</a:t>
            </a:fld>
            <a:endParaRPr lang="en-AU"/>
          </a:p>
        </p:txBody>
      </p:sp>
    </p:spTree>
    <p:extLst>
      <p:ext uri="{BB962C8B-B14F-4D97-AF65-F5344CB8AC3E}">
        <p14:creationId xmlns:p14="http://schemas.microsoft.com/office/powerpoint/2010/main" val="1542659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Currently there is a new release of Alma every month.</a:t>
            </a:r>
          </a:p>
          <a:p>
            <a:pPr marL="171450" indent="-171450">
              <a:buFont typeface="Arial" pitchFamily="34" charset="0"/>
              <a:buChar char="•"/>
            </a:pPr>
            <a:r>
              <a:rPr lang="en-AU" dirty="0" smtClean="0"/>
              <a:t>It happens on the third Sunday.</a:t>
            </a:r>
          </a:p>
          <a:p>
            <a:pPr marL="171450" indent="-171450">
              <a:buFont typeface="Arial" pitchFamily="34" charset="0"/>
              <a:buChar char="•"/>
            </a:pPr>
            <a:r>
              <a:rPr lang="en-AU" dirty="0" smtClean="0"/>
              <a:t>We get release notes on the Thursday</a:t>
            </a:r>
            <a:r>
              <a:rPr lang="en-AU" baseline="0" dirty="0" smtClean="0"/>
              <a:t> before.</a:t>
            </a:r>
          </a:p>
          <a:p>
            <a:pPr marL="171450" indent="-171450">
              <a:buFont typeface="Arial" pitchFamily="34" charset="0"/>
              <a:buChar char="•"/>
            </a:pPr>
            <a:r>
              <a:rPr lang="en-AU" baseline="0" dirty="0" smtClean="0"/>
              <a:t>We often get told that our problems will be fixed in a certain release. We schedule a task for someone to check and confirm that the problem has been fixed. </a:t>
            </a:r>
          </a:p>
          <a:p>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31</a:t>
            </a:fld>
            <a:endParaRPr lang="en-AU"/>
          </a:p>
        </p:txBody>
      </p:sp>
    </p:spTree>
    <p:extLst>
      <p:ext uri="{BB962C8B-B14F-4D97-AF65-F5344CB8AC3E}">
        <p14:creationId xmlns:p14="http://schemas.microsoft.com/office/powerpoint/2010/main" val="89120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When you’ve been through a migration it’s always a bit of a concern when you move from project mode to regular support because, as good as the</a:t>
            </a:r>
            <a:r>
              <a:rPr lang="en-AU" baseline="0" dirty="0" smtClean="0"/>
              <a:t> usual support people are, you lose the personal touch.</a:t>
            </a:r>
          </a:p>
          <a:p>
            <a:pPr marL="171450" indent="-171450">
              <a:buFont typeface="Arial" pitchFamily="34" charset="0"/>
              <a:buChar char="•"/>
            </a:pPr>
            <a:r>
              <a:rPr lang="en-AU" baseline="0" dirty="0" smtClean="0"/>
              <a:t>Ex </a:t>
            </a:r>
            <a:r>
              <a:rPr lang="en-AU" baseline="0" dirty="0" err="1" smtClean="0"/>
              <a:t>Libris</a:t>
            </a:r>
            <a:r>
              <a:rPr lang="en-AU" baseline="0" dirty="0" smtClean="0"/>
              <a:t> have put in place something that is working out really well.</a:t>
            </a:r>
          </a:p>
          <a:p>
            <a:pPr marL="171450" indent="-171450">
              <a:buFont typeface="Arial" pitchFamily="34" charset="0"/>
              <a:buChar char="•"/>
            </a:pPr>
            <a:r>
              <a:rPr lang="en-AU" baseline="0" dirty="0" smtClean="0"/>
              <a:t>Near the end of the project we had a formal handover to support and we had a call with the support manager. But we also now have a customer success manager: </a:t>
            </a:r>
            <a:r>
              <a:rPr lang="en-AU" baseline="0" dirty="0" err="1" smtClean="0"/>
              <a:t>Yisrael</a:t>
            </a:r>
            <a:r>
              <a:rPr lang="en-AU" baseline="0" dirty="0" smtClean="0"/>
              <a:t> </a:t>
            </a:r>
            <a:r>
              <a:rPr lang="en-AU" baseline="0" dirty="0" err="1" smtClean="0"/>
              <a:t>Kuchar</a:t>
            </a:r>
            <a:r>
              <a:rPr lang="en-AU" baseline="0" dirty="0" smtClean="0"/>
              <a:t>, based in Jerusalem.</a:t>
            </a:r>
          </a:p>
          <a:p>
            <a:pPr marL="171450" indent="-171450">
              <a:buFont typeface="Arial" pitchFamily="34" charset="0"/>
              <a:buChar char="•"/>
            </a:pPr>
            <a:r>
              <a:rPr lang="en-AU" baseline="0" dirty="0" err="1" smtClean="0"/>
              <a:t>Yisrael</a:t>
            </a:r>
            <a:r>
              <a:rPr lang="en-AU" baseline="0" dirty="0" smtClean="0"/>
              <a:t> came out to visit us for a 2 day site visit where he got to sit with and talk to all our functional teams. He could hear their concerns first hand, see what we were doing, see ways we could change to make things work better, but also see ways that Alma was failing us and take those back to development.</a:t>
            </a:r>
          </a:p>
          <a:p>
            <a:pPr marL="171450" indent="-171450">
              <a:buFont typeface="Arial" pitchFamily="34" charset="0"/>
              <a:buChar char="•"/>
            </a:pPr>
            <a:r>
              <a:rPr lang="en-AU" baseline="0" dirty="0" smtClean="0"/>
              <a:t>He also could see our Alma is use in a real situation and he saw instantly that some of the ways we’d been set up were wrong, and he fixed them or took issues back to Israel so they could resolve tem for us. </a:t>
            </a:r>
            <a:br>
              <a:rPr lang="en-AU" baseline="0" dirty="0" smtClean="0"/>
            </a:br>
            <a:r>
              <a:rPr lang="en-AU" baseline="0" dirty="0" smtClean="0"/>
              <a:t>An example of that was our Alma </a:t>
            </a:r>
            <a:r>
              <a:rPr lang="en-AU" baseline="0" dirty="0" err="1" smtClean="0"/>
              <a:t>Uresolver</a:t>
            </a:r>
            <a:r>
              <a:rPr lang="en-AU" baseline="0" dirty="0" smtClean="0"/>
              <a:t> where we had got it completely wrong.</a:t>
            </a:r>
          </a:p>
          <a:p>
            <a:pPr marL="171450" indent="-171450">
              <a:buFont typeface="Arial" pitchFamily="34" charset="0"/>
              <a:buChar char="•"/>
            </a:pPr>
            <a:r>
              <a:rPr lang="en-AU" baseline="0" dirty="0" smtClean="0"/>
              <a:t>Now that we’ve wrapped up our project we are continuing with our Alma team to work through the remaining issues (and sometimes we still find new ones). We prioritise those into a Top 5 list that we email to </a:t>
            </a:r>
            <a:r>
              <a:rPr lang="en-AU" baseline="0" dirty="0" err="1" smtClean="0"/>
              <a:t>Yisrael</a:t>
            </a:r>
            <a:r>
              <a:rPr lang="en-AU" baseline="0" dirty="0" smtClean="0"/>
              <a:t>. He follows up with development and then we have a fortnightly phone call where he lets us know how things are going. Almost always we will get a release date for a fix, so we create a testing task in our </a:t>
            </a:r>
            <a:r>
              <a:rPr lang="en-AU" baseline="0" dirty="0" err="1" smtClean="0"/>
              <a:t>Jira</a:t>
            </a:r>
            <a:r>
              <a:rPr lang="en-AU" baseline="0" dirty="0" smtClean="0"/>
              <a:t>, and then we can get to work on our next Top 5.</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32</a:t>
            </a:fld>
            <a:endParaRPr lang="en-AU"/>
          </a:p>
        </p:txBody>
      </p:sp>
    </p:spTree>
    <p:extLst>
      <p:ext uri="{BB962C8B-B14F-4D97-AF65-F5344CB8AC3E}">
        <p14:creationId xmlns:p14="http://schemas.microsoft.com/office/powerpoint/2010/main" val="1087366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A final tip: we had worked towards</a:t>
            </a:r>
            <a:r>
              <a:rPr lang="en-AU" baseline="0" dirty="0" smtClean="0"/>
              <a:t> the go-live date as the finish line but the project definitely didn’t finish then. </a:t>
            </a:r>
          </a:p>
          <a:p>
            <a:pPr marL="171450" indent="-171450">
              <a:buFont typeface="Arial" pitchFamily="34" charset="0"/>
              <a:buChar char="•"/>
            </a:pPr>
            <a:r>
              <a:rPr lang="en-AU" baseline="0" dirty="0" smtClean="0"/>
              <a:t>Project closure would usually be a month after go-live. Ours took longer as we were the first local installation and we had </a:t>
            </a:r>
            <a:r>
              <a:rPr lang="en-AU" baseline="0" smtClean="0"/>
              <a:t>a number </a:t>
            </a:r>
            <a:r>
              <a:rPr lang="en-AU" baseline="0" dirty="0" smtClean="0"/>
              <a:t>of major issues still to </a:t>
            </a:r>
            <a:r>
              <a:rPr lang="en-AU" baseline="0" smtClean="0"/>
              <a:t>resolve.</a:t>
            </a:r>
          </a:p>
          <a:p>
            <a:pPr marL="171450" indent="-171450">
              <a:buFont typeface="Arial" pitchFamily="34" charset="0"/>
              <a:buChar char="•"/>
            </a:pP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34</a:t>
            </a:fld>
            <a:endParaRPr lang="en-AU"/>
          </a:p>
        </p:txBody>
      </p:sp>
    </p:spTree>
    <p:extLst>
      <p:ext uri="{BB962C8B-B14F-4D97-AF65-F5344CB8AC3E}">
        <p14:creationId xmlns:p14="http://schemas.microsoft.com/office/powerpoint/2010/main" val="179954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defRPr/>
            </a:pPr>
            <a:fld id="{F318CA8D-5FD8-4BF8-A51B-D2A7079B4839}" type="slidenum">
              <a:rPr lang="en-AU"/>
              <a:pPr>
                <a:defRPr/>
              </a:pPr>
              <a:t>3</a:t>
            </a:fld>
            <a:endParaRPr lang="en-AU"/>
          </a:p>
        </p:txBody>
      </p:sp>
      <p:sp>
        <p:nvSpPr>
          <p:cNvPr id="16385" name="Rectangle 7"/>
          <p:cNvSpPr txBox="1">
            <a:spLocks noGrp="1" noChangeArrowheads="1"/>
          </p:cNvSpPr>
          <p:nvPr/>
        </p:nvSpPr>
        <p:spPr bwMode="auto">
          <a:xfrm>
            <a:off x="3850294" y="9429305"/>
            <a:ext cx="2945862" cy="495793"/>
          </a:xfrm>
          <a:prstGeom prst="rect">
            <a:avLst/>
          </a:prstGeom>
          <a:noFill/>
          <a:ln w="9525">
            <a:noFill/>
            <a:miter lim="800000"/>
            <a:headEnd/>
            <a:tailEnd/>
          </a:ln>
        </p:spPr>
        <p:txBody>
          <a:bodyPr lIns="95562" tIns="47781" rIns="95562" bIns="47781" anchor="b"/>
          <a:lstStyle/>
          <a:p>
            <a:pPr algn="r" defTabSz="955731"/>
            <a:fld id="{9946EFE3-B21E-47AF-954E-8C91FE574316}" type="slidenum">
              <a:rPr lang="en-AU" sz="1300"/>
              <a:pPr algn="r" defTabSz="955731"/>
              <a:t>3</a:t>
            </a:fld>
            <a:endParaRPr lang="en-AU" sz="1300"/>
          </a:p>
        </p:txBody>
      </p:sp>
      <p:sp>
        <p:nvSpPr>
          <p:cNvPr id="16386" name="Rectangle 2"/>
          <p:cNvSpPr>
            <a:spLocks noGrp="1" noRot="1" noChangeAspect="1" noChangeArrowheads="1" noTextEdit="1"/>
          </p:cNvSpPr>
          <p:nvPr>
            <p:ph type="sldImg"/>
          </p:nvPr>
        </p:nvSpPr>
        <p:spPr>
          <a:xfrm>
            <a:off x="917575" y="744538"/>
            <a:ext cx="4962525" cy="3722687"/>
          </a:xfrm>
          <a:ln/>
        </p:spPr>
      </p:sp>
      <p:sp>
        <p:nvSpPr>
          <p:cNvPr id="1638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smtClean="0">
                <a:ea typeface="ＭＳ Ｐゴシック"/>
                <a:cs typeface="ＭＳ Ｐゴシック"/>
              </a:rPr>
              <a:t>We got approval to tender for a completely new library system including discovery. </a:t>
            </a:r>
          </a:p>
          <a:p>
            <a:pPr marL="171450" indent="-171450" eaLnBrk="1" hangingPunct="1">
              <a:buFont typeface="Arial" pitchFamily="34" charset="0"/>
              <a:buChar char="•"/>
            </a:pPr>
            <a:r>
              <a:rPr lang="en-US" smtClean="0">
                <a:ea typeface="ＭＳ Ｐゴシック"/>
                <a:cs typeface="ＭＳ Ｐゴシック"/>
              </a:rPr>
              <a:t>As well as Dynix we had been using Metalib and SFX since 2001 as a member of the AARLIN consortium.</a:t>
            </a:r>
          </a:p>
          <a:p>
            <a:pPr marL="171450" indent="-171450" eaLnBrk="1" hangingPunct="1">
              <a:buFont typeface="Arial" pitchFamily="34" charset="0"/>
              <a:buChar char="•"/>
            </a:pPr>
            <a:r>
              <a:rPr lang="en-US" smtClean="0">
                <a:ea typeface="ＭＳ Ｐゴシック"/>
                <a:cs typeface="ＭＳ Ｐゴシック"/>
              </a:rPr>
              <a:t>Tender was originally to be released in 2008 but was stalled by the GFC and finally released at the beginning of 2009. Maybe that was a good thing because 2009 was a year of big developments in the library system world. At Information Online in Sydney in January 2009</a:t>
            </a:r>
            <a:r>
              <a:rPr lang="en-US" baseline="0" smtClean="0">
                <a:ea typeface="ＭＳ Ｐゴシック"/>
                <a:cs typeface="ＭＳ Ｐゴシック"/>
              </a:rPr>
              <a:t> our tender had just been released, we had breakfast with Serialssolutions where they told us about their new product Summon, and we had a meeting with Ex Libris where they talked about their ideas with Primo. It was a bit later in the year that we started to learn about Primo Central. It looked like our library system tender was coming out at just the right time.</a:t>
            </a:r>
          </a:p>
          <a:p>
            <a:pPr marL="171450" indent="-171450" eaLnBrk="1" hangingPunct="1">
              <a:buFont typeface="Arial" pitchFamily="34" charset="0"/>
              <a:buChar char="•"/>
            </a:pPr>
            <a:r>
              <a:rPr lang="en-US" baseline="0" smtClean="0">
                <a:ea typeface="ＭＳ Ｐゴシック"/>
                <a:cs typeface="ＭＳ Ｐゴシック"/>
              </a:rPr>
              <a:t>The tender process selected: Primo for discovery, Aleph for ILMS, Verde for ERM and we would leave AARLIN and have our own version of Metalib and SFX.</a:t>
            </a:r>
          </a:p>
          <a:p>
            <a:pPr marL="171450" indent="-171450" eaLnBrk="1" hangingPunct="1">
              <a:buFont typeface="Arial" pitchFamily="34" charset="0"/>
              <a:buChar char="•"/>
            </a:pPr>
            <a:r>
              <a:rPr lang="en-US" baseline="0" smtClean="0">
                <a:ea typeface="ＭＳ Ｐゴシック"/>
                <a:cs typeface="ＭＳ Ｐゴシック"/>
              </a:rPr>
              <a:t>DISCUSS VERDE ON SLIDE 6</a:t>
            </a:r>
          </a:p>
          <a:p>
            <a:pPr marL="171450" indent="-171450" eaLnBrk="1" hangingPunct="1">
              <a:buFont typeface="Arial" pitchFamily="34" charset="0"/>
              <a:buChar char="•"/>
            </a:pPr>
            <a:r>
              <a:rPr lang="en-US" baseline="0" smtClean="0">
                <a:ea typeface="ＭＳ Ｐゴシック"/>
                <a:cs typeface="ＭＳ Ｐゴシック"/>
              </a:rPr>
              <a:t>We had only just implemented Aleph but we were already planning to migrate to something else…</a:t>
            </a:r>
          </a:p>
          <a:p>
            <a:pPr marL="171450" indent="-171450" eaLnBrk="1" hangingPunct="1">
              <a:buFont typeface="Arial" pitchFamily="34" charset="0"/>
              <a:buChar char="•"/>
            </a:pPr>
            <a:r>
              <a:rPr lang="en-US" baseline="0" smtClean="0">
                <a:ea typeface="ＭＳ Ｐゴシック"/>
                <a:cs typeface="ＭＳ Ｐゴシック"/>
              </a:rPr>
              <a:t>We signed up as one of the ANZ regional collaborative partners.</a:t>
            </a:r>
            <a:endParaRPr lang="en-US" dirty="0" smtClean="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35</a:t>
            </a:fld>
            <a:endParaRPr lang="en-AU"/>
          </a:p>
        </p:txBody>
      </p:sp>
    </p:spTree>
    <p:extLst>
      <p:ext uri="{BB962C8B-B14F-4D97-AF65-F5344CB8AC3E}">
        <p14:creationId xmlns:p14="http://schemas.microsoft.com/office/powerpoint/2010/main" val="140579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THE ANZ collaborative partners was a parallel consultative process as Ex </a:t>
            </a:r>
            <a:r>
              <a:rPr lang="en-AU" dirty="0" err="1" smtClean="0"/>
              <a:t>Libris</a:t>
            </a:r>
            <a:r>
              <a:rPr lang="en-AU" dirty="0" smtClean="0"/>
              <a:t> was developing Alma with the early adopters in North America and Europe.</a:t>
            </a:r>
          </a:p>
          <a:p>
            <a:pPr marL="171450" indent="-171450">
              <a:buFont typeface="Arial" pitchFamily="34" charset="0"/>
              <a:buChar char="•"/>
            </a:pPr>
            <a:r>
              <a:rPr lang="en-AU" dirty="0" smtClean="0"/>
              <a:t>The</a:t>
            </a:r>
            <a:r>
              <a:rPr lang="en-AU" baseline="0" dirty="0" smtClean="0"/>
              <a:t> ANZ partners were shown Partner Releases of the Alma development every few months and we got a chance to give our feedback on how it was going.</a:t>
            </a:r>
          </a:p>
          <a:p>
            <a:pPr marL="171450" indent="-171450">
              <a:buFont typeface="Arial" pitchFamily="34" charset="0"/>
              <a:buChar char="•"/>
            </a:pPr>
            <a:r>
              <a:rPr lang="en-AU" baseline="0" dirty="0" smtClean="0"/>
              <a:t>Libraries in ANZ might have different requirements to libraries in North America and Europe, but also we might have a different perspective.</a:t>
            </a:r>
          </a:p>
          <a:p>
            <a:pPr marL="171450" indent="-171450">
              <a:buFont typeface="Arial" pitchFamily="34" charset="0"/>
              <a:buChar char="•"/>
            </a:pPr>
            <a:r>
              <a:rPr lang="en-AU" baseline="0" dirty="0" smtClean="0"/>
              <a:t>We came up with an agreed prioritised list of ANZ regional requirements but some of these were functions that we thought any library in the world might need.</a:t>
            </a:r>
            <a:endParaRPr lang="en-AU" dirty="0" smtClean="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4</a:t>
            </a:fld>
            <a:endParaRPr lang="en-AU"/>
          </a:p>
        </p:txBody>
      </p:sp>
    </p:spTree>
    <p:extLst>
      <p:ext uri="{BB962C8B-B14F-4D97-AF65-F5344CB8AC3E}">
        <p14:creationId xmlns:p14="http://schemas.microsoft.com/office/powerpoint/2010/main" val="1792397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smtClean="0"/>
              <a:t>These were the accepted regional requirements. </a:t>
            </a:r>
          </a:p>
          <a:p>
            <a:pPr marL="171450" indent="-171450">
              <a:buFont typeface="Arial" pitchFamily="34" charset="0"/>
              <a:buChar char="•"/>
            </a:pPr>
            <a:r>
              <a:rPr lang="en-AU" smtClean="0"/>
              <a:t>Swinburne</a:t>
            </a:r>
            <a:r>
              <a:rPr lang="en-AU" baseline="0" smtClean="0"/>
              <a:t> was a sponsor for the Accrual accounting and Exporting blocks requirements.</a:t>
            </a:r>
          </a:p>
          <a:p>
            <a:pPr marL="171450" indent="-171450">
              <a:buFont typeface="Arial" pitchFamily="34" charset="0"/>
              <a:buChar char="•"/>
            </a:pPr>
            <a:r>
              <a:rPr lang="en-AU" baseline="0" smtClean="0"/>
              <a:t>We worked with Ex Libris developers on functional specifications, were shown mock-ups of how they were planning for things to work and then the group signed off.</a:t>
            </a:r>
          </a:p>
          <a:p>
            <a:pPr marL="171450" indent="-171450">
              <a:buFont typeface="Arial" pitchFamily="34" charset="0"/>
              <a:buChar char="•"/>
            </a:pPr>
            <a:r>
              <a:rPr lang="en-AU" baseline="0" smtClean="0"/>
              <a:t>Not all of these requirements are currently available – accrual accounting likely beginning of 2014.</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5</a:t>
            </a:fld>
            <a:endParaRPr lang="en-AU"/>
          </a:p>
        </p:txBody>
      </p:sp>
    </p:spTree>
    <p:extLst>
      <p:ext uri="{BB962C8B-B14F-4D97-AF65-F5344CB8AC3E}">
        <p14:creationId xmlns:p14="http://schemas.microsoft.com/office/powerpoint/2010/main" val="366969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smtClean="0"/>
              <a:t>(image of the old library)</a:t>
            </a:r>
          </a:p>
          <a:p>
            <a:pPr marL="171450" indent="-171450">
              <a:buFont typeface="Arial" pitchFamily="34" charset="0"/>
              <a:buChar char="•"/>
            </a:pPr>
            <a:r>
              <a:rPr lang="en-AU" smtClean="0"/>
              <a:t>Signing on as a regional collaborative partner was really giving an in principle decision that we would agree to migrate to Alma at some stage.</a:t>
            </a:r>
          </a:p>
          <a:p>
            <a:pPr marL="171450" indent="-171450">
              <a:buFont typeface="Arial" pitchFamily="34" charset="0"/>
              <a:buChar char="•"/>
            </a:pPr>
            <a:r>
              <a:rPr lang="en-AU" smtClean="0"/>
              <a:t>Having just implemented a new library system why</a:t>
            </a:r>
            <a:r>
              <a:rPr lang="en-AU" baseline="0" smtClean="0"/>
              <a:t> were we planning to migrate again so soon?</a:t>
            </a:r>
            <a:endParaRPr lang="en-AU" smtClean="0"/>
          </a:p>
          <a:p>
            <a:pPr marL="171450" indent="-171450">
              <a:buFont typeface="Arial" pitchFamily="34" charset="0"/>
              <a:buChar char="•"/>
            </a:pPr>
            <a:r>
              <a:rPr lang="en-AU" smtClean="0"/>
              <a:t>Aleph was a mature system for managing physical</a:t>
            </a:r>
            <a:r>
              <a:rPr lang="en-AU" baseline="0" smtClean="0"/>
              <a:t> resources but not a great leap forward from our old end-of-life system Dynix. </a:t>
            </a:r>
          </a:p>
          <a:p>
            <a:pPr marL="171450" indent="-171450">
              <a:buFont typeface="Arial" pitchFamily="34" charset="0"/>
              <a:buChar char="•"/>
            </a:pPr>
            <a:r>
              <a:rPr lang="en-AU" baseline="0" smtClean="0"/>
              <a:t>We selected Verde and received training in it but we already knew that a separate system for managing e-resources wasn’t what we wanted. </a:t>
            </a:r>
          </a:p>
          <a:p>
            <a:pPr marL="171450" indent="-171450">
              <a:buFont typeface="Arial" pitchFamily="34" charset="0"/>
              <a:buChar char="•"/>
            </a:pPr>
            <a:r>
              <a:rPr lang="en-AU" baseline="0" smtClean="0"/>
              <a:t>We wanted a unified resource management system to manage all our resources in any format and the URM was beginning to take shape. It was really brought home to us during 3 days of Verde training. We didn’t want separate systems for managing different resources just because of the format. Ordering  print book is the same as ordering an ebook but different processes happen after that. Aleph looked after the print books but really didn’t help at all with the ebooks.</a:t>
            </a:r>
          </a:p>
          <a:p>
            <a:pPr marL="171450" indent="-171450">
              <a:buFont typeface="Arial" pitchFamily="34" charset="0"/>
              <a:buChar char="•"/>
            </a:pPr>
            <a:r>
              <a:rPr lang="en-AU" baseline="0" smtClean="0"/>
              <a:t>We had already been making big moves towards e-preferred and we knew that would become even more important in future. Aleph was about managing the past and we needed a system to help us manage the future.</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6</a:t>
            </a:fld>
            <a:endParaRPr lang="en-AU"/>
          </a:p>
        </p:txBody>
      </p:sp>
    </p:spTree>
    <p:extLst>
      <p:ext uri="{BB962C8B-B14F-4D97-AF65-F5344CB8AC3E}">
        <p14:creationId xmlns:p14="http://schemas.microsoft.com/office/powerpoint/2010/main" val="25423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smtClean="0"/>
              <a:t>Going back to mid</a:t>
            </a:r>
            <a:r>
              <a:rPr lang="en-AU" baseline="0" smtClean="0"/>
              <a:t> 2012 we had several reasons for going ahead with Alma.</a:t>
            </a:r>
          </a:p>
          <a:p>
            <a:pPr marL="171450" indent="-171450">
              <a:buFont typeface="Arial" pitchFamily="34" charset="0"/>
              <a:buChar char="•"/>
            </a:pPr>
            <a:r>
              <a:rPr lang="en-AU" baseline="0" smtClean="0"/>
              <a:t>We had secured funding for the migration.</a:t>
            </a:r>
          </a:p>
          <a:p>
            <a:pPr marL="171450" indent="-171450">
              <a:buFont typeface="Arial" pitchFamily="34" charset="0"/>
              <a:buChar char="•"/>
            </a:pPr>
            <a:r>
              <a:rPr lang="en-AU" baseline="0" smtClean="0"/>
              <a:t>Our local servers for all our systems had been installed in late 2009 so were coming up for renewal in late 2012.</a:t>
            </a:r>
          </a:p>
          <a:p>
            <a:pPr marL="171450" indent="-171450">
              <a:buFont typeface="Arial" pitchFamily="34" charset="0"/>
              <a:buChar char="•"/>
            </a:pPr>
            <a:r>
              <a:rPr lang="en-AU" baseline="0" smtClean="0"/>
              <a:t>The university was planning to install a new student system within the next 2 years. We knew this would be hugely expensive and would involve a huge resourcing issue for ITS. It would also be a project that could take years. If we didn’t get in before the student system project started it might be years before we moved to Alma.</a:t>
            </a:r>
          </a:p>
          <a:p>
            <a:pPr marL="171450" indent="-171450">
              <a:buFont typeface="Arial" pitchFamily="34" charset="0"/>
              <a:buChar char="•"/>
            </a:pPr>
            <a:r>
              <a:rPr lang="en-AU" baseline="0" smtClean="0"/>
              <a:t>Our move towards e-resources was major and expanding and Aleph really wasn’t helping us to manage our e-resources. Example: Because the university use accrual accounting for serials we were managing 2/3 of our resources budget in an Excel spreadsheet and we were managing renewals via a wiki. </a:t>
            </a:r>
          </a:p>
          <a:p>
            <a:pPr marL="171450" indent="-171450">
              <a:buFont typeface="Arial" pitchFamily="34" charset="0"/>
              <a:buChar char="•"/>
            </a:pPr>
            <a:r>
              <a:rPr lang="en-AU" smtClean="0"/>
              <a:t>We were relying on Monograph Acquisitions staff</a:t>
            </a:r>
            <a:r>
              <a:rPr lang="en-AU" baseline="0" smtClean="0"/>
              <a:t> ordering ebooks to remember to tell the SFX person to activate the ebooks in the knowledgebase. As we did more work with e-resources, more mistakes were happening.</a:t>
            </a:r>
          </a:p>
          <a:p>
            <a:pPr marL="171450" indent="-171450">
              <a:buFont typeface="Arial" pitchFamily="34" charset="0"/>
              <a:buChar char="•"/>
            </a:pPr>
            <a:r>
              <a:rPr lang="en-AU" baseline="0" smtClean="0"/>
              <a:t>And famous last words, it just seemed like the time was right to proceed. Little did we know that Swinburne was about to face some major changes.</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9</a:t>
            </a:fld>
            <a:endParaRPr lang="en-AU"/>
          </a:p>
        </p:txBody>
      </p:sp>
    </p:spTree>
    <p:extLst>
      <p:ext uri="{BB962C8B-B14F-4D97-AF65-F5344CB8AC3E}">
        <p14:creationId xmlns:p14="http://schemas.microsoft.com/office/powerpoint/2010/main" val="132622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(picture of Lilydale campus which has now closed)</a:t>
            </a:r>
          </a:p>
          <a:p>
            <a:pPr marL="171450" indent="-171450">
              <a:buFont typeface="Arial" pitchFamily="34" charset="0"/>
              <a:buChar char="•"/>
            </a:pPr>
            <a:r>
              <a:rPr lang="en-AU" dirty="0" smtClean="0"/>
              <a:t>At about the time that we had decided to go ahead with Alma there were momentous </a:t>
            </a:r>
            <a:r>
              <a:rPr lang="en-AU" baseline="0" dirty="0" smtClean="0"/>
              <a:t>changes at Swinburne.</a:t>
            </a:r>
          </a:p>
          <a:p>
            <a:pPr marL="171450" indent="-171450">
              <a:buFont typeface="Arial" pitchFamily="34" charset="0"/>
              <a:buChar char="•"/>
            </a:pPr>
            <a:r>
              <a:rPr lang="en-AU" baseline="0" dirty="0" smtClean="0"/>
              <a:t>The state government had announced cuts to TAFE funding and Swinburne would lose $35 million a year.</a:t>
            </a:r>
          </a:p>
          <a:p>
            <a:pPr marL="171450" indent="-171450">
              <a:buFont typeface="Arial" pitchFamily="34" charset="0"/>
              <a:buChar char="•"/>
            </a:pPr>
            <a:r>
              <a:rPr lang="en-AU" baseline="0" dirty="0" smtClean="0"/>
              <a:t>Rather than piecemeal cuts at the edges, the university embarked on a major restructure across the entire organisation called “Transforming Swinburne”.</a:t>
            </a:r>
          </a:p>
          <a:p>
            <a:pPr marL="171450" indent="-171450">
              <a:buFont typeface="Arial" pitchFamily="34" charset="0"/>
              <a:buChar char="•"/>
            </a:pPr>
            <a:r>
              <a:rPr lang="en-AU" baseline="0" dirty="0" smtClean="0"/>
              <a:t>By the end of 2012 Swinburne would lose 240 staff (120 from corporate sector) including 15 library staff (about 15% cut).</a:t>
            </a:r>
          </a:p>
          <a:p>
            <a:pPr marL="171450" indent="-171450">
              <a:buFont typeface="Arial" pitchFamily="34" charset="0"/>
              <a:buChar char="•"/>
            </a:pPr>
            <a:r>
              <a:rPr lang="en-AU" baseline="0" dirty="0" smtClean="0"/>
              <a:t>In my department Information Support Services we went from 15 staff to 12.</a:t>
            </a:r>
          </a:p>
          <a:p>
            <a:pPr marL="171450" indent="-171450">
              <a:buFont typeface="Arial" pitchFamily="34" charset="0"/>
              <a:buChar char="•"/>
            </a:pPr>
            <a:r>
              <a:rPr lang="en-AU" baseline="0" dirty="0" smtClean="0"/>
              <a:t>By June 2013 our third largest campus at Lilydale would close, with the second largest campus at Prahran to close by the end of the year. Swinburne would transform from a multi-campus dual-sector university to a large university campus at Hawthorn and with small TAFE campuses at Croydon and Wantirna.</a:t>
            </a:r>
          </a:p>
          <a:p>
            <a:pPr marL="171450" indent="-171450">
              <a:buFont typeface="Arial" pitchFamily="34" charset="0"/>
              <a:buChar char="•"/>
            </a:pPr>
            <a:r>
              <a:rPr lang="en-AU" baseline="0" dirty="0" smtClean="0"/>
              <a:t>With the magnitude of the changes we sometimes wonder looking back whether it was right to keep going with Alma and we always end up deciding that we really had to keep going.</a:t>
            </a:r>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10</a:t>
            </a:fld>
            <a:endParaRPr lang="en-AU"/>
          </a:p>
        </p:txBody>
      </p:sp>
    </p:spTree>
    <p:extLst>
      <p:ext uri="{BB962C8B-B14F-4D97-AF65-F5344CB8AC3E}">
        <p14:creationId xmlns:p14="http://schemas.microsoft.com/office/powerpoint/2010/main" val="322643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171450" indent="-171450">
              <a:buFont typeface="Arial" pitchFamily="34" charset="0"/>
              <a:buChar char="•"/>
            </a:pPr>
            <a:r>
              <a:rPr lang="en-AU" dirty="0" smtClean="0"/>
              <a:t>Transforming Swinburne wasn’t just about coping with the changes, but about taking this as an opportunity to refocus what Swinburne was all about.</a:t>
            </a:r>
          </a:p>
          <a:p>
            <a:pPr marL="171450" indent="-171450">
              <a:buFont typeface="Arial" pitchFamily="34" charset="0"/>
              <a:buChar char="•"/>
            </a:pPr>
            <a:r>
              <a:rPr lang="en-AU" dirty="0" smtClean="0"/>
              <a:t>The university began to look at everything we were doing, to see</a:t>
            </a:r>
            <a:r>
              <a:rPr lang="en-AU" baseline="0" dirty="0" smtClean="0"/>
              <a:t> that we had the best processes and systems and structures in place to achieve what we were all about.</a:t>
            </a:r>
          </a:p>
          <a:p>
            <a:pPr marL="171450" indent="-171450">
              <a:buFont typeface="Arial" pitchFamily="34" charset="0"/>
              <a:buChar char="•"/>
            </a:pPr>
            <a:r>
              <a:rPr lang="en-AU" baseline="0" dirty="0" smtClean="0"/>
              <a:t>You can see that Alma fits pretty well into that approach and if we hadn’t already started down the Alma path we would probably have had to seriously look at doing something like this anyway.</a:t>
            </a:r>
          </a:p>
          <a:p>
            <a:pPr marL="171450" indent="-171450">
              <a:buFont typeface="Arial" pitchFamily="34" charset="0"/>
              <a:buChar char="•"/>
            </a:pPr>
            <a:r>
              <a:rPr lang="en-AU" baseline="0" dirty="0" smtClean="0"/>
              <a:t>So, although these were some tough times, the plan was to keep going, because we had to. </a:t>
            </a:r>
            <a:endParaRPr lang="en-AU" dirty="0"/>
          </a:p>
        </p:txBody>
      </p:sp>
      <p:sp>
        <p:nvSpPr>
          <p:cNvPr id="4" name="Slide Number Placeholder 3"/>
          <p:cNvSpPr>
            <a:spLocks noGrp="1"/>
          </p:cNvSpPr>
          <p:nvPr>
            <p:ph type="sldNum" sz="quarter" idx="10"/>
          </p:nvPr>
        </p:nvSpPr>
        <p:spPr/>
        <p:txBody>
          <a:bodyPr/>
          <a:lstStyle/>
          <a:p>
            <a:pPr>
              <a:defRPr/>
            </a:pPr>
            <a:fld id="{79417342-8576-4DCA-8ED7-43AFDE355215}" type="slidenum">
              <a:rPr lang="en-AU" smtClean="0"/>
              <a:pPr>
                <a:defRPr/>
              </a:pPr>
              <a:t>11</a:t>
            </a:fld>
            <a:endParaRPr lang="en-AU"/>
          </a:p>
        </p:txBody>
      </p:sp>
    </p:spTree>
    <p:extLst>
      <p:ext uri="{BB962C8B-B14F-4D97-AF65-F5344CB8AC3E}">
        <p14:creationId xmlns:p14="http://schemas.microsoft.com/office/powerpoint/2010/main" val="318477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8845550" y="0"/>
            <a:ext cx="298450" cy="2968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6" name="TextBox 5"/>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2"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3" name="Content Placeholder 2"/>
          <p:cNvSpPr>
            <a:spLocks noGrp="1"/>
          </p:cNvSpPr>
          <p:nvPr>
            <p:ph idx="1" hasCustomPrompt="1"/>
          </p:nvPr>
        </p:nvSpPr>
        <p:spPr>
          <a:xfrm>
            <a:off x="388938" y="1647825"/>
            <a:ext cx="8393112" cy="4330700"/>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marL="1080000" indent="-360000">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Level 1 point</a:t>
            </a:r>
          </a:p>
          <a:p>
            <a:pPr lvl="1"/>
            <a:r>
              <a:rPr lang="en-US" dirty="0" smtClean="0"/>
              <a:t>Level 2 point</a:t>
            </a:r>
          </a:p>
          <a:p>
            <a:pPr lvl="2"/>
            <a:r>
              <a:rPr lang="en-US" dirty="0" smtClean="0"/>
              <a:t>Level 3 point</a:t>
            </a:r>
          </a:p>
        </p:txBody>
      </p:sp>
      <p:sp>
        <p:nvSpPr>
          <p:cNvPr id="7" name="Slide Number Placeholder 4"/>
          <p:cNvSpPr>
            <a:spLocks noGrp="1"/>
          </p:cNvSpPr>
          <p:nvPr userDrawn="1">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10" name="Text Placeholder 9"/>
          <p:cNvSpPr>
            <a:spLocks noGrp="1"/>
          </p:cNvSpPr>
          <p:nvPr>
            <p:ph type="body" sz="quarter" idx="11" hasCustomPrompt="1"/>
          </p:nvPr>
        </p:nvSpPr>
        <p:spPr>
          <a:xfrm>
            <a:off x="376239" y="952500"/>
            <a:ext cx="8267700" cy="390525"/>
          </a:xfrm>
          <a:prstGeom prst="rect">
            <a:avLst/>
          </a:prstGeom>
        </p:spPr>
        <p:txBody>
          <a:bodyPr/>
          <a:lstStyle>
            <a:lvl1pPr>
              <a:defRPr/>
            </a:lvl1pPr>
          </a:lstStyle>
          <a:p>
            <a:pPr lvl="0"/>
            <a:r>
              <a:rPr lang="en-US" dirty="0" smtClean="0"/>
              <a:t>Slide title</a:t>
            </a:r>
            <a:endParaRPr lang="en-AU" dirty="0"/>
          </a:p>
        </p:txBody>
      </p:sp>
      <p:sp>
        <p:nvSpPr>
          <p:cNvPr id="11" name="TextBox 10"/>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inal page">
    <p:spTree>
      <p:nvGrpSpPr>
        <p:cNvPr id="1" name=""/>
        <p:cNvGrpSpPr/>
        <p:nvPr/>
      </p:nvGrpSpPr>
      <p:grpSpPr>
        <a:xfrm>
          <a:off x="0" y="0"/>
          <a:ext cx="0" cy="0"/>
          <a:chOff x="0" y="0"/>
          <a:chExt cx="0" cy="0"/>
        </a:xfrm>
      </p:grpSpPr>
      <p:pic>
        <p:nvPicPr>
          <p:cNvPr id="10" name="Picture 7" descr="swin logo v.png"/>
          <p:cNvPicPr>
            <a:picLocks noChangeAspect="1"/>
          </p:cNvPicPr>
          <p:nvPr userDrawn="1"/>
        </p:nvPicPr>
        <p:blipFill>
          <a:blip r:embed="rId2"/>
          <a:srcRect/>
          <a:stretch>
            <a:fillRect/>
          </a:stretch>
        </p:blipFill>
        <p:spPr bwMode="auto">
          <a:xfrm>
            <a:off x="7699375" y="0"/>
            <a:ext cx="1444625" cy="2882900"/>
          </a:xfrm>
          <a:prstGeom prst="rect">
            <a:avLst/>
          </a:prstGeom>
          <a:noFill/>
          <a:ln w="9525">
            <a:noFill/>
            <a:miter lim="800000"/>
            <a:headEnd/>
            <a:tailEnd/>
          </a:ln>
        </p:spPr>
      </p:pic>
      <p:pic>
        <p:nvPicPr>
          <p:cNvPr id="11" name="Picture 10" descr="DVC Bubbl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pic>
        <p:nvPicPr>
          <p:cNvPr id="12" name="Picture 11"/>
          <p:cNvPicPr>
            <a:picLocks noChangeAspect="1"/>
          </p:cNvPicPr>
          <p:nvPr userDrawn="1"/>
        </p:nvPicPr>
        <p:blipFill>
          <a:blip r:embed="rId4"/>
          <a:stretch>
            <a:fillRect/>
          </a:stretch>
        </p:blipFill>
        <p:spPr>
          <a:xfrm>
            <a:off x="6268084" y="5346700"/>
            <a:ext cx="2456815" cy="927100"/>
          </a:xfrm>
          <a:prstGeom prst="rect">
            <a:avLst/>
          </a:prstGeom>
        </p:spPr>
      </p:pic>
      <p:sp>
        <p:nvSpPr>
          <p:cNvPr id="13" name="Text Placeholder 13"/>
          <p:cNvSpPr>
            <a:spLocks noGrp="1"/>
          </p:cNvSpPr>
          <p:nvPr>
            <p:ph type="body" sz="quarter" idx="14" hasCustomPrompt="1"/>
          </p:nvPr>
        </p:nvSpPr>
        <p:spPr>
          <a:xfrm>
            <a:off x="304800" y="1314450"/>
            <a:ext cx="5162550" cy="1133475"/>
          </a:xfrm>
          <a:prstGeom prst="rect">
            <a:avLst/>
          </a:prstGeom>
        </p:spPr>
        <p:txBody>
          <a:bodyPr/>
          <a:lstStyle>
            <a:lvl1pPr marL="0" indent="0">
              <a:defRPr baseline="0"/>
            </a:lvl1pPr>
          </a:lstStyle>
          <a:p>
            <a:pPr lvl="0"/>
            <a:r>
              <a:rPr lang="en-US" dirty="0" smtClean="0"/>
              <a:t>Presentation title</a:t>
            </a:r>
          </a:p>
          <a:p>
            <a:pPr lvl="0"/>
            <a:endParaRPr lang="en-US" dirty="0" smtClean="0"/>
          </a:p>
          <a:p>
            <a:pPr lvl="0"/>
            <a:endParaRPr lang="en-US" dirty="0" smtClean="0"/>
          </a:p>
        </p:txBody>
      </p:sp>
      <p:sp>
        <p:nvSpPr>
          <p:cNvPr id="14" name="Text Placeholder 13"/>
          <p:cNvSpPr>
            <a:spLocks noGrp="1"/>
          </p:cNvSpPr>
          <p:nvPr>
            <p:ph type="body" sz="quarter" idx="15" hasCustomPrompt="1"/>
          </p:nvPr>
        </p:nvSpPr>
        <p:spPr>
          <a:xfrm>
            <a:off x="352425" y="3143250"/>
            <a:ext cx="4105275" cy="1133475"/>
          </a:xfrm>
          <a:prstGeom prst="rect">
            <a:avLst/>
          </a:prstGeom>
        </p:spPr>
        <p:txBody>
          <a:bodyPr/>
          <a:lstStyle>
            <a:lvl1pPr marL="0" indent="0">
              <a:defRPr baseline="0"/>
            </a:lvl1pPr>
          </a:lstStyle>
          <a:p>
            <a:pPr lvl="0"/>
            <a:r>
              <a:rPr lang="en-US" dirty="0" smtClean="0"/>
              <a:t>Further contact details </a:t>
            </a:r>
            <a:br>
              <a:rPr lang="en-US" dirty="0" smtClean="0"/>
            </a:br>
            <a:r>
              <a:rPr lang="en-US" dirty="0" smtClean="0"/>
              <a:t>or call-to-action</a:t>
            </a:r>
          </a:p>
        </p:txBody>
      </p:sp>
      <p:sp>
        <p:nvSpPr>
          <p:cNvPr id="7" name="Rectangle 6"/>
          <p:cNvSpPr/>
          <p:nvPr userDrawn="1"/>
        </p:nvSpPr>
        <p:spPr>
          <a:xfrm>
            <a:off x="6468428" y="6469985"/>
            <a:ext cx="205612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lumMod val="65000"/>
                    <a:lumOff val="35000"/>
                  </a:schemeClr>
                </a:solidFill>
                <a:effectLst/>
                <a:uLnTx/>
                <a:uFillTx/>
                <a:latin typeface="Arial" pitchFamily="-109" charset="0"/>
                <a:ea typeface="ＭＳ Ｐゴシック" charset="-128"/>
                <a:cs typeface="ＭＳ Ｐゴシック"/>
              </a:rPr>
              <a:t>CRICOS Provider  00111D</a:t>
            </a:r>
            <a:endParaRPr kumimoji="0" lang="en-US" sz="1200" b="0" i="0" u="none" strike="noStrike" kern="1200" cap="none" spc="0" normalizeH="0" baseline="0" noProof="0" dirty="0">
              <a:ln>
                <a:noFill/>
              </a:ln>
              <a:solidFill>
                <a:schemeClr val="bg1">
                  <a:lumMod val="65000"/>
                  <a:lumOff val="35000"/>
                </a:schemeClr>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8845550" y="0"/>
            <a:ext cx="298450" cy="2968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6" name="TextBox 5"/>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8"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9"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accent3"/>
                </a:solidFill>
              </a:defRPr>
            </a:lvl1pPr>
          </a:lstStyle>
          <a:p>
            <a:r>
              <a:rPr lang="en-US" dirty="0" smtClean="0"/>
              <a:t>Presentation title</a:t>
            </a:r>
            <a:endParaRPr lang="en-US" dirty="0"/>
          </a:p>
        </p:txBody>
      </p:sp>
      <p:sp>
        <p:nvSpPr>
          <p:cNvPr id="10" name="Content Placeholder 2"/>
          <p:cNvSpPr>
            <a:spLocks noGrp="1"/>
          </p:cNvSpPr>
          <p:nvPr>
            <p:ph idx="1" hasCustomPrompt="1"/>
          </p:nvPr>
        </p:nvSpPr>
        <p:spPr>
          <a:xfrm>
            <a:off x="388938" y="1647825"/>
            <a:ext cx="8393112" cy="4330700"/>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Level 1 point</a:t>
            </a:r>
          </a:p>
          <a:p>
            <a:pPr lvl="1"/>
            <a:r>
              <a:rPr lang="en-US" dirty="0" smtClean="0"/>
              <a:t>Level 2 point</a:t>
            </a:r>
          </a:p>
          <a:p>
            <a:pPr lvl="2"/>
            <a:r>
              <a:rPr lang="en-US" dirty="0" smtClean="0"/>
              <a:t>Level 3 point</a:t>
            </a:r>
          </a:p>
        </p:txBody>
      </p:sp>
      <p:sp>
        <p:nvSpPr>
          <p:cNvPr id="12" name="Text Placeholder 9"/>
          <p:cNvSpPr>
            <a:spLocks noGrp="1"/>
          </p:cNvSpPr>
          <p:nvPr>
            <p:ph type="body" sz="quarter" idx="11" hasCustomPrompt="1"/>
          </p:nvPr>
        </p:nvSpPr>
        <p:spPr>
          <a:xfrm>
            <a:off x="376239" y="971550"/>
            <a:ext cx="8372475" cy="447675"/>
          </a:xfrm>
          <a:prstGeom prst="rect">
            <a:avLst/>
          </a:prstGeom>
        </p:spPr>
        <p:txBody>
          <a:bodyPr/>
          <a:lstStyle>
            <a:lvl1pPr>
              <a:defRPr>
                <a:solidFill>
                  <a:schemeClr val="tx1"/>
                </a:solidFill>
              </a:defRPr>
            </a:lvl1pPr>
          </a:lstStyle>
          <a:p>
            <a:pPr lvl="0"/>
            <a:r>
              <a:rPr lang="en-US" dirty="0" smtClean="0"/>
              <a:t>Slide title</a:t>
            </a:r>
            <a:endParaRPr lang="en-AU" dirty="0"/>
          </a:p>
        </p:txBody>
      </p:sp>
      <p:sp>
        <p:nvSpPr>
          <p:cNvPr id="13" name="TextBox 12"/>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tx1">
                    <a:lumMod val="65000"/>
                  </a:schemeClr>
                </a:solidFill>
              </a:rPr>
              <a:t>SCIENCE  |  TECHNOLOGY  |   INNOVATION  |  BUSINESS  |  DESIGN</a:t>
            </a:r>
            <a:endParaRPr lang="en-AU" sz="1000" dirty="0">
              <a:solidFill>
                <a:schemeClr val="tx1">
                  <a:lumMod val="65000"/>
                </a:schemeClr>
              </a:solidFill>
            </a:endParaRPr>
          </a:p>
        </p:txBody>
      </p:sp>
    </p:spTree>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8845550" y="0"/>
            <a:ext cx="298450" cy="2968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5"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8"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9"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accent3"/>
                </a:solidFill>
              </a:defRPr>
            </a:lvl1pPr>
          </a:lstStyle>
          <a:p>
            <a:r>
              <a:rPr lang="en-US" dirty="0" smtClean="0"/>
              <a:t>Presentation title</a:t>
            </a:r>
            <a:endParaRPr lang="en-US" dirty="0"/>
          </a:p>
        </p:txBody>
      </p:sp>
      <p:sp>
        <p:nvSpPr>
          <p:cNvPr id="11" name="Text Placeholder 9"/>
          <p:cNvSpPr>
            <a:spLocks noGrp="1"/>
          </p:cNvSpPr>
          <p:nvPr>
            <p:ph type="body" sz="quarter" idx="11" hasCustomPrompt="1"/>
          </p:nvPr>
        </p:nvSpPr>
        <p:spPr>
          <a:xfrm>
            <a:off x="376239" y="971550"/>
            <a:ext cx="8372475" cy="447675"/>
          </a:xfrm>
          <a:prstGeom prst="rect">
            <a:avLst/>
          </a:prstGeom>
        </p:spPr>
        <p:txBody>
          <a:bodyPr/>
          <a:lstStyle>
            <a:lvl1pPr>
              <a:defRPr>
                <a:solidFill>
                  <a:schemeClr val="tx1"/>
                </a:solidFill>
              </a:defRPr>
            </a:lvl1pPr>
          </a:lstStyle>
          <a:p>
            <a:pPr lvl="0"/>
            <a:r>
              <a:rPr lang="en-US" dirty="0" smtClean="0"/>
              <a:t>Slide title</a:t>
            </a:r>
            <a:endParaRPr lang="en-AU" dirty="0"/>
          </a:p>
        </p:txBody>
      </p:sp>
      <p:sp>
        <p:nvSpPr>
          <p:cNvPr id="12" name="TextBox 11"/>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tx1">
                    <a:lumMod val="65000"/>
                  </a:schemeClr>
                </a:solidFill>
              </a:rPr>
              <a:t>SCIENCE  |  TECHNOLOGY  |   INNOVATION  |  BUSINESS  |  DESIGN</a:t>
            </a:r>
            <a:endParaRPr lang="en-AU" sz="1000" dirty="0">
              <a:solidFill>
                <a:schemeClr val="tx1">
                  <a:lumMod val="65000"/>
                </a:schemeClr>
              </a:solidFill>
            </a:endParaRPr>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 column grey">
    <p:spTree>
      <p:nvGrpSpPr>
        <p:cNvPr id="1" name=""/>
        <p:cNvGrpSpPr/>
        <p:nvPr/>
      </p:nvGrpSpPr>
      <p:grpSpPr>
        <a:xfrm>
          <a:off x="0" y="0"/>
          <a:ext cx="0" cy="0"/>
          <a:chOff x="0" y="0"/>
          <a:chExt cx="0" cy="0"/>
        </a:xfrm>
      </p:grpSpPr>
      <p:sp>
        <p:nvSpPr>
          <p:cNvPr id="3" name="Rectangle 2"/>
          <p:cNvSpPr/>
          <p:nvPr userDrawn="1"/>
        </p:nvSpPr>
        <p:spPr>
          <a:xfrm>
            <a:off x="8845550" y="0"/>
            <a:ext cx="298450" cy="2968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5"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10"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11"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accent3"/>
                </a:solidFill>
              </a:defRPr>
            </a:lvl1pPr>
          </a:lstStyle>
          <a:p>
            <a:r>
              <a:rPr lang="en-US" dirty="0" smtClean="0"/>
              <a:t>Presentation title</a:t>
            </a:r>
            <a:endParaRPr lang="en-US" dirty="0"/>
          </a:p>
        </p:txBody>
      </p:sp>
      <p:sp>
        <p:nvSpPr>
          <p:cNvPr id="14" name="Content Placeholder 2"/>
          <p:cNvSpPr>
            <a:spLocks noGrp="1"/>
          </p:cNvSpPr>
          <p:nvPr>
            <p:ph idx="1" hasCustomPrompt="1"/>
          </p:nvPr>
        </p:nvSpPr>
        <p:spPr>
          <a:xfrm>
            <a:off x="376238" y="1695450"/>
            <a:ext cx="4195762" cy="4283075"/>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marL="1080000" indent="-360000">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5" name="Content Placeholder 2"/>
          <p:cNvSpPr>
            <a:spLocks noGrp="1"/>
          </p:cNvSpPr>
          <p:nvPr>
            <p:ph idx="11" hasCustomPrompt="1"/>
          </p:nvPr>
        </p:nvSpPr>
        <p:spPr>
          <a:xfrm>
            <a:off x="4652963" y="1695450"/>
            <a:ext cx="4195762" cy="4283075"/>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marL="1080000" indent="-360000">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2" name="Text Placeholder 9"/>
          <p:cNvSpPr>
            <a:spLocks noGrp="1"/>
          </p:cNvSpPr>
          <p:nvPr>
            <p:ph type="body" sz="quarter" idx="12" hasCustomPrompt="1"/>
          </p:nvPr>
        </p:nvSpPr>
        <p:spPr>
          <a:xfrm>
            <a:off x="376239" y="971550"/>
            <a:ext cx="8372475" cy="447675"/>
          </a:xfrm>
          <a:prstGeom prst="rect">
            <a:avLst/>
          </a:prstGeom>
        </p:spPr>
        <p:txBody>
          <a:bodyPr/>
          <a:lstStyle>
            <a:lvl1pPr>
              <a:defRPr>
                <a:solidFill>
                  <a:schemeClr val="tx1"/>
                </a:solidFill>
              </a:defRPr>
            </a:lvl1pPr>
          </a:lstStyle>
          <a:p>
            <a:pPr lvl="0"/>
            <a:r>
              <a:rPr lang="en-US" dirty="0" smtClean="0"/>
              <a:t>Slide title</a:t>
            </a:r>
            <a:endParaRPr lang="en-AU" dirty="0"/>
          </a:p>
        </p:txBody>
      </p:sp>
      <p:sp>
        <p:nvSpPr>
          <p:cNvPr id="16" name="TextBox 15"/>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tx1">
                    <a:lumMod val="65000"/>
                  </a:schemeClr>
                </a:solidFill>
              </a:rPr>
              <a:t>SCIENCE  |  TECHNOLOGY  |   INNOVATION  |  BUSINESS  |  DESIGN</a:t>
            </a:r>
            <a:endParaRPr lang="en-AU" sz="1000" dirty="0">
              <a:solidFill>
                <a:schemeClr val="tx1">
                  <a:lumMod val="65000"/>
                </a:schemeClr>
              </a:solidFill>
            </a:endParaRPr>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11" name="Picture 10" descr="ATC Building powerpoint.jpg"/>
          <p:cNvPicPr>
            <a:picLocks noChangeAspect="1"/>
          </p:cNvPicPr>
          <p:nvPr userDrawn="1"/>
        </p:nvPicPr>
        <p:blipFill rotWithShape="1">
          <a:blip r:embed="rId2">
            <a:extLst>
              <a:ext uri="{28A0092B-C50C-407E-A947-70E740481C1C}">
                <a14:useLocalDpi xmlns:a14="http://schemas.microsoft.com/office/drawing/2010/main" val="0"/>
              </a:ext>
            </a:extLst>
          </a:blip>
          <a:srcRect r="11220"/>
          <a:stretch/>
        </p:blipFill>
        <p:spPr>
          <a:xfrm>
            <a:off x="0" y="-1"/>
            <a:ext cx="9144000" cy="6866467"/>
          </a:xfrm>
          <a:prstGeom prst="rect">
            <a:avLst/>
          </a:prstGeom>
        </p:spPr>
      </p:pic>
      <p:pic>
        <p:nvPicPr>
          <p:cNvPr id="8" name="Picture 7"/>
          <p:cNvPicPr>
            <a:picLocks noChangeAspect="1"/>
          </p:cNvPicPr>
          <p:nvPr userDrawn="1"/>
        </p:nvPicPr>
        <p:blipFill>
          <a:blip r:embed="rId3"/>
          <a:stretch>
            <a:fillRect/>
          </a:stretch>
        </p:blipFill>
        <p:spPr>
          <a:xfrm>
            <a:off x="6268084" y="5346700"/>
            <a:ext cx="2456815" cy="927100"/>
          </a:xfrm>
          <a:prstGeom prst="rect">
            <a:avLst/>
          </a:prstGeom>
        </p:spPr>
      </p:pic>
      <p:pic>
        <p:nvPicPr>
          <p:cNvPr id="9" name="Picture 8" descr="DVC Bubbl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sp>
        <p:nvSpPr>
          <p:cNvPr id="10" name="Text Placeholder 9"/>
          <p:cNvSpPr>
            <a:spLocks noGrp="1"/>
          </p:cNvSpPr>
          <p:nvPr>
            <p:ph type="body" sz="quarter" idx="13" hasCustomPrompt="1"/>
          </p:nvPr>
        </p:nvSpPr>
        <p:spPr>
          <a:xfrm>
            <a:off x="295274" y="1200149"/>
            <a:ext cx="5200651" cy="1419367"/>
          </a:xfrm>
          <a:prstGeom prst="rect">
            <a:avLst/>
          </a:prstGeom>
        </p:spPr>
        <p:txBody>
          <a:bodyPr/>
          <a:lstStyle>
            <a:lvl1pPr marL="0" indent="0">
              <a:defRPr sz="3600" baseline="0">
                <a:solidFill>
                  <a:schemeClr val="accent1"/>
                </a:solidFill>
              </a:defRPr>
            </a:lvl1pPr>
          </a:lstStyle>
          <a:p>
            <a:pPr lvl="0"/>
            <a:r>
              <a:rPr lang="en-US" dirty="0" smtClean="0"/>
              <a:t>Presentation title</a:t>
            </a:r>
          </a:p>
        </p:txBody>
      </p:sp>
      <p:sp>
        <p:nvSpPr>
          <p:cNvPr id="14" name="Text Placeholder 13"/>
          <p:cNvSpPr>
            <a:spLocks noGrp="1"/>
          </p:cNvSpPr>
          <p:nvPr>
            <p:ph type="body" sz="quarter" idx="14" hasCustomPrompt="1"/>
          </p:nvPr>
        </p:nvSpPr>
        <p:spPr>
          <a:xfrm>
            <a:off x="304800" y="3114675"/>
            <a:ext cx="4133850" cy="1133475"/>
          </a:xfrm>
          <a:prstGeom prst="rect">
            <a:avLst/>
          </a:prstGeom>
        </p:spPr>
        <p:txBody>
          <a:bodyPr/>
          <a:lstStyle>
            <a:lvl1pPr marL="0" indent="0">
              <a:defRPr baseline="0"/>
            </a:lvl1pPr>
          </a:lstStyle>
          <a:p>
            <a:pPr lvl="0"/>
            <a:r>
              <a:rPr lang="en-US" dirty="0" smtClean="0"/>
              <a:t>Presenter</a:t>
            </a:r>
          </a:p>
        </p:txBody>
      </p:sp>
      <p:pic>
        <p:nvPicPr>
          <p:cNvPr id="6" name="Picture 7" descr="swin logo v.png"/>
          <p:cNvPicPr>
            <a:picLocks noChangeAspect="1"/>
          </p:cNvPicPr>
          <p:nvPr userDrawn="1"/>
        </p:nvPicPr>
        <p:blipFill>
          <a:blip r:embed="rId5"/>
          <a:srcRect/>
          <a:stretch>
            <a:fillRect/>
          </a:stretch>
        </p:blipFill>
        <p:spPr bwMode="auto">
          <a:xfrm>
            <a:off x="7699375" y="0"/>
            <a:ext cx="1444625" cy="2882900"/>
          </a:xfrm>
          <a:prstGeom prst="rect">
            <a:avLst/>
          </a:prstGeom>
          <a:noFill/>
          <a:ln w="9525">
            <a:noFill/>
            <a:miter lim="800000"/>
            <a:headEnd/>
            <a:tailEnd/>
          </a:ln>
        </p:spPr>
      </p:pic>
      <p:sp>
        <p:nvSpPr>
          <p:cNvPr id="12" name="Rectangle 11"/>
          <p:cNvSpPr/>
          <p:nvPr userDrawn="1"/>
        </p:nvSpPr>
        <p:spPr>
          <a:xfrm>
            <a:off x="7667941" y="3018507"/>
            <a:ext cx="154146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CRICOS Provider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00111D</a:t>
            </a:r>
            <a:endParaRPr kumimoji="0" lang="en-US" sz="1200" b="0" i="0" u="none" strike="noStrike" kern="1200" cap="none" spc="0" normalizeH="0" baseline="0" noProof="0" dirty="0">
              <a:ln>
                <a:noFill/>
              </a:ln>
              <a:solidFill>
                <a:srgbClr val="0070C0"/>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page">
    <p:spTree>
      <p:nvGrpSpPr>
        <p:cNvPr id="1" name=""/>
        <p:cNvGrpSpPr/>
        <p:nvPr/>
      </p:nvGrpSpPr>
      <p:grpSpPr>
        <a:xfrm>
          <a:off x="0" y="0"/>
          <a:ext cx="0" cy="0"/>
          <a:chOff x="0" y="0"/>
          <a:chExt cx="0" cy="0"/>
        </a:xfrm>
      </p:grpSpPr>
      <p:pic>
        <p:nvPicPr>
          <p:cNvPr id="6" name="Picture 7" descr="swin logo v.png"/>
          <p:cNvPicPr>
            <a:picLocks noChangeAspect="1"/>
          </p:cNvPicPr>
          <p:nvPr userDrawn="1"/>
        </p:nvPicPr>
        <p:blipFill>
          <a:blip r:embed="rId2"/>
          <a:srcRect/>
          <a:stretch>
            <a:fillRect/>
          </a:stretch>
        </p:blipFill>
        <p:spPr bwMode="auto">
          <a:xfrm>
            <a:off x="7699375" y="0"/>
            <a:ext cx="1444625" cy="2882900"/>
          </a:xfrm>
          <a:prstGeom prst="rect">
            <a:avLst/>
          </a:prstGeom>
          <a:noFill/>
          <a:ln w="9525">
            <a:noFill/>
            <a:miter lim="800000"/>
            <a:headEnd/>
            <a:tailEnd/>
          </a:ln>
        </p:spPr>
      </p:pic>
      <p:pic>
        <p:nvPicPr>
          <p:cNvPr id="15" name="Picture 14" descr="DVC Bubbl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pic>
        <p:nvPicPr>
          <p:cNvPr id="14" name="Picture 13"/>
          <p:cNvPicPr>
            <a:picLocks noChangeAspect="1"/>
          </p:cNvPicPr>
          <p:nvPr userDrawn="1"/>
        </p:nvPicPr>
        <p:blipFill>
          <a:blip r:embed="rId4"/>
          <a:stretch>
            <a:fillRect/>
          </a:stretch>
        </p:blipFill>
        <p:spPr>
          <a:xfrm>
            <a:off x="6268084" y="5346700"/>
            <a:ext cx="2456815" cy="927100"/>
          </a:xfrm>
          <a:prstGeom prst="rect">
            <a:avLst/>
          </a:prstGeom>
        </p:spPr>
      </p:pic>
      <p:sp>
        <p:nvSpPr>
          <p:cNvPr id="5" name="Text Placeholder 13"/>
          <p:cNvSpPr>
            <a:spLocks noGrp="1"/>
          </p:cNvSpPr>
          <p:nvPr>
            <p:ph type="body" sz="quarter" idx="14" hasCustomPrompt="1"/>
          </p:nvPr>
        </p:nvSpPr>
        <p:spPr>
          <a:xfrm>
            <a:off x="304800" y="1314450"/>
            <a:ext cx="5162550" cy="1133475"/>
          </a:xfrm>
          <a:prstGeom prst="rect">
            <a:avLst/>
          </a:prstGeom>
        </p:spPr>
        <p:txBody>
          <a:bodyPr/>
          <a:lstStyle>
            <a:lvl1pPr marL="0" indent="0">
              <a:defRPr baseline="0"/>
            </a:lvl1pPr>
          </a:lstStyle>
          <a:p>
            <a:pPr lvl="0"/>
            <a:r>
              <a:rPr lang="en-US" dirty="0" smtClean="0"/>
              <a:t>Presentation title</a:t>
            </a:r>
          </a:p>
          <a:p>
            <a:pPr lvl="0"/>
            <a:endParaRPr lang="en-US" dirty="0" smtClean="0"/>
          </a:p>
          <a:p>
            <a:pPr lvl="0"/>
            <a:endParaRPr lang="en-US" dirty="0" smtClean="0"/>
          </a:p>
        </p:txBody>
      </p:sp>
      <p:sp>
        <p:nvSpPr>
          <p:cNvPr id="7" name="Text Placeholder 13"/>
          <p:cNvSpPr>
            <a:spLocks noGrp="1"/>
          </p:cNvSpPr>
          <p:nvPr>
            <p:ph type="body" sz="quarter" idx="15" hasCustomPrompt="1"/>
          </p:nvPr>
        </p:nvSpPr>
        <p:spPr>
          <a:xfrm>
            <a:off x="352425" y="3143250"/>
            <a:ext cx="4105275" cy="1133475"/>
          </a:xfrm>
          <a:prstGeom prst="rect">
            <a:avLst/>
          </a:prstGeom>
        </p:spPr>
        <p:txBody>
          <a:bodyPr/>
          <a:lstStyle>
            <a:lvl1pPr marL="0" indent="0">
              <a:defRPr baseline="0"/>
            </a:lvl1pPr>
          </a:lstStyle>
          <a:p>
            <a:pPr lvl="0"/>
            <a:r>
              <a:rPr lang="en-US" dirty="0" smtClean="0"/>
              <a:t>Further contact details </a:t>
            </a:r>
            <a:br>
              <a:rPr lang="en-US" dirty="0" smtClean="0"/>
            </a:br>
            <a:r>
              <a:rPr lang="en-US" dirty="0" smtClean="0"/>
              <a:t>or call-to-action</a:t>
            </a:r>
          </a:p>
        </p:txBody>
      </p:sp>
      <p:sp>
        <p:nvSpPr>
          <p:cNvPr id="8" name="Rectangle 7"/>
          <p:cNvSpPr/>
          <p:nvPr userDrawn="1"/>
        </p:nvSpPr>
        <p:spPr>
          <a:xfrm>
            <a:off x="6468428" y="6469985"/>
            <a:ext cx="205612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lumMod val="85000"/>
                  </a:schemeClr>
                </a:solidFill>
                <a:effectLst/>
                <a:uLnTx/>
                <a:uFillTx/>
                <a:latin typeface="Arial" pitchFamily="-109" charset="0"/>
                <a:ea typeface="ＭＳ Ｐゴシック" charset="-128"/>
                <a:cs typeface="ＭＳ Ｐゴシック"/>
              </a:rPr>
              <a:t>CRICOS Provider  00111D</a:t>
            </a:r>
            <a:endParaRPr kumimoji="0" lang="en-US" sz="1200" b="0" i="0" u="none" strike="noStrike" kern="1200" cap="none" spc="0" normalizeH="0" baseline="0" noProof="0" dirty="0">
              <a:ln>
                <a:noFill/>
              </a:ln>
              <a:solidFill>
                <a:schemeClr val="tx1">
                  <a:lumMod val="85000"/>
                </a:schemeClr>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8845550" y="0"/>
            <a:ext cx="298450" cy="2968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5"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8"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10"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11" name="Text Placeholder 9"/>
          <p:cNvSpPr>
            <a:spLocks noGrp="1"/>
          </p:cNvSpPr>
          <p:nvPr>
            <p:ph type="body" sz="quarter" idx="11" hasCustomPrompt="1"/>
          </p:nvPr>
        </p:nvSpPr>
        <p:spPr>
          <a:xfrm>
            <a:off x="376239" y="952500"/>
            <a:ext cx="8267700" cy="390525"/>
          </a:xfrm>
          <a:prstGeom prst="rect">
            <a:avLst/>
          </a:prstGeom>
        </p:spPr>
        <p:txBody>
          <a:bodyPr/>
          <a:lstStyle>
            <a:lvl1pPr>
              <a:defRPr/>
            </a:lvl1pPr>
          </a:lstStyle>
          <a:p>
            <a:pPr lvl="0"/>
            <a:r>
              <a:rPr lang="en-US" dirty="0" smtClean="0"/>
              <a:t>Slide title</a:t>
            </a:r>
            <a:endParaRPr lang="en-AU" dirty="0"/>
          </a:p>
        </p:txBody>
      </p:sp>
      <p:sp>
        <p:nvSpPr>
          <p:cNvPr id="12" name="TextBox 11"/>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 column black">
    <p:spTree>
      <p:nvGrpSpPr>
        <p:cNvPr id="1" name=""/>
        <p:cNvGrpSpPr/>
        <p:nvPr/>
      </p:nvGrpSpPr>
      <p:grpSpPr>
        <a:xfrm>
          <a:off x="0" y="0"/>
          <a:ext cx="0" cy="0"/>
          <a:chOff x="0" y="0"/>
          <a:chExt cx="0" cy="0"/>
        </a:xfrm>
      </p:grpSpPr>
      <p:sp>
        <p:nvSpPr>
          <p:cNvPr id="3" name="Rectangle 2"/>
          <p:cNvSpPr/>
          <p:nvPr userDrawn="1"/>
        </p:nvSpPr>
        <p:spPr>
          <a:xfrm>
            <a:off x="8845550" y="0"/>
            <a:ext cx="298450" cy="2968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5"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accent3"/>
                </a:solidFill>
                <a:latin typeface="Arial"/>
                <a:ea typeface="ＭＳ Ｐゴシック" charset="-128"/>
                <a:cs typeface="Arial"/>
              </a:rPr>
              <a:t>Swinburne</a:t>
            </a:r>
          </a:p>
        </p:txBody>
      </p:sp>
      <p:sp>
        <p:nvSpPr>
          <p:cNvPr id="7" name="Content Placeholder 2"/>
          <p:cNvSpPr>
            <a:spLocks noGrp="1"/>
          </p:cNvSpPr>
          <p:nvPr>
            <p:ph idx="1" hasCustomPrompt="1"/>
          </p:nvPr>
        </p:nvSpPr>
        <p:spPr>
          <a:xfrm>
            <a:off x="376238" y="1695450"/>
            <a:ext cx="4195762" cy="4283075"/>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marL="1080000" indent="-360000">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0"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12" name="Content Placeholder 2"/>
          <p:cNvSpPr>
            <a:spLocks noGrp="1"/>
          </p:cNvSpPr>
          <p:nvPr>
            <p:ph idx="11" hasCustomPrompt="1"/>
          </p:nvPr>
        </p:nvSpPr>
        <p:spPr>
          <a:xfrm>
            <a:off x="4652963" y="1695450"/>
            <a:ext cx="4195762" cy="4283075"/>
          </a:xfrm>
          <a:prstGeom prst="rect">
            <a:avLst/>
          </a:prstGeom>
        </p:spPr>
        <p:txBody>
          <a:bodyPr/>
          <a:lstStyle>
            <a:lvl1pPr marL="360000" indent="-360000">
              <a:lnSpc>
                <a:spcPct val="100000"/>
              </a:lnSpc>
              <a:spcBef>
                <a:spcPts val="600"/>
              </a:spcBef>
              <a:spcAft>
                <a:spcPts val="0"/>
              </a:spcAft>
              <a:buFont typeface="Arial" pitchFamily="34" charset="0"/>
              <a:buChar char="-"/>
              <a:defRPr sz="2400">
                <a:solidFill>
                  <a:schemeClr val="tx1"/>
                </a:solidFill>
              </a:defRPr>
            </a:lvl1pPr>
            <a:lvl2pPr marL="720000" indent="-360000">
              <a:lnSpc>
                <a:spcPct val="100000"/>
              </a:lnSpc>
              <a:spcBef>
                <a:spcPts val="600"/>
              </a:spcBef>
              <a:spcAft>
                <a:spcPts val="0"/>
              </a:spcAft>
              <a:buFont typeface="Arial" pitchFamily="34" charset="0"/>
              <a:buChar char="-"/>
              <a:defRPr sz="2400">
                <a:solidFill>
                  <a:schemeClr val="tx1"/>
                </a:solidFill>
              </a:defRPr>
            </a:lvl2pPr>
            <a:lvl3pPr marL="1080000" indent="-360000">
              <a:lnSpc>
                <a:spcPct val="100000"/>
              </a:lnSpc>
              <a:spcBef>
                <a:spcPts val="600"/>
              </a:spcBef>
              <a:spcAft>
                <a:spcPts val="0"/>
              </a:spcAft>
              <a:buFont typeface="Arial" pitchFamily="34" charset="0"/>
              <a:buChar char="-"/>
              <a:defRPr sz="2200">
                <a:solidFill>
                  <a:schemeClr val="tx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tx1"/>
                </a:solidFill>
              </a:defRPr>
            </a:lvl1pPr>
          </a:lstStyle>
          <a:p>
            <a:pPr>
              <a:defRPr/>
            </a:pPr>
            <a:fld id="{02AEB0F0-5540-4FE2-9628-2CB6653FEAB5}" type="slidenum">
              <a:rPr lang="en-US" smtClean="0"/>
              <a:pPr>
                <a:defRPr/>
              </a:pPr>
              <a:t>‹#›</a:t>
            </a:fld>
            <a:endParaRPr lang="en-US" dirty="0"/>
          </a:p>
        </p:txBody>
      </p:sp>
      <p:sp>
        <p:nvSpPr>
          <p:cNvPr id="14" name="Text Placeholder 9"/>
          <p:cNvSpPr>
            <a:spLocks noGrp="1"/>
          </p:cNvSpPr>
          <p:nvPr>
            <p:ph type="body" sz="quarter" idx="12" hasCustomPrompt="1"/>
          </p:nvPr>
        </p:nvSpPr>
        <p:spPr>
          <a:xfrm>
            <a:off x="376239" y="952500"/>
            <a:ext cx="8267700" cy="390525"/>
          </a:xfrm>
          <a:prstGeom prst="rect">
            <a:avLst/>
          </a:prstGeom>
        </p:spPr>
        <p:txBody>
          <a:bodyPr/>
          <a:lstStyle>
            <a:lvl1pPr>
              <a:defRPr/>
            </a:lvl1pPr>
          </a:lstStyle>
          <a:p>
            <a:pPr lvl="0"/>
            <a:r>
              <a:rPr lang="en-US" dirty="0" smtClean="0"/>
              <a:t>Slide title</a:t>
            </a:r>
            <a:endParaRPr lang="en-AU" dirty="0"/>
          </a:p>
        </p:txBody>
      </p:sp>
      <p:sp>
        <p:nvSpPr>
          <p:cNvPr id="15" name="TextBox 14"/>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7" name="Picture 6" descr="ATC Building powerpoint.jpg"/>
          <p:cNvPicPr>
            <a:picLocks noChangeAspect="1"/>
          </p:cNvPicPr>
          <p:nvPr userDrawn="1"/>
        </p:nvPicPr>
        <p:blipFill rotWithShape="1">
          <a:blip r:embed="rId2">
            <a:extLst>
              <a:ext uri="{28A0092B-C50C-407E-A947-70E740481C1C}">
                <a14:useLocalDpi xmlns:a14="http://schemas.microsoft.com/office/drawing/2010/main" val="0"/>
              </a:ext>
            </a:extLst>
          </a:blip>
          <a:srcRect r="11220"/>
          <a:stretch/>
        </p:blipFill>
        <p:spPr>
          <a:xfrm>
            <a:off x="0" y="-1"/>
            <a:ext cx="9144000" cy="6866467"/>
          </a:xfrm>
          <a:prstGeom prst="rect">
            <a:avLst/>
          </a:prstGeom>
        </p:spPr>
      </p:pic>
      <p:pic>
        <p:nvPicPr>
          <p:cNvPr id="8" name="Picture 7"/>
          <p:cNvPicPr>
            <a:picLocks noChangeAspect="1"/>
          </p:cNvPicPr>
          <p:nvPr userDrawn="1"/>
        </p:nvPicPr>
        <p:blipFill>
          <a:blip r:embed="rId3"/>
          <a:stretch>
            <a:fillRect/>
          </a:stretch>
        </p:blipFill>
        <p:spPr>
          <a:xfrm>
            <a:off x="6268084" y="5346700"/>
            <a:ext cx="2456815" cy="927100"/>
          </a:xfrm>
          <a:prstGeom prst="rect">
            <a:avLst/>
          </a:prstGeom>
        </p:spPr>
      </p:pic>
      <p:pic>
        <p:nvPicPr>
          <p:cNvPr id="9" name="Picture 8" descr="DVC Bubbl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sp>
        <p:nvSpPr>
          <p:cNvPr id="11" name="Text Placeholder 9"/>
          <p:cNvSpPr>
            <a:spLocks noGrp="1"/>
          </p:cNvSpPr>
          <p:nvPr>
            <p:ph type="body" sz="quarter" idx="13" hasCustomPrompt="1"/>
          </p:nvPr>
        </p:nvSpPr>
        <p:spPr>
          <a:xfrm>
            <a:off x="295274" y="1200149"/>
            <a:ext cx="5200651" cy="1419367"/>
          </a:xfrm>
          <a:prstGeom prst="rect">
            <a:avLst/>
          </a:prstGeom>
        </p:spPr>
        <p:txBody>
          <a:bodyPr/>
          <a:lstStyle>
            <a:lvl1pPr marL="0" indent="0">
              <a:defRPr sz="3600" baseline="0">
                <a:solidFill>
                  <a:schemeClr val="tx1"/>
                </a:solidFill>
              </a:defRPr>
            </a:lvl1pPr>
          </a:lstStyle>
          <a:p>
            <a:pPr lvl="0"/>
            <a:r>
              <a:rPr lang="en-US" dirty="0" smtClean="0"/>
              <a:t>Presentation title</a:t>
            </a:r>
          </a:p>
        </p:txBody>
      </p:sp>
      <p:sp>
        <p:nvSpPr>
          <p:cNvPr id="12" name="Text Placeholder 13"/>
          <p:cNvSpPr>
            <a:spLocks noGrp="1"/>
          </p:cNvSpPr>
          <p:nvPr>
            <p:ph type="body" sz="quarter" idx="14" hasCustomPrompt="1"/>
          </p:nvPr>
        </p:nvSpPr>
        <p:spPr>
          <a:xfrm>
            <a:off x="304800" y="3114675"/>
            <a:ext cx="4133850" cy="1133475"/>
          </a:xfrm>
          <a:prstGeom prst="rect">
            <a:avLst/>
          </a:prstGeom>
        </p:spPr>
        <p:txBody>
          <a:bodyPr/>
          <a:lstStyle>
            <a:lvl1pPr marL="0" indent="0">
              <a:defRPr baseline="0"/>
            </a:lvl1pPr>
          </a:lstStyle>
          <a:p>
            <a:pPr lvl="0"/>
            <a:r>
              <a:rPr lang="en-US" dirty="0" smtClean="0"/>
              <a:t>Presenter</a:t>
            </a:r>
          </a:p>
        </p:txBody>
      </p:sp>
      <p:pic>
        <p:nvPicPr>
          <p:cNvPr id="13" name="Picture 7" descr="swin logo v.png"/>
          <p:cNvPicPr>
            <a:picLocks noChangeAspect="1"/>
          </p:cNvPicPr>
          <p:nvPr userDrawn="1"/>
        </p:nvPicPr>
        <p:blipFill>
          <a:blip r:embed="rId5"/>
          <a:srcRect/>
          <a:stretch>
            <a:fillRect/>
          </a:stretch>
        </p:blipFill>
        <p:spPr bwMode="auto">
          <a:xfrm>
            <a:off x="7699375" y="0"/>
            <a:ext cx="1444625" cy="2882900"/>
          </a:xfrm>
          <a:prstGeom prst="rect">
            <a:avLst/>
          </a:prstGeom>
          <a:noFill/>
          <a:ln w="9525">
            <a:noFill/>
            <a:miter lim="800000"/>
            <a:headEnd/>
            <a:tailEnd/>
          </a:ln>
        </p:spPr>
      </p:pic>
      <p:sp>
        <p:nvSpPr>
          <p:cNvPr id="2" name="Rectangle 1"/>
          <p:cNvSpPr/>
          <p:nvPr userDrawn="1"/>
        </p:nvSpPr>
        <p:spPr>
          <a:xfrm>
            <a:off x="7753982" y="3098135"/>
            <a:ext cx="1439818"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CRICOS Provider </a:t>
            </a:r>
            <a:b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b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00111D</a:t>
            </a:r>
            <a:endParaRPr kumimoji="0" lang="en-US" sz="1200" b="0" i="0" u="none" strike="noStrike" kern="1200" cap="none" spc="0" normalizeH="0" baseline="0" noProof="0" dirty="0">
              <a:ln>
                <a:noFill/>
              </a:ln>
              <a:solidFill>
                <a:srgbClr val="0070C0"/>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inal page">
    <p:spTree>
      <p:nvGrpSpPr>
        <p:cNvPr id="1" name=""/>
        <p:cNvGrpSpPr/>
        <p:nvPr/>
      </p:nvGrpSpPr>
      <p:grpSpPr>
        <a:xfrm>
          <a:off x="0" y="0"/>
          <a:ext cx="0" cy="0"/>
          <a:chOff x="0" y="0"/>
          <a:chExt cx="0" cy="0"/>
        </a:xfrm>
      </p:grpSpPr>
      <p:pic>
        <p:nvPicPr>
          <p:cNvPr id="4" name="Picture 5" descr="swin logo v black box reversed.png"/>
          <p:cNvPicPr>
            <a:picLocks noChangeAspect="1"/>
          </p:cNvPicPr>
          <p:nvPr userDrawn="1"/>
        </p:nvPicPr>
        <p:blipFill>
          <a:blip r:embed="rId2"/>
          <a:srcRect/>
          <a:stretch>
            <a:fillRect/>
          </a:stretch>
        </p:blipFill>
        <p:spPr bwMode="auto">
          <a:xfrm>
            <a:off x="7696516" y="-9525"/>
            <a:ext cx="1444625" cy="2882900"/>
          </a:xfrm>
          <a:prstGeom prst="rect">
            <a:avLst/>
          </a:prstGeom>
          <a:noFill/>
          <a:ln w="9525">
            <a:noFill/>
            <a:miter lim="800000"/>
            <a:headEnd/>
            <a:tailEnd/>
          </a:ln>
        </p:spPr>
      </p:pic>
      <p:pic>
        <p:nvPicPr>
          <p:cNvPr id="10" name="Picture 9" descr="DVC Bubbl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pic>
        <p:nvPicPr>
          <p:cNvPr id="11" name="Picture 10"/>
          <p:cNvPicPr>
            <a:picLocks noChangeAspect="1"/>
          </p:cNvPicPr>
          <p:nvPr userDrawn="1"/>
        </p:nvPicPr>
        <p:blipFill>
          <a:blip r:embed="rId4"/>
          <a:stretch>
            <a:fillRect/>
          </a:stretch>
        </p:blipFill>
        <p:spPr>
          <a:xfrm>
            <a:off x="6268084" y="5346700"/>
            <a:ext cx="2456815" cy="927100"/>
          </a:xfrm>
          <a:prstGeom prst="rect">
            <a:avLst/>
          </a:prstGeom>
        </p:spPr>
      </p:pic>
      <p:sp>
        <p:nvSpPr>
          <p:cNvPr id="12" name="Text Placeholder 13"/>
          <p:cNvSpPr>
            <a:spLocks noGrp="1"/>
          </p:cNvSpPr>
          <p:nvPr>
            <p:ph type="body" sz="quarter" idx="14" hasCustomPrompt="1"/>
          </p:nvPr>
        </p:nvSpPr>
        <p:spPr>
          <a:xfrm>
            <a:off x="304800" y="1314450"/>
            <a:ext cx="5162550" cy="1133475"/>
          </a:xfrm>
          <a:prstGeom prst="rect">
            <a:avLst/>
          </a:prstGeom>
        </p:spPr>
        <p:txBody>
          <a:bodyPr/>
          <a:lstStyle>
            <a:lvl1pPr marL="0" indent="0">
              <a:defRPr baseline="0"/>
            </a:lvl1pPr>
          </a:lstStyle>
          <a:p>
            <a:pPr lvl="0"/>
            <a:r>
              <a:rPr lang="en-US" dirty="0" smtClean="0"/>
              <a:t>Presentation title</a:t>
            </a:r>
          </a:p>
          <a:p>
            <a:pPr lvl="0"/>
            <a:endParaRPr lang="en-US" dirty="0" smtClean="0"/>
          </a:p>
          <a:p>
            <a:pPr lvl="0"/>
            <a:endParaRPr lang="en-US" dirty="0" smtClean="0"/>
          </a:p>
        </p:txBody>
      </p:sp>
      <p:sp>
        <p:nvSpPr>
          <p:cNvPr id="13" name="Text Placeholder 13"/>
          <p:cNvSpPr>
            <a:spLocks noGrp="1"/>
          </p:cNvSpPr>
          <p:nvPr>
            <p:ph type="body" sz="quarter" idx="15" hasCustomPrompt="1"/>
          </p:nvPr>
        </p:nvSpPr>
        <p:spPr>
          <a:xfrm>
            <a:off x="352425" y="3143250"/>
            <a:ext cx="4105275" cy="1133475"/>
          </a:xfrm>
          <a:prstGeom prst="rect">
            <a:avLst/>
          </a:prstGeom>
        </p:spPr>
        <p:txBody>
          <a:bodyPr/>
          <a:lstStyle>
            <a:lvl1pPr marL="0" indent="0">
              <a:defRPr baseline="0"/>
            </a:lvl1pPr>
          </a:lstStyle>
          <a:p>
            <a:pPr lvl="0"/>
            <a:r>
              <a:rPr lang="en-US" dirty="0" smtClean="0"/>
              <a:t>Further contact details </a:t>
            </a:r>
            <a:br>
              <a:rPr lang="en-US" dirty="0" smtClean="0"/>
            </a:br>
            <a:r>
              <a:rPr lang="en-US" dirty="0" smtClean="0"/>
              <a:t>or call-to-action</a:t>
            </a:r>
          </a:p>
        </p:txBody>
      </p:sp>
      <p:sp>
        <p:nvSpPr>
          <p:cNvPr id="7" name="Rectangle 6"/>
          <p:cNvSpPr/>
          <p:nvPr userDrawn="1"/>
        </p:nvSpPr>
        <p:spPr>
          <a:xfrm>
            <a:off x="6468428" y="6469985"/>
            <a:ext cx="205612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2"/>
                </a:solidFill>
                <a:effectLst/>
                <a:uLnTx/>
                <a:uFillTx/>
                <a:latin typeface="Arial" pitchFamily="-109" charset="0"/>
                <a:ea typeface="ＭＳ Ｐゴシック" charset="-128"/>
                <a:cs typeface="ＭＳ Ｐゴシック"/>
              </a:rPr>
              <a:t>CRICOS Provider  00111D</a:t>
            </a:r>
            <a:endParaRPr kumimoji="0" lang="en-US" sz="1200" b="0" i="0" u="none" strike="noStrike" kern="1200" cap="none" spc="0" normalizeH="0" baseline="0" noProof="0" dirty="0">
              <a:ln>
                <a:noFill/>
              </a:ln>
              <a:solidFill>
                <a:schemeClr val="bg2"/>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Box 5"/>
          <p:cNvSpPr txBox="1"/>
          <p:nvPr userDrawn="1"/>
        </p:nvSpPr>
        <p:spPr>
          <a:xfrm>
            <a:off x="7088188" y="228600"/>
            <a:ext cx="1685925" cy="461963"/>
          </a:xfrm>
          <a:prstGeom prst="rect">
            <a:avLst/>
          </a:prstGeom>
          <a:noFill/>
        </p:spPr>
        <p:txBody>
          <a:bodyPr>
            <a:spAutoFit/>
          </a:bodyPr>
          <a:lstStyle/>
          <a:p>
            <a:pPr>
              <a:defRPr/>
            </a:pPr>
            <a:r>
              <a:rPr lang="en-US" sz="2400" dirty="0">
                <a:solidFill>
                  <a:schemeClr val="bg2"/>
                </a:solidFill>
                <a:latin typeface="Arial"/>
                <a:ea typeface="ＭＳ Ｐゴシック" charset="-128"/>
                <a:cs typeface="Arial"/>
              </a:rPr>
              <a:t>Swinburne</a:t>
            </a:r>
          </a:p>
        </p:txBody>
      </p:sp>
      <p:sp>
        <p:nvSpPr>
          <p:cNvPr id="5" name="Rectangle 7"/>
          <p:cNvSpPr/>
          <p:nvPr userDrawn="1"/>
        </p:nvSpPr>
        <p:spPr>
          <a:xfrm>
            <a:off x="8845550" y="0"/>
            <a:ext cx="298450" cy="2968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ectangle 8"/>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9"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11" name="Content Placeholder 2"/>
          <p:cNvSpPr>
            <a:spLocks noGrp="1"/>
          </p:cNvSpPr>
          <p:nvPr>
            <p:ph idx="1" hasCustomPrompt="1"/>
          </p:nvPr>
        </p:nvSpPr>
        <p:spPr>
          <a:xfrm>
            <a:off x="388938" y="1647825"/>
            <a:ext cx="8393112" cy="4330700"/>
          </a:xfrm>
          <a:prstGeom prst="rect">
            <a:avLst/>
          </a:prstGeom>
        </p:spPr>
        <p:txBody>
          <a:bodyPr/>
          <a:lstStyle>
            <a:lvl1pPr marL="360000" indent="-360000">
              <a:lnSpc>
                <a:spcPct val="100000"/>
              </a:lnSpc>
              <a:spcBef>
                <a:spcPts val="1200"/>
              </a:spcBef>
              <a:spcAft>
                <a:spcPts val="600"/>
              </a:spcAft>
              <a:buClr>
                <a:schemeClr val="bg1"/>
              </a:buClr>
              <a:buFont typeface="Arial" pitchFamily="34" charset="0"/>
              <a:buChar char="-"/>
              <a:defRPr sz="2400">
                <a:solidFill>
                  <a:schemeClr val="bg1"/>
                </a:solidFill>
              </a:defRPr>
            </a:lvl1pPr>
            <a:lvl2pPr marL="720000" indent="-360000">
              <a:lnSpc>
                <a:spcPct val="100000"/>
              </a:lnSpc>
              <a:spcBef>
                <a:spcPts val="0"/>
              </a:spcBef>
              <a:buClr>
                <a:schemeClr val="bg1"/>
              </a:buClr>
              <a:buFont typeface="Arial" pitchFamily="34" charset="0"/>
              <a:buChar char="-"/>
              <a:defRPr sz="2400">
                <a:solidFill>
                  <a:schemeClr val="bg1"/>
                </a:solidFill>
              </a:defRPr>
            </a:lvl2pPr>
            <a:lvl3pPr marL="1080000" indent="-360000">
              <a:lnSpc>
                <a:spcPct val="100000"/>
              </a:lnSpc>
              <a:spcBef>
                <a:spcPts val="600"/>
              </a:spcBef>
              <a:buClr>
                <a:schemeClr val="bg1"/>
              </a:buClr>
              <a:buFont typeface="Arial" pitchFamily="34" charset="0"/>
              <a:buChar char="-"/>
              <a:defRPr sz="2200">
                <a:solidFill>
                  <a:schemeClr val="bg1"/>
                </a:solidFill>
              </a:defRPr>
            </a:lvl3pPr>
            <a:lvl4pPr>
              <a:buNone/>
              <a:defRPr sz="2400">
                <a:solidFill>
                  <a:schemeClr val="tx1"/>
                </a:solidFill>
              </a:defRPr>
            </a:lvl4pPr>
            <a:lvl5pPr>
              <a:buNone/>
              <a:defRPr sz="2400">
                <a:solidFill>
                  <a:schemeClr val="tx1"/>
                </a:solidFill>
              </a:defRPr>
            </a:lvl5pPr>
          </a:lstStyle>
          <a:p>
            <a:pPr lvl="0"/>
            <a:r>
              <a:rPr lang="en-US" dirty="0" smtClean="0"/>
              <a:t>Level 1 point</a:t>
            </a:r>
          </a:p>
          <a:p>
            <a:pPr lvl="1"/>
            <a:r>
              <a:rPr lang="en-US" dirty="0" smtClean="0"/>
              <a:t>Level 2 point</a:t>
            </a:r>
          </a:p>
          <a:p>
            <a:pPr lvl="2"/>
            <a:r>
              <a:rPr lang="en-US" dirty="0" smtClean="0"/>
              <a:t>Level 3 point</a:t>
            </a:r>
          </a:p>
        </p:txBody>
      </p:sp>
      <p:sp>
        <p:nvSpPr>
          <p:cNvPr id="12"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bg2"/>
                </a:solidFill>
              </a:defRPr>
            </a:lvl1pPr>
          </a:lstStyle>
          <a:p>
            <a:pPr>
              <a:defRPr/>
            </a:pPr>
            <a:fld id="{02AEB0F0-5540-4FE2-9628-2CB6653FEAB5}" type="slidenum">
              <a:rPr lang="en-US" smtClean="0"/>
              <a:pPr>
                <a:defRPr/>
              </a:pPr>
              <a:t>‹#›</a:t>
            </a:fld>
            <a:endParaRPr lang="en-US" dirty="0"/>
          </a:p>
        </p:txBody>
      </p:sp>
      <p:sp>
        <p:nvSpPr>
          <p:cNvPr id="13" name="Text Placeholder 9"/>
          <p:cNvSpPr>
            <a:spLocks noGrp="1"/>
          </p:cNvSpPr>
          <p:nvPr>
            <p:ph type="body" sz="quarter" idx="11" hasCustomPrompt="1"/>
          </p:nvPr>
        </p:nvSpPr>
        <p:spPr>
          <a:xfrm>
            <a:off x="376239" y="971550"/>
            <a:ext cx="8372475" cy="447675"/>
          </a:xfrm>
          <a:prstGeom prst="rect">
            <a:avLst/>
          </a:prstGeom>
        </p:spPr>
        <p:txBody>
          <a:bodyPr/>
          <a:lstStyle>
            <a:lvl1pPr>
              <a:defRPr>
                <a:solidFill>
                  <a:schemeClr val="bg1"/>
                </a:solidFill>
              </a:defRPr>
            </a:lvl1pPr>
          </a:lstStyle>
          <a:p>
            <a:pPr lvl="0"/>
            <a:r>
              <a:rPr lang="en-US" dirty="0" smtClean="0"/>
              <a:t>Slide title</a:t>
            </a:r>
            <a:endParaRPr lang="en-AU" dirty="0"/>
          </a:p>
        </p:txBody>
      </p:sp>
      <p:sp>
        <p:nvSpPr>
          <p:cNvPr id="14" name="TextBox 13"/>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bg2"/>
                </a:solidFill>
                <a:latin typeface="Arial"/>
                <a:ea typeface="ＭＳ Ｐゴシック" charset="-128"/>
                <a:cs typeface="Arial"/>
              </a:rPr>
              <a:t>Swinburne</a:t>
            </a:r>
          </a:p>
        </p:txBody>
      </p:sp>
      <p:sp>
        <p:nvSpPr>
          <p:cNvPr id="4" name="Rectangle 6"/>
          <p:cNvSpPr/>
          <p:nvPr userDrawn="1"/>
        </p:nvSpPr>
        <p:spPr>
          <a:xfrm>
            <a:off x="8845550" y="0"/>
            <a:ext cx="298450" cy="2968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7"/>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7"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10"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bg2"/>
                </a:solidFill>
              </a:defRPr>
            </a:lvl1pPr>
          </a:lstStyle>
          <a:p>
            <a:pPr>
              <a:defRPr/>
            </a:pPr>
            <a:fld id="{02AEB0F0-5540-4FE2-9628-2CB6653FEAB5}" type="slidenum">
              <a:rPr lang="en-US" smtClean="0"/>
              <a:pPr>
                <a:defRPr/>
              </a:pPr>
              <a:t>‹#›</a:t>
            </a:fld>
            <a:endParaRPr lang="en-US" dirty="0"/>
          </a:p>
        </p:txBody>
      </p:sp>
      <p:sp>
        <p:nvSpPr>
          <p:cNvPr id="8" name="Text Placeholder 9"/>
          <p:cNvSpPr>
            <a:spLocks noGrp="1"/>
          </p:cNvSpPr>
          <p:nvPr>
            <p:ph type="body" sz="quarter" idx="11" hasCustomPrompt="1"/>
          </p:nvPr>
        </p:nvSpPr>
        <p:spPr>
          <a:xfrm>
            <a:off x="376239" y="971550"/>
            <a:ext cx="8372475" cy="447675"/>
          </a:xfrm>
          <a:prstGeom prst="rect">
            <a:avLst/>
          </a:prstGeom>
        </p:spPr>
        <p:txBody>
          <a:bodyPr/>
          <a:lstStyle>
            <a:lvl1pPr>
              <a:defRPr>
                <a:solidFill>
                  <a:schemeClr val="bg1"/>
                </a:solidFill>
              </a:defRPr>
            </a:lvl1pPr>
          </a:lstStyle>
          <a:p>
            <a:pPr lvl="0"/>
            <a:r>
              <a:rPr lang="en-US" dirty="0" smtClean="0"/>
              <a:t>Slide title</a:t>
            </a:r>
            <a:endParaRPr lang="en-AU" dirty="0"/>
          </a:p>
        </p:txBody>
      </p:sp>
      <p:sp>
        <p:nvSpPr>
          <p:cNvPr id="12" name="TextBox 11"/>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column white">
    <p:spTree>
      <p:nvGrpSpPr>
        <p:cNvPr id="1" name=""/>
        <p:cNvGrpSpPr/>
        <p:nvPr/>
      </p:nvGrpSpPr>
      <p:grpSpPr>
        <a:xfrm>
          <a:off x="0" y="0"/>
          <a:ext cx="0" cy="0"/>
          <a:chOff x="0" y="0"/>
          <a:chExt cx="0" cy="0"/>
        </a:xfrm>
      </p:grpSpPr>
      <p:sp>
        <p:nvSpPr>
          <p:cNvPr id="3" name="TextBox 4"/>
          <p:cNvSpPr txBox="1"/>
          <p:nvPr userDrawn="1"/>
        </p:nvSpPr>
        <p:spPr>
          <a:xfrm>
            <a:off x="7088188" y="228600"/>
            <a:ext cx="1685925" cy="461963"/>
          </a:xfrm>
          <a:prstGeom prst="rect">
            <a:avLst/>
          </a:prstGeom>
          <a:noFill/>
        </p:spPr>
        <p:txBody>
          <a:bodyPr>
            <a:spAutoFit/>
          </a:bodyPr>
          <a:lstStyle/>
          <a:p>
            <a:pPr>
              <a:defRPr/>
            </a:pPr>
            <a:r>
              <a:rPr lang="en-US" sz="2400" dirty="0">
                <a:solidFill>
                  <a:schemeClr val="bg2"/>
                </a:solidFill>
                <a:latin typeface="Arial"/>
                <a:ea typeface="ＭＳ Ｐゴシック" charset="-128"/>
                <a:cs typeface="Arial"/>
              </a:rPr>
              <a:t>Swinburne</a:t>
            </a:r>
          </a:p>
        </p:txBody>
      </p:sp>
      <p:sp>
        <p:nvSpPr>
          <p:cNvPr id="4" name="Rectangle 6"/>
          <p:cNvSpPr/>
          <p:nvPr userDrawn="1"/>
        </p:nvSpPr>
        <p:spPr>
          <a:xfrm>
            <a:off x="8845550" y="0"/>
            <a:ext cx="298450" cy="29686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7"/>
          <p:cNvSpPr/>
          <p:nvPr userDrawn="1"/>
        </p:nvSpPr>
        <p:spPr>
          <a:xfrm>
            <a:off x="8845550" y="293688"/>
            <a:ext cx="301625" cy="30003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9" name="Content Placeholder 2"/>
          <p:cNvSpPr>
            <a:spLocks noGrp="1"/>
          </p:cNvSpPr>
          <p:nvPr>
            <p:ph idx="1" hasCustomPrompt="1"/>
          </p:nvPr>
        </p:nvSpPr>
        <p:spPr>
          <a:xfrm>
            <a:off x="376238" y="1695450"/>
            <a:ext cx="4195762" cy="4283075"/>
          </a:xfrm>
          <a:prstGeom prst="rect">
            <a:avLst/>
          </a:prstGeom>
        </p:spPr>
        <p:txBody>
          <a:bodyPr/>
          <a:lstStyle>
            <a:lvl1pPr marL="360000" indent="-360000">
              <a:lnSpc>
                <a:spcPct val="100000"/>
              </a:lnSpc>
              <a:spcBef>
                <a:spcPts val="600"/>
              </a:spcBef>
              <a:spcAft>
                <a:spcPts val="0"/>
              </a:spcAft>
              <a:buClr>
                <a:schemeClr val="bg1"/>
              </a:buClr>
              <a:buFont typeface="Arial" pitchFamily="34" charset="0"/>
              <a:buChar char="-"/>
              <a:defRPr sz="2400">
                <a:solidFill>
                  <a:schemeClr val="bg1"/>
                </a:solidFill>
              </a:defRPr>
            </a:lvl1pPr>
            <a:lvl2pPr marL="720000" indent="-360000">
              <a:lnSpc>
                <a:spcPct val="100000"/>
              </a:lnSpc>
              <a:spcBef>
                <a:spcPts val="600"/>
              </a:spcBef>
              <a:spcAft>
                <a:spcPts val="0"/>
              </a:spcAft>
              <a:buClr>
                <a:schemeClr val="bg1"/>
              </a:buClr>
              <a:buFont typeface="Arial" pitchFamily="34" charset="0"/>
              <a:buChar char="-"/>
              <a:defRPr sz="2400">
                <a:solidFill>
                  <a:schemeClr val="bg1"/>
                </a:solidFill>
              </a:defRPr>
            </a:lvl2pPr>
            <a:lvl3pPr marL="1080000" indent="-360000">
              <a:lnSpc>
                <a:spcPct val="100000"/>
              </a:lnSpc>
              <a:spcBef>
                <a:spcPts val="600"/>
              </a:spcBef>
              <a:spcAft>
                <a:spcPts val="0"/>
              </a:spcAft>
              <a:buClr>
                <a:schemeClr val="bg1"/>
              </a:buClr>
              <a:buFont typeface="Arial" pitchFamily="34" charset="0"/>
              <a:buChar char="-"/>
              <a:defRPr sz="2200">
                <a:solidFill>
                  <a:schemeClr val="bg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1" name="Title 1"/>
          <p:cNvSpPr>
            <a:spLocks noGrp="1"/>
          </p:cNvSpPr>
          <p:nvPr>
            <p:ph type="title" hasCustomPrompt="1"/>
          </p:nvPr>
        </p:nvSpPr>
        <p:spPr>
          <a:xfrm>
            <a:off x="376239" y="285751"/>
            <a:ext cx="6386512" cy="466724"/>
          </a:xfrm>
          <a:prstGeom prst="rect">
            <a:avLst/>
          </a:prstGeom>
          <a:ln>
            <a:noFill/>
          </a:ln>
        </p:spPr>
        <p:txBody>
          <a:bodyPr/>
          <a:lstStyle>
            <a:lvl1pPr>
              <a:defRPr sz="2400" b="0" i="0" baseline="0">
                <a:solidFill>
                  <a:schemeClr val="bg2"/>
                </a:solidFill>
              </a:defRPr>
            </a:lvl1pPr>
          </a:lstStyle>
          <a:p>
            <a:r>
              <a:rPr lang="en-US" dirty="0" smtClean="0"/>
              <a:t>Presentation title</a:t>
            </a:r>
            <a:endParaRPr lang="en-US" dirty="0"/>
          </a:p>
        </p:txBody>
      </p:sp>
      <p:sp>
        <p:nvSpPr>
          <p:cNvPr id="13" name="Content Placeholder 2"/>
          <p:cNvSpPr>
            <a:spLocks noGrp="1"/>
          </p:cNvSpPr>
          <p:nvPr>
            <p:ph idx="11" hasCustomPrompt="1"/>
          </p:nvPr>
        </p:nvSpPr>
        <p:spPr>
          <a:xfrm>
            <a:off x="4652963" y="1695450"/>
            <a:ext cx="4195762" cy="4283075"/>
          </a:xfrm>
          <a:prstGeom prst="rect">
            <a:avLst/>
          </a:prstGeom>
        </p:spPr>
        <p:txBody>
          <a:bodyPr/>
          <a:lstStyle>
            <a:lvl1pPr marL="360000" indent="-360000">
              <a:lnSpc>
                <a:spcPct val="100000"/>
              </a:lnSpc>
              <a:spcBef>
                <a:spcPts val="600"/>
              </a:spcBef>
              <a:spcAft>
                <a:spcPts val="0"/>
              </a:spcAft>
              <a:buClr>
                <a:schemeClr val="bg1"/>
              </a:buClr>
              <a:buFont typeface="Arial" pitchFamily="34" charset="0"/>
              <a:buChar char="-"/>
              <a:defRPr sz="2400">
                <a:solidFill>
                  <a:schemeClr val="bg1"/>
                </a:solidFill>
              </a:defRPr>
            </a:lvl1pPr>
            <a:lvl2pPr marL="720000" indent="-360000">
              <a:lnSpc>
                <a:spcPct val="100000"/>
              </a:lnSpc>
              <a:spcBef>
                <a:spcPts val="600"/>
              </a:spcBef>
              <a:spcAft>
                <a:spcPts val="0"/>
              </a:spcAft>
              <a:buClr>
                <a:schemeClr val="bg1"/>
              </a:buClr>
              <a:buFont typeface="Arial" pitchFamily="34" charset="0"/>
              <a:buChar char="-"/>
              <a:defRPr sz="2400">
                <a:solidFill>
                  <a:schemeClr val="bg1"/>
                </a:solidFill>
              </a:defRPr>
            </a:lvl2pPr>
            <a:lvl3pPr marL="1080000" indent="-360000">
              <a:lnSpc>
                <a:spcPct val="100000"/>
              </a:lnSpc>
              <a:spcBef>
                <a:spcPts val="600"/>
              </a:spcBef>
              <a:spcAft>
                <a:spcPts val="0"/>
              </a:spcAft>
              <a:buClr>
                <a:schemeClr val="bg1"/>
              </a:buClr>
              <a:buFont typeface="Arial" pitchFamily="34" charset="0"/>
              <a:buChar char="-"/>
              <a:defRPr sz="2200">
                <a:solidFill>
                  <a:schemeClr val="bg1"/>
                </a:solidFill>
              </a:defRPr>
            </a:lvl3pPr>
            <a:lvl4pPr>
              <a:buNone/>
              <a:defRPr sz="2400">
                <a:solidFill>
                  <a:schemeClr val="tx1"/>
                </a:solidFill>
              </a:defRPr>
            </a:lvl4pPr>
            <a:lvl5pPr>
              <a:buNone/>
              <a:defRPr sz="2400">
                <a:solidFill>
                  <a:schemeClr val="tx1"/>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Slide Number Placeholder 4"/>
          <p:cNvSpPr>
            <a:spLocks noGrp="1"/>
          </p:cNvSpPr>
          <p:nvPr>
            <p:ph type="sldNum" sz="quarter" idx="10"/>
          </p:nvPr>
        </p:nvSpPr>
        <p:spPr>
          <a:xfrm>
            <a:off x="6648450" y="6470650"/>
            <a:ext cx="2133600" cy="365125"/>
          </a:xfrm>
          <a:prstGeom prst="rect">
            <a:avLst/>
          </a:prstGeom>
        </p:spPr>
        <p:txBody>
          <a:bodyPr/>
          <a:lstStyle>
            <a:lvl1pPr algn="r">
              <a:defRPr sz="1200" smtClean="0">
                <a:solidFill>
                  <a:schemeClr val="bg2"/>
                </a:solidFill>
              </a:defRPr>
            </a:lvl1pPr>
          </a:lstStyle>
          <a:p>
            <a:pPr>
              <a:defRPr/>
            </a:pPr>
            <a:fld id="{02AEB0F0-5540-4FE2-9628-2CB6653FEAB5}" type="slidenum">
              <a:rPr lang="en-US" smtClean="0"/>
              <a:pPr>
                <a:defRPr/>
              </a:pPr>
              <a:t>‹#›</a:t>
            </a:fld>
            <a:endParaRPr lang="en-US" dirty="0"/>
          </a:p>
        </p:txBody>
      </p:sp>
      <p:sp>
        <p:nvSpPr>
          <p:cNvPr id="10" name="Text Placeholder 9"/>
          <p:cNvSpPr>
            <a:spLocks noGrp="1"/>
          </p:cNvSpPr>
          <p:nvPr>
            <p:ph type="body" sz="quarter" idx="12" hasCustomPrompt="1"/>
          </p:nvPr>
        </p:nvSpPr>
        <p:spPr>
          <a:xfrm>
            <a:off x="376239" y="971550"/>
            <a:ext cx="8372475" cy="447675"/>
          </a:xfrm>
          <a:prstGeom prst="rect">
            <a:avLst/>
          </a:prstGeom>
        </p:spPr>
        <p:txBody>
          <a:bodyPr/>
          <a:lstStyle>
            <a:lvl1pPr>
              <a:defRPr>
                <a:solidFill>
                  <a:schemeClr val="bg1"/>
                </a:solidFill>
              </a:defRPr>
            </a:lvl1pPr>
          </a:lstStyle>
          <a:p>
            <a:pPr lvl="0"/>
            <a:r>
              <a:rPr lang="en-US" dirty="0" smtClean="0"/>
              <a:t>Slide title</a:t>
            </a:r>
            <a:endParaRPr lang="en-AU" dirty="0"/>
          </a:p>
        </p:txBody>
      </p:sp>
      <p:sp>
        <p:nvSpPr>
          <p:cNvPr id="15" name="TextBox 14"/>
          <p:cNvSpPr txBox="1"/>
          <p:nvPr userDrawn="1"/>
        </p:nvSpPr>
        <p:spPr>
          <a:xfrm>
            <a:off x="304800" y="6486525"/>
            <a:ext cx="4467225" cy="246221"/>
          </a:xfrm>
          <a:prstGeom prst="rect">
            <a:avLst/>
          </a:prstGeom>
          <a:noFill/>
        </p:spPr>
        <p:txBody>
          <a:bodyPr wrap="square" rtlCol="0">
            <a:spAutoFit/>
          </a:bodyPr>
          <a:lstStyle/>
          <a:p>
            <a:r>
              <a:rPr lang="en-AU" sz="1000" dirty="0" smtClean="0">
                <a:solidFill>
                  <a:schemeClr val="bg2"/>
                </a:solidFill>
              </a:rPr>
              <a:t>SCIENCE  |  TECHNOLOGY  |   INNOVATION  |  BUSINESS  |  DESIGN</a:t>
            </a:r>
            <a:endParaRPr lang="en-AU" sz="1000" dirty="0">
              <a:solidFill>
                <a:schemeClr val="bg2"/>
              </a:solidFill>
            </a:endParaRPr>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7" name="Picture 6" descr="ATC Building powerpoint.jpg"/>
          <p:cNvPicPr>
            <a:picLocks noChangeAspect="1"/>
          </p:cNvPicPr>
          <p:nvPr userDrawn="1"/>
        </p:nvPicPr>
        <p:blipFill rotWithShape="1">
          <a:blip r:embed="rId2">
            <a:extLst>
              <a:ext uri="{28A0092B-C50C-407E-A947-70E740481C1C}">
                <a14:useLocalDpi xmlns:a14="http://schemas.microsoft.com/office/drawing/2010/main" val="0"/>
              </a:ext>
            </a:extLst>
          </a:blip>
          <a:srcRect r="11220"/>
          <a:stretch/>
        </p:blipFill>
        <p:spPr>
          <a:xfrm>
            <a:off x="0" y="-1"/>
            <a:ext cx="9144000" cy="6866467"/>
          </a:xfrm>
          <a:prstGeom prst="rect">
            <a:avLst/>
          </a:prstGeom>
        </p:spPr>
      </p:pic>
      <p:pic>
        <p:nvPicPr>
          <p:cNvPr id="8" name="Picture 7"/>
          <p:cNvPicPr>
            <a:picLocks noChangeAspect="1"/>
          </p:cNvPicPr>
          <p:nvPr userDrawn="1"/>
        </p:nvPicPr>
        <p:blipFill>
          <a:blip r:embed="rId3"/>
          <a:stretch>
            <a:fillRect/>
          </a:stretch>
        </p:blipFill>
        <p:spPr>
          <a:xfrm>
            <a:off x="6268084" y="5346700"/>
            <a:ext cx="2456815" cy="927100"/>
          </a:xfrm>
          <a:prstGeom prst="rect">
            <a:avLst/>
          </a:prstGeom>
        </p:spPr>
      </p:pic>
      <p:pic>
        <p:nvPicPr>
          <p:cNvPr id="9" name="Picture 8" descr="DVC Bubbl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1" y="741679"/>
            <a:ext cx="6776085" cy="3755676"/>
          </a:xfrm>
          <a:prstGeom prst="rect">
            <a:avLst/>
          </a:prstGeom>
        </p:spPr>
      </p:pic>
      <p:sp>
        <p:nvSpPr>
          <p:cNvPr id="11" name="Text Placeholder 9"/>
          <p:cNvSpPr>
            <a:spLocks noGrp="1"/>
          </p:cNvSpPr>
          <p:nvPr>
            <p:ph type="body" sz="quarter" idx="13" hasCustomPrompt="1"/>
          </p:nvPr>
        </p:nvSpPr>
        <p:spPr>
          <a:xfrm>
            <a:off x="295274" y="1200149"/>
            <a:ext cx="5200651" cy="1419367"/>
          </a:xfrm>
          <a:prstGeom prst="rect">
            <a:avLst/>
          </a:prstGeom>
        </p:spPr>
        <p:txBody>
          <a:bodyPr/>
          <a:lstStyle>
            <a:lvl1pPr marL="0" indent="0">
              <a:defRPr sz="3600" baseline="0">
                <a:solidFill>
                  <a:schemeClr val="tx1"/>
                </a:solidFill>
              </a:defRPr>
            </a:lvl1pPr>
          </a:lstStyle>
          <a:p>
            <a:pPr lvl="0"/>
            <a:r>
              <a:rPr lang="en-US" dirty="0" smtClean="0"/>
              <a:t>Presentation title</a:t>
            </a:r>
          </a:p>
        </p:txBody>
      </p:sp>
      <p:sp>
        <p:nvSpPr>
          <p:cNvPr id="12" name="Text Placeholder 13"/>
          <p:cNvSpPr>
            <a:spLocks noGrp="1"/>
          </p:cNvSpPr>
          <p:nvPr>
            <p:ph type="body" sz="quarter" idx="14" hasCustomPrompt="1"/>
          </p:nvPr>
        </p:nvSpPr>
        <p:spPr>
          <a:xfrm>
            <a:off x="304800" y="3114675"/>
            <a:ext cx="4133850" cy="1133475"/>
          </a:xfrm>
          <a:prstGeom prst="rect">
            <a:avLst/>
          </a:prstGeom>
        </p:spPr>
        <p:txBody>
          <a:bodyPr/>
          <a:lstStyle>
            <a:lvl1pPr marL="0" indent="0">
              <a:defRPr baseline="0"/>
            </a:lvl1pPr>
          </a:lstStyle>
          <a:p>
            <a:pPr lvl="0"/>
            <a:r>
              <a:rPr lang="en-US" dirty="0" smtClean="0"/>
              <a:t>Presenter</a:t>
            </a:r>
          </a:p>
        </p:txBody>
      </p:sp>
      <p:pic>
        <p:nvPicPr>
          <p:cNvPr id="13" name="Picture 7" descr="swin logo v.png"/>
          <p:cNvPicPr>
            <a:picLocks noChangeAspect="1"/>
          </p:cNvPicPr>
          <p:nvPr userDrawn="1"/>
        </p:nvPicPr>
        <p:blipFill>
          <a:blip r:embed="rId5"/>
          <a:srcRect/>
          <a:stretch>
            <a:fillRect/>
          </a:stretch>
        </p:blipFill>
        <p:spPr bwMode="auto">
          <a:xfrm>
            <a:off x="7699375" y="0"/>
            <a:ext cx="1444625" cy="2882900"/>
          </a:xfrm>
          <a:prstGeom prst="rect">
            <a:avLst/>
          </a:prstGeom>
          <a:noFill/>
          <a:ln w="9525">
            <a:noFill/>
            <a:miter lim="800000"/>
            <a:headEnd/>
            <a:tailEnd/>
          </a:ln>
        </p:spPr>
      </p:pic>
      <p:sp>
        <p:nvSpPr>
          <p:cNvPr id="10" name="Rectangle 9"/>
          <p:cNvSpPr/>
          <p:nvPr userDrawn="1"/>
        </p:nvSpPr>
        <p:spPr>
          <a:xfrm>
            <a:off x="7667941" y="3028032"/>
            <a:ext cx="154146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CRICOS Provider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pitchFamily="-109" charset="0"/>
                <a:ea typeface="ＭＳ Ｐゴシック" charset="-128"/>
                <a:cs typeface="ＭＳ Ｐゴシック"/>
              </a:rPr>
              <a:t>00111D</a:t>
            </a:r>
            <a:endParaRPr kumimoji="0" lang="en-US" sz="1200" b="0" i="0" u="none" strike="noStrike" kern="1200" cap="none" spc="0" normalizeH="0" baseline="0" noProof="0" dirty="0">
              <a:ln>
                <a:noFill/>
              </a:ln>
              <a:solidFill>
                <a:srgbClr val="0070C0"/>
              </a:solidFill>
              <a:effectLst/>
              <a:uLnTx/>
              <a:uFillTx/>
              <a:latin typeface="Arial" pitchFamily="-109" charset="0"/>
              <a:ea typeface="ＭＳ Ｐゴシック" charset="-128"/>
              <a:cs typeface="ＭＳ Ｐゴシック"/>
            </a:endParaRPr>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Subtitle 2"/>
          <p:cNvSpPr txBox="1">
            <a:spLocks/>
          </p:cNvSpPr>
          <p:nvPr/>
        </p:nvSpPr>
        <p:spPr bwMode="auto">
          <a:xfrm>
            <a:off x="228600" y="990600"/>
            <a:ext cx="8686800" cy="5715000"/>
          </a:xfrm>
          <a:prstGeom prst="rect">
            <a:avLst/>
          </a:prstGeom>
          <a:noFill/>
          <a:ln w="9525">
            <a:noFill/>
            <a:miter lim="800000"/>
            <a:headEnd/>
            <a:tailEnd/>
          </a:ln>
        </p:spPr>
        <p:txBody>
          <a:bodyPr/>
          <a:lstStyle/>
          <a:p>
            <a:pPr marL="266700" indent="-266700">
              <a:lnSpc>
                <a:spcPct val="90000"/>
              </a:lnSpc>
              <a:spcBef>
                <a:spcPts val="600"/>
              </a:spcBef>
              <a:spcAft>
                <a:spcPts val="600"/>
              </a:spcAft>
              <a:buClr>
                <a:schemeClr val="tx2"/>
              </a:buClr>
            </a:pPr>
            <a:r>
              <a:rPr lang="en-US" sz="2400">
                <a:solidFill>
                  <a:schemeClr val="bg1"/>
                </a:solidFill>
              </a:rPr>
              <a:t>Text line</a:t>
            </a:r>
          </a:p>
        </p:txBody>
      </p:sp>
    </p:spTree>
  </p:cSld>
  <p:clrMap bg1="dk2" tx1="lt1" bg2="dk1" tx2="lt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Lst>
  <p:transition/>
  <p:timing>
    <p:tnLst>
      <p:par>
        <p:cTn id="1" dur="indefinite" restart="never" nodeType="tmRoot"/>
      </p:par>
    </p:tnLst>
  </p:timing>
  <p:hf hdr="0" dt="0"/>
  <p:txStyles>
    <p:titleStyle>
      <a:lvl1pPr algn="l" rtl="0" eaLnBrk="1" fontAlgn="base" hangingPunct="1">
        <a:lnSpc>
          <a:spcPct val="85000"/>
        </a:lnSpc>
        <a:spcBef>
          <a:spcPct val="0"/>
        </a:spcBef>
        <a:spcAft>
          <a:spcPct val="0"/>
        </a:spcAft>
        <a:defRPr sz="2400" b="1">
          <a:solidFill>
            <a:schemeClr val="tx2"/>
          </a:solidFill>
          <a:latin typeface="+mj-lt"/>
          <a:ea typeface="ＭＳ Ｐゴシック" charset="-128"/>
          <a:cs typeface="ＭＳ Ｐゴシック" charset="-128"/>
        </a:defRPr>
      </a:lvl1pPr>
      <a:lvl2pPr algn="l" rtl="0" eaLnBrk="1" fontAlgn="base" hangingPunct="1">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2pPr>
      <a:lvl3pPr algn="l" rtl="0" eaLnBrk="1" fontAlgn="base" hangingPunct="1">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3pPr>
      <a:lvl4pPr algn="l" rtl="0" eaLnBrk="1" fontAlgn="base" hangingPunct="1">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4pPr>
      <a:lvl5pPr algn="l" rtl="0" eaLnBrk="1" fontAlgn="base" hangingPunct="1">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l" rtl="0" eaLnBrk="1" fontAlgn="base" hangingPunct="1">
        <a:lnSpc>
          <a:spcPct val="85000"/>
        </a:lnSpc>
        <a:spcBef>
          <a:spcPct val="0"/>
        </a:spcBef>
        <a:spcAft>
          <a:spcPct val="0"/>
        </a:spcAft>
        <a:defRPr sz="4400" b="1">
          <a:solidFill>
            <a:schemeClr val="tx2"/>
          </a:solidFill>
          <a:latin typeface="Arial" charset="0"/>
        </a:defRPr>
      </a:lvl6pPr>
      <a:lvl7pPr marL="914400" algn="l" rtl="0" eaLnBrk="1" fontAlgn="base" hangingPunct="1">
        <a:lnSpc>
          <a:spcPct val="85000"/>
        </a:lnSpc>
        <a:spcBef>
          <a:spcPct val="0"/>
        </a:spcBef>
        <a:spcAft>
          <a:spcPct val="0"/>
        </a:spcAft>
        <a:defRPr sz="4400" b="1">
          <a:solidFill>
            <a:schemeClr val="tx2"/>
          </a:solidFill>
          <a:latin typeface="Arial" charset="0"/>
        </a:defRPr>
      </a:lvl7pPr>
      <a:lvl8pPr marL="1371600" algn="l" rtl="0" eaLnBrk="1" fontAlgn="base" hangingPunct="1">
        <a:lnSpc>
          <a:spcPct val="85000"/>
        </a:lnSpc>
        <a:spcBef>
          <a:spcPct val="0"/>
        </a:spcBef>
        <a:spcAft>
          <a:spcPct val="0"/>
        </a:spcAft>
        <a:defRPr sz="4400" b="1">
          <a:solidFill>
            <a:schemeClr val="tx2"/>
          </a:solidFill>
          <a:latin typeface="Arial" charset="0"/>
        </a:defRPr>
      </a:lvl8pPr>
      <a:lvl9pPr marL="1828800" algn="l" rtl="0" eaLnBrk="1" fontAlgn="base" hangingPunct="1">
        <a:lnSpc>
          <a:spcPct val="85000"/>
        </a:lnSpc>
        <a:spcBef>
          <a:spcPct val="0"/>
        </a:spcBef>
        <a:spcAft>
          <a:spcPct val="0"/>
        </a:spcAft>
        <a:defRPr sz="4400" b="1">
          <a:solidFill>
            <a:schemeClr val="tx2"/>
          </a:solidFill>
          <a:latin typeface="Arial" charset="0"/>
        </a:defRPr>
      </a:lvl9pPr>
    </p:titleStyle>
    <p:bodyStyle>
      <a:lvl1pPr marL="266700" indent="-266700" algn="l" rtl="0" eaLnBrk="1" fontAlgn="base" hangingPunct="1">
        <a:lnSpc>
          <a:spcPct val="90000"/>
        </a:lnSpc>
        <a:spcBef>
          <a:spcPts val="600"/>
        </a:spcBef>
        <a:spcAft>
          <a:spcPts val="600"/>
        </a:spcAft>
        <a:buClr>
          <a:schemeClr val="tx2"/>
        </a:buClr>
        <a:defRPr sz="2400">
          <a:solidFill>
            <a:schemeClr val="tx1"/>
          </a:solidFill>
          <a:latin typeface="+mn-lt"/>
          <a:ea typeface="ＭＳ Ｐゴシック" charset="-128"/>
          <a:cs typeface="ＭＳ Ｐゴシック" charset="-128"/>
        </a:defRPr>
      </a:lvl1pPr>
      <a:lvl2pPr marL="808038" indent="-352425" algn="l" rtl="0" eaLnBrk="1" fontAlgn="base" hangingPunct="1">
        <a:lnSpc>
          <a:spcPct val="90000"/>
        </a:lnSpc>
        <a:spcBef>
          <a:spcPct val="0"/>
        </a:spcBef>
        <a:spcAft>
          <a:spcPts val="300"/>
        </a:spcAft>
        <a:buClr>
          <a:schemeClr val="tx2"/>
        </a:buClr>
        <a:buFont typeface="Arial" charset="0"/>
        <a:buChar char="&gt;"/>
        <a:defRPr sz="2400">
          <a:solidFill>
            <a:schemeClr val="tx1"/>
          </a:solidFill>
          <a:latin typeface="+mn-lt"/>
          <a:ea typeface="ＭＳ Ｐゴシック" charset="-128"/>
          <a:cs typeface="ＭＳ Ｐゴシック"/>
        </a:defRPr>
      </a:lvl2pPr>
      <a:lvl3pPr marL="1233488" indent="-228600" algn="l" rtl="0" eaLnBrk="1" fontAlgn="base" hangingPunct="1">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3pPr>
      <a:lvl4pPr marL="1641475" indent="-228600" algn="l" rtl="0" eaLnBrk="1" fontAlgn="base" hangingPunct="1">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6pPr>
      <a:lvl7pPr marL="2971800" indent="-228600" algn="l" rtl="0" eaLnBrk="1" fontAlgn="base" hangingPunct="1">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7pPr>
      <a:lvl8pPr marL="3429000" indent="-228600" algn="l" rtl="0" eaLnBrk="1" fontAlgn="base" hangingPunct="1">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8pPr>
      <a:lvl9pPr marL="3886200" indent="-228600" algn="l" rtl="0" eaLnBrk="1" fontAlgn="base" hangingPunct="1">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Lst>
  <p:transition/>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2400" b="1">
          <a:solidFill>
            <a:schemeClr val="tx2"/>
          </a:solidFill>
          <a:latin typeface="+mj-lt"/>
          <a:ea typeface="ＭＳ Ｐゴシック" charset="-128"/>
          <a:cs typeface="ＭＳ Ｐゴシック" charset="-128"/>
        </a:defRPr>
      </a:lvl1pPr>
      <a:lvl2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4400" b="1">
          <a:solidFill>
            <a:schemeClr val="tx2"/>
          </a:solidFill>
          <a:latin typeface="Arial" charset="0"/>
        </a:defRPr>
      </a:lvl6pPr>
      <a:lvl7pPr marL="914400" algn="l" rtl="0" fontAlgn="base">
        <a:lnSpc>
          <a:spcPct val="85000"/>
        </a:lnSpc>
        <a:spcBef>
          <a:spcPct val="0"/>
        </a:spcBef>
        <a:spcAft>
          <a:spcPct val="0"/>
        </a:spcAft>
        <a:defRPr sz="4400" b="1">
          <a:solidFill>
            <a:schemeClr val="tx2"/>
          </a:solidFill>
          <a:latin typeface="Arial" charset="0"/>
        </a:defRPr>
      </a:lvl7pPr>
      <a:lvl8pPr marL="1371600" algn="l" rtl="0" fontAlgn="base">
        <a:lnSpc>
          <a:spcPct val="85000"/>
        </a:lnSpc>
        <a:spcBef>
          <a:spcPct val="0"/>
        </a:spcBef>
        <a:spcAft>
          <a:spcPct val="0"/>
        </a:spcAft>
        <a:defRPr sz="4400" b="1">
          <a:solidFill>
            <a:schemeClr val="tx2"/>
          </a:solidFill>
          <a:latin typeface="Arial" charset="0"/>
        </a:defRPr>
      </a:lvl8pPr>
      <a:lvl9pPr marL="1828800" algn="l" rtl="0" fontAlgn="base">
        <a:lnSpc>
          <a:spcPct val="85000"/>
        </a:lnSpc>
        <a:spcBef>
          <a:spcPct val="0"/>
        </a:spcBef>
        <a:spcAft>
          <a:spcPct val="0"/>
        </a:spcAft>
        <a:defRPr sz="4400" b="1">
          <a:solidFill>
            <a:schemeClr val="tx2"/>
          </a:solidFill>
          <a:latin typeface="Arial" charset="0"/>
        </a:defRPr>
      </a:lvl9pPr>
    </p:titleStyle>
    <p:bodyStyle>
      <a:lvl1pPr marL="266700" indent="-266700" algn="l" rtl="0" eaLnBrk="0" fontAlgn="base" hangingPunct="0">
        <a:lnSpc>
          <a:spcPct val="90000"/>
        </a:lnSpc>
        <a:spcBef>
          <a:spcPts val="600"/>
        </a:spcBef>
        <a:spcAft>
          <a:spcPts val="600"/>
        </a:spcAft>
        <a:buClr>
          <a:schemeClr val="tx2"/>
        </a:buClr>
        <a:defRPr sz="2400">
          <a:solidFill>
            <a:schemeClr val="tx1"/>
          </a:solidFill>
          <a:latin typeface="+mn-lt"/>
          <a:ea typeface="ＭＳ Ｐゴシック" charset="-128"/>
          <a:cs typeface="ＭＳ Ｐゴシック" charset="-128"/>
        </a:defRPr>
      </a:lvl1pPr>
      <a:lvl2pPr marL="808038" indent="-352425" algn="l" rtl="0" eaLnBrk="0" fontAlgn="base" hangingPunct="0">
        <a:lnSpc>
          <a:spcPct val="90000"/>
        </a:lnSpc>
        <a:spcBef>
          <a:spcPct val="0"/>
        </a:spcBef>
        <a:spcAft>
          <a:spcPts val="300"/>
        </a:spcAft>
        <a:buClr>
          <a:schemeClr val="tx2"/>
        </a:buClr>
        <a:buFont typeface="Arial" charset="0"/>
        <a:buChar char="&gt;"/>
        <a:defRPr sz="2400">
          <a:solidFill>
            <a:schemeClr val="tx1"/>
          </a:solidFill>
          <a:latin typeface="+mn-lt"/>
          <a:ea typeface="ＭＳ Ｐゴシック" charset="-128"/>
          <a:cs typeface="ＭＳ Ｐゴシック"/>
        </a:defRPr>
      </a:lvl2pPr>
      <a:lvl3pPr marL="1233488"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3pPr>
      <a:lvl4pPr marL="1641475"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4pPr>
      <a:lvl5pPr marL="2057400"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5pPr>
      <a:lvl6pPr marL="25146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6pPr>
      <a:lvl7pPr marL="29718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7pPr>
      <a:lvl8pPr marL="34290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8pPr>
      <a:lvl9pPr marL="38862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alpha val="80000"/>
          </a:srgbClr>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Lst>
  <p:transition/>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2400" b="1">
          <a:solidFill>
            <a:schemeClr val="tx2"/>
          </a:solidFill>
          <a:latin typeface="+mj-lt"/>
          <a:ea typeface="ＭＳ Ｐゴシック" charset="-128"/>
          <a:cs typeface="ＭＳ Ｐゴシック" charset="-128"/>
        </a:defRPr>
      </a:lvl1pPr>
      <a:lvl2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4400" b="1">
          <a:solidFill>
            <a:schemeClr val="tx2"/>
          </a:solidFill>
          <a:latin typeface="Arial" charset="0"/>
        </a:defRPr>
      </a:lvl6pPr>
      <a:lvl7pPr marL="914400" algn="l" rtl="0" fontAlgn="base">
        <a:lnSpc>
          <a:spcPct val="85000"/>
        </a:lnSpc>
        <a:spcBef>
          <a:spcPct val="0"/>
        </a:spcBef>
        <a:spcAft>
          <a:spcPct val="0"/>
        </a:spcAft>
        <a:defRPr sz="4400" b="1">
          <a:solidFill>
            <a:schemeClr val="tx2"/>
          </a:solidFill>
          <a:latin typeface="Arial" charset="0"/>
        </a:defRPr>
      </a:lvl7pPr>
      <a:lvl8pPr marL="1371600" algn="l" rtl="0" fontAlgn="base">
        <a:lnSpc>
          <a:spcPct val="85000"/>
        </a:lnSpc>
        <a:spcBef>
          <a:spcPct val="0"/>
        </a:spcBef>
        <a:spcAft>
          <a:spcPct val="0"/>
        </a:spcAft>
        <a:defRPr sz="4400" b="1">
          <a:solidFill>
            <a:schemeClr val="tx2"/>
          </a:solidFill>
          <a:latin typeface="Arial" charset="0"/>
        </a:defRPr>
      </a:lvl8pPr>
      <a:lvl9pPr marL="1828800" algn="l" rtl="0" fontAlgn="base">
        <a:lnSpc>
          <a:spcPct val="85000"/>
        </a:lnSpc>
        <a:spcBef>
          <a:spcPct val="0"/>
        </a:spcBef>
        <a:spcAft>
          <a:spcPct val="0"/>
        </a:spcAft>
        <a:defRPr sz="4400" b="1">
          <a:solidFill>
            <a:schemeClr val="tx2"/>
          </a:solidFill>
          <a:latin typeface="Arial" charset="0"/>
        </a:defRPr>
      </a:lvl9pPr>
    </p:titleStyle>
    <p:bodyStyle>
      <a:lvl1pPr marL="266700" indent="-266700" algn="l" rtl="0" eaLnBrk="0" fontAlgn="base" hangingPunct="0">
        <a:lnSpc>
          <a:spcPct val="90000"/>
        </a:lnSpc>
        <a:spcBef>
          <a:spcPts val="600"/>
        </a:spcBef>
        <a:spcAft>
          <a:spcPts val="600"/>
        </a:spcAft>
        <a:buClr>
          <a:schemeClr val="tx2"/>
        </a:buClr>
        <a:defRPr sz="2400">
          <a:solidFill>
            <a:schemeClr val="tx1"/>
          </a:solidFill>
          <a:latin typeface="+mn-lt"/>
          <a:ea typeface="ＭＳ Ｐゴシック" charset="-128"/>
          <a:cs typeface="ＭＳ Ｐゴシック" charset="-128"/>
        </a:defRPr>
      </a:lvl1pPr>
      <a:lvl2pPr marL="808038" indent="-352425" algn="l" rtl="0" eaLnBrk="0" fontAlgn="base" hangingPunct="0">
        <a:lnSpc>
          <a:spcPct val="90000"/>
        </a:lnSpc>
        <a:spcBef>
          <a:spcPct val="0"/>
        </a:spcBef>
        <a:spcAft>
          <a:spcPts val="300"/>
        </a:spcAft>
        <a:buClr>
          <a:schemeClr val="tx2"/>
        </a:buClr>
        <a:buFont typeface="Arial" charset="0"/>
        <a:buChar char="&gt;"/>
        <a:defRPr sz="2400">
          <a:solidFill>
            <a:schemeClr val="tx1"/>
          </a:solidFill>
          <a:latin typeface="+mn-lt"/>
          <a:ea typeface="ＭＳ Ｐゴシック" charset="-128"/>
          <a:cs typeface="ＭＳ Ｐゴシック"/>
        </a:defRPr>
      </a:lvl2pPr>
      <a:lvl3pPr marL="1233488"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3pPr>
      <a:lvl4pPr marL="1641475"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4pPr>
      <a:lvl5pPr marL="2057400" indent="-228600" algn="l" rtl="0" eaLnBrk="0" fontAlgn="base" hangingPunct="0">
        <a:lnSpc>
          <a:spcPct val="90000"/>
        </a:lnSpc>
        <a:spcBef>
          <a:spcPct val="20000"/>
        </a:spcBef>
        <a:spcAft>
          <a:spcPct val="0"/>
        </a:spcAft>
        <a:buClr>
          <a:schemeClr val="tx2"/>
        </a:buClr>
        <a:buFont typeface="Arial" charset="0"/>
        <a:buChar char="–"/>
        <a:defRPr sz="2400">
          <a:solidFill>
            <a:schemeClr val="tx1"/>
          </a:solidFill>
          <a:latin typeface="+mn-lt"/>
          <a:ea typeface="ＭＳ Ｐゴシック" charset="-128"/>
          <a:cs typeface="ＭＳ Ｐゴシック"/>
        </a:defRPr>
      </a:lvl5pPr>
      <a:lvl6pPr marL="25146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6pPr>
      <a:lvl7pPr marL="29718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7pPr>
      <a:lvl8pPr marL="34290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8pPr>
      <a:lvl9pPr marL="3886200" indent="-228600" algn="l" rtl="0" fontAlgn="base">
        <a:lnSpc>
          <a:spcPct val="90000"/>
        </a:lnSpc>
        <a:spcBef>
          <a:spcPct val="20000"/>
        </a:spcBef>
        <a:spcAft>
          <a:spcPct val="0"/>
        </a:spcAft>
        <a:buClr>
          <a:schemeClr val="tx2"/>
        </a:buClr>
        <a:buFont typeface="Arial" charset="0"/>
        <a:buChar char="–"/>
        <a:defRPr sz="2400">
          <a:solidFill>
            <a:schemeClr val="accent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sz="2000" dirty="0" smtClean="0"/>
              <a:t>ANZ Alma </a:t>
            </a:r>
            <a:r>
              <a:rPr lang="en-AU" sz="2000" dirty="0" err="1" smtClean="0"/>
              <a:t>Roadshow</a:t>
            </a:r>
            <a:r>
              <a:rPr lang="en-AU" dirty="0" smtClean="0"/>
              <a:t/>
            </a:r>
            <a:br>
              <a:rPr lang="en-AU" dirty="0" smtClean="0"/>
            </a:br>
            <a:r>
              <a:rPr lang="en-AU" dirty="0" smtClean="0"/>
              <a:t>Alma at Swinburne</a:t>
            </a:r>
            <a:endParaRPr lang="en-AU" dirty="0"/>
          </a:p>
        </p:txBody>
      </p:sp>
      <p:sp>
        <p:nvSpPr>
          <p:cNvPr id="3" name="Text Placeholder 2"/>
          <p:cNvSpPr>
            <a:spLocks noGrp="1"/>
          </p:cNvSpPr>
          <p:nvPr>
            <p:ph type="body" sz="quarter" idx="14"/>
          </p:nvPr>
        </p:nvSpPr>
        <p:spPr>
          <a:xfrm>
            <a:off x="304799" y="3114675"/>
            <a:ext cx="4219575" cy="1133475"/>
          </a:xfrm>
        </p:spPr>
        <p:txBody>
          <a:bodyPr/>
          <a:lstStyle/>
          <a:p>
            <a:r>
              <a:rPr lang="en-AU" dirty="0" smtClean="0"/>
              <a:t>Tony Davies</a:t>
            </a:r>
          </a:p>
          <a:p>
            <a:r>
              <a:rPr lang="en-AU" sz="1800" dirty="0" smtClean="0"/>
              <a:t>Manager, Information Support Services</a:t>
            </a:r>
            <a:endParaRPr lang="en-AU" sz="1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741" y="1724025"/>
            <a:ext cx="3704703" cy="2482151"/>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TAFE funding cuts</a:t>
            </a:r>
          </a:p>
          <a:p>
            <a:r>
              <a:rPr lang="en-AU" dirty="0" smtClean="0"/>
              <a:t>In 2012</a:t>
            </a:r>
            <a:br>
              <a:rPr lang="en-AU" dirty="0" smtClean="0"/>
            </a:br>
            <a:r>
              <a:rPr lang="en-AU" dirty="0" smtClean="0"/>
              <a:t>Swinburne </a:t>
            </a:r>
            <a:r>
              <a:rPr lang="en-AU" dirty="0"/>
              <a:t>lost 240 </a:t>
            </a:r>
            <a:r>
              <a:rPr lang="en-AU" dirty="0" smtClean="0"/>
              <a:t>staff</a:t>
            </a:r>
            <a:br>
              <a:rPr lang="en-AU" dirty="0" smtClean="0"/>
            </a:br>
            <a:r>
              <a:rPr lang="en-AU" dirty="0" smtClean="0"/>
              <a:t>Library </a:t>
            </a:r>
            <a:r>
              <a:rPr lang="en-AU" dirty="0"/>
              <a:t>lost 15 </a:t>
            </a:r>
            <a:r>
              <a:rPr lang="en-AU" dirty="0" smtClean="0"/>
              <a:t>staff</a:t>
            </a:r>
            <a:endParaRPr lang="en-AU" dirty="0"/>
          </a:p>
          <a:p>
            <a:r>
              <a:rPr lang="en-AU" dirty="0" smtClean="0"/>
              <a:t>Lilydale campus closed June 2013</a:t>
            </a:r>
          </a:p>
          <a:p>
            <a:r>
              <a:rPr lang="en-AU" dirty="0" smtClean="0"/>
              <a:t>Prahran campus will close Dec 2013</a:t>
            </a:r>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10</a:t>
            </a:fld>
            <a:endParaRPr lang="en-US" dirty="0"/>
          </a:p>
        </p:txBody>
      </p:sp>
      <p:sp>
        <p:nvSpPr>
          <p:cNvPr id="6" name="Text Placeholder 5"/>
          <p:cNvSpPr>
            <a:spLocks noGrp="1"/>
          </p:cNvSpPr>
          <p:nvPr>
            <p:ph type="body" sz="quarter" idx="12"/>
          </p:nvPr>
        </p:nvSpPr>
        <p:spPr/>
        <p:txBody>
          <a:bodyPr/>
          <a:lstStyle/>
          <a:p>
            <a:r>
              <a:rPr lang="en-AU" dirty="0" smtClean="0"/>
              <a:t>Mid-2012 – “Transforming Swinburne”</a:t>
            </a:r>
            <a:endParaRPr lang="en-AU" dirty="0"/>
          </a:p>
        </p:txBody>
      </p:sp>
    </p:spTree>
    <p:extLst>
      <p:ext uri="{BB962C8B-B14F-4D97-AF65-F5344CB8AC3E}">
        <p14:creationId xmlns:p14="http://schemas.microsoft.com/office/powerpoint/2010/main" val="15458992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3394" y="1674812"/>
            <a:ext cx="1333500" cy="1905000"/>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2076450" y="1695450"/>
            <a:ext cx="6772275" cy="4283075"/>
          </a:xfrm>
        </p:spPr>
        <p:txBody>
          <a:bodyPr/>
          <a:lstStyle/>
          <a:p>
            <a:r>
              <a:rPr lang="en-AU" i="1" dirty="0" smtClean="0"/>
              <a:t>The Transforming Swinburne program is one way we are working towards having the right processes, systems and structures in place to achieve our 2020 plan. </a:t>
            </a:r>
            <a:r>
              <a:rPr lang="en-AU" i="1" dirty="0"/>
              <a:t/>
            </a:r>
            <a:br>
              <a:rPr lang="en-AU" i="1" dirty="0"/>
            </a:br>
            <a:r>
              <a:rPr lang="en-AU" i="1" dirty="0" smtClean="0"/>
              <a:t/>
            </a:r>
            <a:br>
              <a:rPr lang="en-AU" i="1" dirty="0" smtClean="0"/>
            </a:br>
            <a:r>
              <a:rPr lang="en-AU" i="1" dirty="0" smtClean="0"/>
              <a:t>Transforming Swinburne is focused on design, aligning and streamlining process… </a:t>
            </a:r>
            <a:endParaRPr lang="en-AU" i="1"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11</a:t>
            </a:fld>
            <a:endParaRPr lang="en-US" dirty="0"/>
          </a:p>
        </p:txBody>
      </p:sp>
      <p:sp>
        <p:nvSpPr>
          <p:cNvPr id="6" name="Text Placeholder 5"/>
          <p:cNvSpPr>
            <a:spLocks noGrp="1"/>
          </p:cNvSpPr>
          <p:nvPr>
            <p:ph type="body" sz="quarter" idx="12"/>
          </p:nvPr>
        </p:nvSpPr>
        <p:spPr/>
        <p:txBody>
          <a:bodyPr/>
          <a:lstStyle/>
          <a:p>
            <a:r>
              <a:rPr lang="en-AU" dirty="0" smtClean="0"/>
              <a:t>Transforming Swinburne</a:t>
            </a:r>
            <a:endParaRPr lang="en-AU" dirty="0"/>
          </a:p>
        </p:txBody>
      </p:sp>
    </p:spTree>
    <p:extLst>
      <p:ext uri="{BB962C8B-B14F-4D97-AF65-F5344CB8AC3E}">
        <p14:creationId xmlns:p14="http://schemas.microsoft.com/office/powerpoint/2010/main" val="38063369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2752726" y="1695450"/>
            <a:ext cx="6096000" cy="4283075"/>
          </a:xfrm>
        </p:spPr>
        <p:txBody>
          <a:bodyPr/>
          <a:lstStyle/>
          <a:p>
            <a:r>
              <a:rPr lang="en-AU" dirty="0" smtClean="0"/>
              <a:t>Relocate collections from 5 campus libraries to 3. </a:t>
            </a:r>
          </a:p>
          <a:p>
            <a:r>
              <a:rPr lang="en-AU" dirty="0" smtClean="0"/>
              <a:t>Close second &amp; third biggest libraries.</a:t>
            </a:r>
          </a:p>
          <a:p>
            <a:r>
              <a:rPr lang="en-AU" dirty="0" smtClean="0"/>
              <a:t>No room for collection growth.</a:t>
            </a:r>
          </a:p>
          <a:p>
            <a:r>
              <a:rPr lang="en-AU" dirty="0"/>
              <a:t>Discard program with some collections moved off-site.</a:t>
            </a:r>
          </a:p>
          <a:p>
            <a:r>
              <a:rPr lang="en-AU" dirty="0" smtClean="0"/>
              <a:t>We would have had to throw away every book after 658.</a:t>
            </a:r>
          </a:p>
          <a:p>
            <a:r>
              <a:rPr lang="en-AU" dirty="0" smtClean="0"/>
              <a:t>A stronger focus on e-resources.</a:t>
            </a:r>
          </a:p>
          <a:p>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12</a:t>
            </a:fld>
            <a:endParaRPr lang="en-US" dirty="0"/>
          </a:p>
        </p:txBody>
      </p:sp>
      <p:sp>
        <p:nvSpPr>
          <p:cNvPr id="6" name="Text Placeholder 5"/>
          <p:cNvSpPr>
            <a:spLocks noGrp="1"/>
          </p:cNvSpPr>
          <p:nvPr>
            <p:ph type="body" sz="quarter" idx="12"/>
          </p:nvPr>
        </p:nvSpPr>
        <p:spPr/>
        <p:txBody>
          <a:bodyPr/>
          <a:lstStyle/>
          <a:p>
            <a:r>
              <a:rPr lang="en-AU" dirty="0" smtClean="0"/>
              <a:t>Transforming Collections</a:t>
            </a:r>
            <a:endParaRPr lang="en-AU"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494" y="1774825"/>
            <a:ext cx="1981200" cy="2867025"/>
          </a:xfrm>
        </p:spPr>
      </p:pic>
    </p:spTree>
    <p:extLst>
      <p:ext uri="{BB962C8B-B14F-4D97-AF65-F5344CB8AC3E}">
        <p14:creationId xmlns:p14="http://schemas.microsoft.com/office/powerpoint/2010/main" val="17895783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238" y="1716360"/>
            <a:ext cx="3157537" cy="2107655"/>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3743325" y="1695450"/>
            <a:ext cx="5105400" cy="4283075"/>
          </a:xfrm>
        </p:spPr>
        <p:txBody>
          <a:bodyPr/>
          <a:lstStyle/>
          <a:p>
            <a:r>
              <a:rPr lang="en-AU" dirty="0"/>
              <a:t>Migrate </a:t>
            </a:r>
            <a:r>
              <a:rPr lang="en-AU" dirty="0" smtClean="0"/>
              <a:t>Aleph/SFX </a:t>
            </a:r>
            <a:r>
              <a:rPr lang="en-AU" dirty="0"/>
              <a:t>to </a:t>
            </a:r>
            <a:r>
              <a:rPr lang="en-AU" dirty="0" smtClean="0"/>
              <a:t>Alma</a:t>
            </a:r>
            <a:br>
              <a:rPr lang="en-AU" dirty="0" smtClean="0"/>
            </a:br>
            <a:endParaRPr lang="en-AU" dirty="0"/>
          </a:p>
          <a:p>
            <a:r>
              <a:rPr lang="en-AU" dirty="0" smtClean="0"/>
              <a:t>Migrate our local Primo and SFX to a hosted environment</a:t>
            </a:r>
            <a:br>
              <a:rPr lang="en-AU" dirty="0" smtClean="0"/>
            </a:br>
            <a:endParaRPr lang="en-AU" dirty="0" smtClean="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13</a:t>
            </a:fld>
            <a:endParaRPr lang="en-US" dirty="0"/>
          </a:p>
        </p:txBody>
      </p:sp>
      <p:sp>
        <p:nvSpPr>
          <p:cNvPr id="6" name="Text Placeholder 5"/>
          <p:cNvSpPr>
            <a:spLocks noGrp="1"/>
          </p:cNvSpPr>
          <p:nvPr>
            <p:ph type="body" sz="quarter" idx="12"/>
          </p:nvPr>
        </p:nvSpPr>
        <p:spPr/>
        <p:txBody>
          <a:bodyPr/>
          <a:lstStyle/>
          <a:p>
            <a:r>
              <a:rPr lang="en-AU" dirty="0" smtClean="0"/>
              <a:t>What we did next…</a:t>
            </a:r>
            <a:endParaRPr lang="en-AU" dirty="0"/>
          </a:p>
        </p:txBody>
      </p:sp>
    </p:spTree>
    <p:extLst>
      <p:ext uri="{BB962C8B-B14F-4D97-AF65-F5344CB8AC3E}">
        <p14:creationId xmlns:p14="http://schemas.microsoft.com/office/powerpoint/2010/main" val="19915836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113" y="1745260"/>
            <a:ext cx="4195762" cy="2792804"/>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4362449" y="1695450"/>
            <a:ext cx="4486275" cy="4283075"/>
          </a:xfrm>
        </p:spPr>
        <p:txBody>
          <a:bodyPr/>
          <a:lstStyle/>
          <a:p>
            <a:r>
              <a:rPr lang="en-AU" dirty="0" smtClean="0"/>
              <a:t>Kick-off meeting 1 Nov </a:t>
            </a:r>
          </a:p>
          <a:p>
            <a:r>
              <a:rPr lang="en-AU" dirty="0" smtClean="0"/>
              <a:t>Data migration 6-9 Nov</a:t>
            </a:r>
          </a:p>
          <a:p>
            <a:r>
              <a:rPr lang="en-AU" dirty="0" smtClean="0"/>
              <a:t>Functional workshops </a:t>
            </a:r>
            <a:br>
              <a:rPr lang="en-AU" dirty="0" smtClean="0"/>
            </a:br>
            <a:r>
              <a:rPr lang="en-AU" dirty="0" smtClean="0"/>
              <a:t>17-18, 24-25 Jan</a:t>
            </a:r>
          </a:p>
          <a:p>
            <a:r>
              <a:rPr lang="en-AU" dirty="0" smtClean="0"/>
              <a:t>Tech services freeze 19 Mar</a:t>
            </a:r>
          </a:p>
          <a:p>
            <a:r>
              <a:rPr lang="en-AU" dirty="0" smtClean="0"/>
              <a:t>Primo read-only 27 Mar</a:t>
            </a:r>
          </a:p>
          <a:p>
            <a:r>
              <a:rPr lang="en-AU" dirty="0" smtClean="0"/>
              <a:t>Circulation freeze 2 April</a:t>
            </a:r>
          </a:p>
          <a:p>
            <a:r>
              <a:rPr lang="en-AU" dirty="0" smtClean="0"/>
              <a:t>Alma available 4 Apr</a:t>
            </a:r>
          </a:p>
          <a:p>
            <a:r>
              <a:rPr lang="en-AU" dirty="0" smtClean="0"/>
              <a:t>Go-live 5 Apr</a:t>
            </a:r>
          </a:p>
          <a:p>
            <a:pPr marL="0" indent="0">
              <a:buNone/>
            </a:pP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14</a:t>
            </a:fld>
            <a:endParaRPr lang="en-US" dirty="0"/>
          </a:p>
        </p:txBody>
      </p:sp>
      <p:sp>
        <p:nvSpPr>
          <p:cNvPr id="6" name="Text Placeholder 5"/>
          <p:cNvSpPr>
            <a:spLocks noGrp="1"/>
          </p:cNvSpPr>
          <p:nvPr>
            <p:ph type="body" sz="quarter" idx="12"/>
          </p:nvPr>
        </p:nvSpPr>
        <p:spPr/>
        <p:txBody>
          <a:bodyPr/>
          <a:lstStyle/>
          <a:p>
            <a:r>
              <a:rPr lang="en-AU" dirty="0" smtClean="0"/>
              <a:t>Timelines</a:t>
            </a:r>
            <a:endParaRPr lang="en-AU" dirty="0"/>
          </a:p>
        </p:txBody>
      </p:sp>
    </p:spTree>
    <p:extLst>
      <p:ext uri="{BB962C8B-B14F-4D97-AF65-F5344CB8AC3E}">
        <p14:creationId xmlns:p14="http://schemas.microsoft.com/office/powerpoint/2010/main" val="225445163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Swinburne Alma Project Manager 0.6.</a:t>
            </a:r>
            <a:r>
              <a:rPr lang="en-AU" dirty="0"/>
              <a:t/>
            </a:r>
            <a:br>
              <a:rPr lang="en-AU" dirty="0"/>
            </a:br>
            <a:r>
              <a:rPr lang="en-AU" dirty="0" smtClean="0"/>
              <a:t>Should </a:t>
            </a:r>
            <a:r>
              <a:rPr lang="en-AU" dirty="0"/>
              <a:t>have been full </a:t>
            </a:r>
            <a:r>
              <a:rPr lang="en-AU" dirty="0" smtClean="0"/>
              <a:t>time.</a:t>
            </a:r>
          </a:p>
          <a:p>
            <a:r>
              <a:rPr lang="en-AU" dirty="0" smtClean="0"/>
              <a:t>First Project Manager (Gary Hardy) left at end of 2012.</a:t>
            </a:r>
            <a:br>
              <a:rPr lang="en-AU" dirty="0" smtClean="0"/>
            </a:br>
            <a:r>
              <a:rPr lang="en-AU" dirty="0" smtClean="0"/>
              <a:t>Replaced by Monica from late 2012 until May. </a:t>
            </a:r>
            <a:br>
              <a:rPr lang="en-AU" dirty="0" smtClean="0"/>
            </a:br>
            <a:r>
              <a:rPr lang="en-AU" dirty="0" smtClean="0"/>
              <a:t>Tony wrapped up the project.</a:t>
            </a:r>
          </a:p>
          <a:p>
            <a:r>
              <a:rPr lang="en-AU" dirty="0" smtClean="0"/>
              <a:t>Ex </a:t>
            </a:r>
            <a:r>
              <a:rPr lang="en-AU" dirty="0" err="1" smtClean="0"/>
              <a:t>Libris</a:t>
            </a:r>
            <a:r>
              <a:rPr lang="en-AU" dirty="0" smtClean="0"/>
              <a:t> Project Manager: Melanie Fitter.</a:t>
            </a:r>
            <a:br>
              <a:rPr lang="en-AU" dirty="0" smtClean="0"/>
            </a:br>
            <a:r>
              <a:rPr lang="en-AU" dirty="0" smtClean="0"/>
              <a:t>Relocated from Ex </a:t>
            </a:r>
            <a:r>
              <a:rPr lang="en-AU" dirty="0" err="1" smtClean="0"/>
              <a:t>Libris</a:t>
            </a:r>
            <a:r>
              <a:rPr lang="en-AU" dirty="0" smtClean="0"/>
              <a:t> UK to Adelaide.</a:t>
            </a:r>
            <a:br>
              <a:rPr lang="en-AU" dirty="0" smtClean="0"/>
            </a:br>
            <a:r>
              <a:rPr lang="en-AU" dirty="0" smtClean="0"/>
              <a:t>Had worked on Alma implementation at UEL.</a:t>
            </a:r>
          </a:p>
        </p:txBody>
      </p:sp>
      <p:sp>
        <p:nvSpPr>
          <p:cNvPr id="4" name="Text Placeholder 3"/>
          <p:cNvSpPr>
            <a:spLocks noGrp="1"/>
          </p:cNvSpPr>
          <p:nvPr>
            <p:ph type="body" sz="quarter" idx="11"/>
          </p:nvPr>
        </p:nvSpPr>
        <p:spPr/>
        <p:txBody>
          <a:bodyPr/>
          <a:lstStyle/>
          <a:p>
            <a:r>
              <a:rPr lang="en-AU" dirty="0" smtClean="0"/>
              <a:t>Managing the project</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225" y="4000500"/>
            <a:ext cx="952500" cy="952500"/>
          </a:xfrm>
          <a:prstGeom prst="rect">
            <a:avLst/>
          </a:prstGeom>
        </p:spPr>
      </p:pic>
    </p:spTree>
    <p:extLst>
      <p:ext uri="{BB962C8B-B14F-4D97-AF65-F5344CB8AC3E}">
        <p14:creationId xmlns:p14="http://schemas.microsoft.com/office/powerpoint/2010/main" val="310935171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High level management of the overall project, </a:t>
            </a:r>
            <a:br>
              <a:rPr lang="en-AU" dirty="0" smtClean="0"/>
            </a:br>
            <a:r>
              <a:rPr lang="en-AU" dirty="0" smtClean="0"/>
              <a:t>usually met monthly</a:t>
            </a:r>
          </a:p>
          <a:p>
            <a:r>
              <a:rPr lang="en-AU" dirty="0" smtClean="0"/>
              <a:t>Led by Library Director &amp; Alma Project Manager </a:t>
            </a:r>
          </a:p>
          <a:p>
            <a:r>
              <a:rPr lang="en-AU" dirty="0" smtClean="0"/>
              <a:t>Representatives from ITS and Ex </a:t>
            </a:r>
            <a:r>
              <a:rPr lang="en-AU" dirty="0" err="1" smtClean="0"/>
              <a:t>Libris</a:t>
            </a:r>
            <a:r>
              <a:rPr lang="en-AU" dirty="0" smtClean="0"/>
              <a:t> (&amp; Tony)</a:t>
            </a:r>
          </a:p>
          <a:p>
            <a:r>
              <a:rPr lang="en-AU" dirty="0" smtClean="0"/>
              <a:t>We should have had more technical expertise on the project board. </a:t>
            </a:r>
          </a:p>
          <a:p>
            <a:r>
              <a:rPr lang="en-AU" dirty="0" smtClean="0"/>
              <a:t>Systems librarian brought into the project board but too late</a:t>
            </a:r>
            <a:r>
              <a:rPr lang="en-AU" dirty="0"/>
              <a:t>.</a:t>
            </a:r>
            <a:endParaRPr lang="en-AU" dirty="0" smtClean="0"/>
          </a:p>
        </p:txBody>
      </p:sp>
      <p:sp>
        <p:nvSpPr>
          <p:cNvPr id="4" name="Text Placeholder 3"/>
          <p:cNvSpPr>
            <a:spLocks noGrp="1"/>
          </p:cNvSpPr>
          <p:nvPr>
            <p:ph type="body" sz="quarter" idx="11"/>
          </p:nvPr>
        </p:nvSpPr>
        <p:spPr/>
        <p:txBody>
          <a:bodyPr/>
          <a:lstStyle/>
          <a:p>
            <a:r>
              <a:rPr lang="en-AU" dirty="0" smtClean="0"/>
              <a:t>Project Board</a:t>
            </a:r>
            <a:endParaRPr lang="en-AU" dirty="0"/>
          </a:p>
        </p:txBody>
      </p:sp>
    </p:spTree>
    <p:extLst>
      <p:ext uri="{BB962C8B-B14F-4D97-AF65-F5344CB8AC3E}">
        <p14:creationId xmlns:p14="http://schemas.microsoft.com/office/powerpoint/2010/main" val="6694220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A broader group that met weekly.</a:t>
            </a:r>
          </a:p>
          <a:p>
            <a:r>
              <a:rPr lang="en-AU" dirty="0" smtClean="0"/>
              <a:t>Members from all functional areas.</a:t>
            </a:r>
          </a:p>
          <a:p>
            <a:r>
              <a:rPr lang="en-AU" dirty="0" smtClean="0"/>
              <a:t>Members from library systems support.</a:t>
            </a:r>
          </a:p>
          <a:p>
            <a:r>
              <a:rPr lang="en-AU" dirty="0" smtClean="0"/>
              <a:t>Usually included a phone call or </a:t>
            </a:r>
            <a:r>
              <a:rPr lang="en-AU" dirty="0" err="1" smtClean="0"/>
              <a:t>webex</a:t>
            </a:r>
            <a:r>
              <a:rPr lang="en-AU" dirty="0" smtClean="0"/>
              <a:t> with Melanie.</a:t>
            </a:r>
          </a:p>
          <a:p>
            <a:r>
              <a:rPr lang="en-AU" dirty="0" smtClean="0"/>
              <a:t>We needed to be able to make fast decisions, often on the spot. We sometimes had the right manager there but sometimes not.</a:t>
            </a:r>
            <a:endParaRPr lang="en-AU" dirty="0"/>
          </a:p>
        </p:txBody>
      </p:sp>
      <p:sp>
        <p:nvSpPr>
          <p:cNvPr id="4" name="Text Placeholder 3"/>
          <p:cNvSpPr>
            <a:spLocks noGrp="1"/>
          </p:cNvSpPr>
          <p:nvPr>
            <p:ph type="body" sz="quarter" idx="11"/>
          </p:nvPr>
        </p:nvSpPr>
        <p:spPr/>
        <p:txBody>
          <a:bodyPr/>
          <a:lstStyle/>
          <a:p>
            <a:r>
              <a:rPr lang="en-AU" dirty="0" smtClean="0"/>
              <a:t>Project Team</a:t>
            </a:r>
            <a:endParaRPr lang="en-AU" dirty="0"/>
          </a:p>
        </p:txBody>
      </p:sp>
    </p:spTree>
    <p:extLst>
      <p:ext uri="{BB962C8B-B14F-4D97-AF65-F5344CB8AC3E}">
        <p14:creationId xmlns:p14="http://schemas.microsoft.com/office/powerpoint/2010/main" val="18770041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While completing the configuration and migration forms we watched recorded webinars and read the manuals.</a:t>
            </a:r>
          </a:p>
          <a:p>
            <a:r>
              <a:rPr lang="en-AU" dirty="0" smtClean="0"/>
              <a:t>1 Nov: Kick-off meeting.</a:t>
            </a:r>
          </a:p>
          <a:p>
            <a:r>
              <a:rPr lang="en-AU" dirty="0"/>
              <a:t>5</a:t>
            </a:r>
            <a:r>
              <a:rPr lang="en-AU" dirty="0" smtClean="0"/>
              <a:t> Nov: Finalise migration/configuration </a:t>
            </a:r>
            <a:r>
              <a:rPr lang="en-AU" dirty="0"/>
              <a:t>specifications. </a:t>
            </a:r>
            <a:endParaRPr lang="en-AU" dirty="0" smtClean="0"/>
          </a:p>
          <a:p>
            <a:r>
              <a:rPr lang="en-AU" dirty="0" smtClean="0"/>
              <a:t>13-14 Nov: Hands-on training together with RMIT.</a:t>
            </a:r>
          </a:p>
          <a:p>
            <a:r>
              <a:rPr lang="en-AU" dirty="0" smtClean="0"/>
              <a:t>Training was based on granular tasks in generic sandbox environment, not based on Alma workflows, not based on real-life scenarios. </a:t>
            </a:r>
          </a:p>
          <a:p>
            <a:endParaRPr lang="en-AU" dirty="0" smtClean="0"/>
          </a:p>
          <a:p>
            <a:endParaRPr lang="en-AU" dirty="0"/>
          </a:p>
        </p:txBody>
      </p:sp>
      <p:sp>
        <p:nvSpPr>
          <p:cNvPr id="4" name="Text Placeholder 3"/>
          <p:cNvSpPr>
            <a:spLocks noGrp="1"/>
          </p:cNvSpPr>
          <p:nvPr>
            <p:ph type="body" sz="quarter" idx="11"/>
          </p:nvPr>
        </p:nvSpPr>
        <p:spPr/>
        <p:txBody>
          <a:bodyPr/>
          <a:lstStyle/>
          <a:p>
            <a:r>
              <a:rPr lang="en-AU" dirty="0" smtClean="0"/>
              <a:t>Early training and the first data migration</a:t>
            </a:r>
            <a:endParaRPr lang="en-AU" dirty="0"/>
          </a:p>
        </p:txBody>
      </p:sp>
    </p:spTree>
    <p:extLst>
      <p:ext uri="{BB962C8B-B14F-4D97-AF65-F5344CB8AC3E}">
        <p14:creationId xmlns:p14="http://schemas.microsoft.com/office/powerpoint/2010/main" val="174077927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313" y="1668830"/>
            <a:ext cx="4195762" cy="1612164"/>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Installed in Amsterdam.</a:t>
            </a:r>
          </a:p>
          <a:p>
            <a:r>
              <a:rPr lang="en-AU" dirty="0" smtClean="0"/>
              <a:t>Delivered 23 Nov.</a:t>
            </a:r>
          </a:p>
          <a:p>
            <a:r>
              <a:rPr lang="en-AU" dirty="0" smtClean="0"/>
              <a:t>We were now working on our production Alma.</a:t>
            </a:r>
          </a:p>
          <a:p>
            <a:r>
              <a:rPr lang="en-AU" dirty="0"/>
              <a:t>We had a system but there were problems and we didn’t know how to use it.</a:t>
            </a:r>
          </a:p>
          <a:p>
            <a:pPr marL="0" indent="0">
              <a:buNone/>
            </a:pPr>
            <a:endParaRPr lang="en-AU" dirty="0" smtClean="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19</a:t>
            </a:fld>
            <a:endParaRPr lang="en-US" dirty="0"/>
          </a:p>
        </p:txBody>
      </p:sp>
      <p:sp>
        <p:nvSpPr>
          <p:cNvPr id="6" name="Text Placeholder 5"/>
          <p:cNvSpPr>
            <a:spLocks noGrp="1"/>
          </p:cNvSpPr>
          <p:nvPr>
            <p:ph type="body" sz="quarter" idx="12"/>
          </p:nvPr>
        </p:nvSpPr>
        <p:spPr/>
        <p:txBody>
          <a:bodyPr/>
          <a:lstStyle/>
          <a:p>
            <a:r>
              <a:rPr lang="en-AU" dirty="0" smtClean="0"/>
              <a:t>The first migration</a:t>
            </a:r>
            <a:endParaRPr lang="en-AU" dirty="0"/>
          </a:p>
        </p:txBody>
      </p:sp>
    </p:spTree>
    <p:extLst>
      <p:ext uri="{BB962C8B-B14F-4D97-AF65-F5344CB8AC3E}">
        <p14:creationId xmlns:p14="http://schemas.microsoft.com/office/powerpoint/2010/main" val="70727600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238" y="1739106"/>
            <a:ext cx="4195762" cy="4195762"/>
          </a:xfrm>
        </p:spPr>
      </p:pic>
      <p:sp>
        <p:nvSpPr>
          <p:cNvPr id="3" name="Title 2"/>
          <p:cNvSpPr>
            <a:spLocks noGrp="1"/>
          </p:cNvSpPr>
          <p:nvPr>
            <p:ph type="title"/>
          </p:nvPr>
        </p:nvSpPr>
        <p:spPr/>
        <p:txBody>
          <a:bodyPr/>
          <a:lstStyle/>
          <a:p>
            <a:r>
              <a:rPr lang="en-AU" dirty="0" smtClean="0"/>
              <a:t>ANZ Alma </a:t>
            </a:r>
            <a:r>
              <a:rPr lang="en-AU" dirty="0" err="1" smtClean="0"/>
              <a:t>Roadshow</a:t>
            </a:r>
            <a:endParaRPr lang="en-AU" dirty="0"/>
          </a:p>
        </p:txBody>
      </p:sp>
      <p:sp>
        <p:nvSpPr>
          <p:cNvPr id="4" name="Content Placeholder 3"/>
          <p:cNvSpPr>
            <a:spLocks noGrp="1"/>
          </p:cNvSpPr>
          <p:nvPr>
            <p:ph idx="11"/>
          </p:nvPr>
        </p:nvSpPr>
        <p:spPr/>
        <p:txBody>
          <a:bodyPr/>
          <a:lstStyle/>
          <a:p>
            <a:r>
              <a:rPr lang="en-AU" dirty="0" smtClean="0"/>
              <a:t>(5) 4 campuses in eastern Melbourne</a:t>
            </a:r>
          </a:p>
          <a:p>
            <a:r>
              <a:rPr lang="en-AU" dirty="0" smtClean="0"/>
              <a:t>18,000 University FTE</a:t>
            </a:r>
            <a:br>
              <a:rPr lang="en-AU" dirty="0" smtClean="0"/>
            </a:br>
            <a:r>
              <a:rPr lang="en-AU" dirty="0" smtClean="0"/>
              <a:t>15,000 TAFE</a:t>
            </a:r>
          </a:p>
          <a:p>
            <a:r>
              <a:rPr lang="en-AU" dirty="0" smtClean="0"/>
              <a:t>Resources budget $5 m</a:t>
            </a:r>
          </a:p>
          <a:p>
            <a:r>
              <a:rPr lang="en-AU" dirty="0" smtClean="0"/>
              <a:t>Over 80% on e-resources</a:t>
            </a:r>
          </a:p>
          <a:p>
            <a:r>
              <a:rPr lang="en-AU" dirty="0" smtClean="0"/>
              <a:t>About 250k print books and 400k </a:t>
            </a:r>
            <a:r>
              <a:rPr lang="en-AU" dirty="0" err="1" smtClean="0"/>
              <a:t>ebooks</a:t>
            </a:r>
            <a:endParaRPr lang="en-AU" dirty="0" smtClean="0"/>
          </a:p>
          <a:p>
            <a:r>
              <a:rPr lang="en-AU" dirty="0" smtClean="0"/>
              <a:t>About 400 print journals and 74,000 </a:t>
            </a:r>
            <a:r>
              <a:rPr lang="en-AU" dirty="0" err="1" smtClean="0"/>
              <a:t>ejournals</a:t>
            </a:r>
            <a:endParaRPr lang="en-AU" dirty="0" smtClean="0"/>
          </a:p>
          <a:p>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a:t>
            </a:fld>
            <a:endParaRPr lang="en-US" dirty="0"/>
          </a:p>
        </p:txBody>
      </p:sp>
      <p:sp>
        <p:nvSpPr>
          <p:cNvPr id="6" name="Text Placeholder 5"/>
          <p:cNvSpPr>
            <a:spLocks noGrp="1"/>
          </p:cNvSpPr>
          <p:nvPr>
            <p:ph type="body" sz="quarter" idx="12"/>
          </p:nvPr>
        </p:nvSpPr>
        <p:spPr/>
        <p:txBody>
          <a:bodyPr/>
          <a:lstStyle/>
          <a:p>
            <a:r>
              <a:rPr lang="en-AU" dirty="0" smtClean="0"/>
              <a:t>About Swinburne</a:t>
            </a:r>
            <a:endParaRPr lang="en-AU" dirty="0"/>
          </a:p>
        </p:txBody>
      </p:sp>
    </p:spTree>
    <p:extLst>
      <p:ext uri="{BB962C8B-B14F-4D97-AF65-F5344CB8AC3E}">
        <p14:creationId xmlns:p14="http://schemas.microsoft.com/office/powerpoint/2010/main" val="41089358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On-site functional workshops 17-18 and 24-25 Jan.</a:t>
            </a:r>
          </a:p>
          <a:p>
            <a:r>
              <a:rPr lang="en-AU" dirty="0" smtClean="0"/>
              <a:t>We asked for additional </a:t>
            </a:r>
            <a:r>
              <a:rPr lang="en-AU" dirty="0" err="1" smtClean="0"/>
              <a:t>webex</a:t>
            </a:r>
            <a:r>
              <a:rPr lang="en-AU" dirty="0" smtClean="0"/>
              <a:t> sessions on 7-8 Jan.</a:t>
            </a:r>
          </a:p>
          <a:p>
            <a:r>
              <a:rPr lang="en-AU" dirty="0" smtClean="0"/>
              <a:t>Sorted out some of the mistakes from our first migration but we needed to wait for the final migration to see some of them fixed.</a:t>
            </a:r>
          </a:p>
          <a:p>
            <a:r>
              <a:rPr lang="en-AU" dirty="0" smtClean="0"/>
              <a:t>Brought lots of examples/scenarios to demonstrate entire workflows. Alma started to make sense.</a:t>
            </a:r>
          </a:p>
          <a:p>
            <a:r>
              <a:rPr lang="en-AU" dirty="0" smtClean="0"/>
              <a:t>Feeling a lot more confident after the functional workshops and wish they had happened earlier.</a:t>
            </a:r>
            <a:endParaRPr lang="en-AU" dirty="0"/>
          </a:p>
        </p:txBody>
      </p:sp>
      <p:sp>
        <p:nvSpPr>
          <p:cNvPr id="4" name="Text Placeholder 3"/>
          <p:cNvSpPr>
            <a:spLocks noGrp="1"/>
          </p:cNvSpPr>
          <p:nvPr>
            <p:ph type="body" sz="quarter" idx="11"/>
          </p:nvPr>
        </p:nvSpPr>
        <p:spPr/>
        <p:txBody>
          <a:bodyPr/>
          <a:lstStyle/>
          <a:p>
            <a:r>
              <a:rPr lang="en-AU" dirty="0" smtClean="0"/>
              <a:t>Functional workshops</a:t>
            </a:r>
            <a:endParaRPr lang="en-AU" dirty="0"/>
          </a:p>
        </p:txBody>
      </p:sp>
    </p:spTree>
    <p:extLst>
      <p:ext uri="{BB962C8B-B14F-4D97-AF65-F5344CB8AC3E}">
        <p14:creationId xmlns:p14="http://schemas.microsoft.com/office/powerpoint/2010/main" val="377109749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We had simplified our loans matrix when we migrated from </a:t>
            </a:r>
            <a:r>
              <a:rPr lang="en-AU" dirty="0" err="1" smtClean="0"/>
              <a:t>Dynix</a:t>
            </a:r>
            <a:r>
              <a:rPr lang="en-AU" dirty="0" smtClean="0"/>
              <a:t> to Aleph in 2010.</a:t>
            </a:r>
          </a:p>
          <a:p>
            <a:r>
              <a:rPr lang="en-AU" dirty="0" smtClean="0"/>
              <a:t>We needed to simplify things a lot more for Alma.</a:t>
            </a:r>
          </a:p>
          <a:p>
            <a:r>
              <a:rPr lang="en-AU" dirty="0" smtClean="0"/>
              <a:t>Alma loans rules are based around physical locations called </a:t>
            </a:r>
            <a:r>
              <a:rPr lang="en-AU" dirty="0" err="1" smtClean="0"/>
              <a:t>fulfillment</a:t>
            </a:r>
            <a:r>
              <a:rPr lang="en-AU" dirty="0" smtClean="0"/>
              <a:t> units. We had a limit of 5. </a:t>
            </a:r>
          </a:p>
          <a:p>
            <a:r>
              <a:rPr lang="en-AU" dirty="0" smtClean="0"/>
              <a:t>We had a number of exceptions, mainly for equipment loans. </a:t>
            </a:r>
          </a:p>
          <a:p>
            <a:r>
              <a:rPr lang="en-AU" dirty="0" smtClean="0"/>
              <a:t>We simplified as much as we could.</a:t>
            </a:r>
            <a:endParaRPr lang="en-AU" dirty="0"/>
          </a:p>
        </p:txBody>
      </p:sp>
      <p:sp>
        <p:nvSpPr>
          <p:cNvPr id="4" name="Text Placeholder 3"/>
          <p:cNvSpPr>
            <a:spLocks noGrp="1"/>
          </p:cNvSpPr>
          <p:nvPr>
            <p:ph type="body" sz="quarter" idx="11"/>
          </p:nvPr>
        </p:nvSpPr>
        <p:spPr/>
        <p:txBody>
          <a:bodyPr/>
          <a:lstStyle/>
          <a:p>
            <a:r>
              <a:rPr lang="en-AU" dirty="0" err="1" smtClean="0"/>
              <a:t>Fulfillment</a:t>
            </a:r>
            <a:r>
              <a:rPr lang="en-AU" dirty="0" smtClean="0"/>
              <a:t> - Terms of use</a:t>
            </a:r>
            <a:endParaRPr lang="en-AU" dirty="0"/>
          </a:p>
        </p:txBody>
      </p:sp>
    </p:spTree>
    <p:extLst>
      <p:ext uri="{BB962C8B-B14F-4D97-AF65-F5344CB8AC3E}">
        <p14:creationId xmlns:p14="http://schemas.microsoft.com/office/powerpoint/2010/main" val="14236454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We set up a project </a:t>
            </a:r>
            <a:r>
              <a:rPr lang="en-AU" dirty="0" err="1" smtClean="0"/>
              <a:t>Jira</a:t>
            </a:r>
            <a:r>
              <a:rPr lang="en-AU" dirty="0" smtClean="0"/>
              <a:t> for tracking problems locally and with Melanie.</a:t>
            </a:r>
          </a:p>
          <a:p>
            <a:r>
              <a:rPr lang="en-AU" dirty="0" smtClean="0"/>
              <a:t>We lodged Support Incidents when suggested by Melanie.</a:t>
            </a:r>
          </a:p>
          <a:p>
            <a:r>
              <a:rPr lang="en-AU" dirty="0" smtClean="0"/>
              <a:t>Often fixes would be in an upcoming Alma release so we would create a testing task in </a:t>
            </a:r>
            <a:r>
              <a:rPr lang="en-AU" dirty="0" err="1" smtClean="0"/>
              <a:t>Jira</a:t>
            </a:r>
            <a:r>
              <a:rPr lang="en-AU" dirty="0" smtClean="0"/>
              <a:t>.</a:t>
            </a: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22</a:t>
            </a:fld>
            <a:endParaRPr lang="en-US" dirty="0"/>
          </a:p>
        </p:txBody>
      </p:sp>
      <p:sp>
        <p:nvSpPr>
          <p:cNvPr id="6" name="Text Placeholder 5"/>
          <p:cNvSpPr>
            <a:spLocks noGrp="1"/>
          </p:cNvSpPr>
          <p:nvPr>
            <p:ph type="body" sz="quarter" idx="12"/>
          </p:nvPr>
        </p:nvSpPr>
        <p:spPr/>
        <p:txBody>
          <a:bodyPr/>
          <a:lstStyle/>
          <a:p>
            <a:r>
              <a:rPr lang="en-AU" dirty="0" smtClean="0"/>
              <a:t>Recording and tracking problems</a:t>
            </a:r>
            <a:endParaRPr lang="en-AU"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188" y="1712401"/>
            <a:ext cx="4195762" cy="3068072"/>
          </a:xfrm>
        </p:spPr>
      </p:pic>
    </p:spTree>
    <p:extLst>
      <p:ext uri="{BB962C8B-B14F-4D97-AF65-F5344CB8AC3E}">
        <p14:creationId xmlns:p14="http://schemas.microsoft.com/office/powerpoint/2010/main" val="135884844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613" y="1695450"/>
            <a:ext cx="4195762" cy="4283075"/>
          </a:xfrm>
        </p:spPr>
        <p:txBody>
          <a:bodyPr/>
          <a:lstStyle/>
          <a:p>
            <a:endParaRPr lang="en-AU"/>
          </a:p>
        </p:txBody>
      </p:sp>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3190875" y="1695450"/>
            <a:ext cx="5657850" cy="4283075"/>
          </a:xfrm>
        </p:spPr>
        <p:txBody>
          <a:bodyPr/>
          <a:lstStyle/>
          <a:p>
            <a:r>
              <a:rPr lang="en-AU" dirty="0"/>
              <a:t>Testing and resolving problems</a:t>
            </a:r>
          </a:p>
          <a:p>
            <a:r>
              <a:rPr lang="en-AU" dirty="0"/>
              <a:t>Finalising configuration changes</a:t>
            </a:r>
          </a:p>
          <a:p>
            <a:r>
              <a:rPr lang="en-AU" dirty="0"/>
              <a:t>Planning for freeze dates</a:t>
            </a:r>
          </a:p>
          <a:p>
            <a:r>
              <a:rPr lang="en-AU" dirty="0"/>
              <a:t>Planning for manual tasks: </a:t>
            </a:r>
            <a:r>
              <a:rPr lang="en-AU" dirty="0" smtClean="0"/>
              <a:t/>
            </a:r>
            <a:br>
              <a:rPr lang="en-AU" dirty="0" smtClean="0"/>
            </a:br>
            <a:r>
              <a:rPr lang="en-AU" dirty="0" smtClean="0"/>
              <a:t>some </a:t>
            </a:r>
            <a:r>
              <a:rPr lang="en-AU" dirty="0"/>
              <a:t>things can’t be migrated</a:t>
            </a:r>
          </a:p>
          <a:p>
            <a:r>
              <a:rPr lang="en-AU" dirty="0"/>
              <a:t>Testing Amsterdam </a:t>
            </a:r>
            <a:r>
              <a:rPr lang="en-AU"/>
              <a:t>to </a:t>
            </a:r>
            <a:r>
              <a:rPr lang="en-AU" smtClean="0"/>
              <a:t>Singapore data </a:t>
            </a:r>
            <a:r>
              <a:rPr lang="en-AU" dirty="0"/>
              <a:t>centre </a:t>
            </a:r>
            <a:r>
              <a:rPr lang="en-AU" dirty="0" smtClean="0"/>
              <a:t>migration</a:t>
            </a: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23</a:t>
            </a:fld>
            <a:endParaRPr lang="en-US" dirty="0"/>
          </a:p>
        </p:txBody>
      </p:sp>
      <p:sp>
        <p:nvSpPr>
          <p:cNvPr id="6" name="Text Placeholder 5"/>
          <p:cNvSpPr>
            <a:spLocks noGrp="1"/>
          </p:cNvSpPr>
          <p:nvPr>
            <p:ph type="body" sz="quarter" idx="12"/>
          </p:nvPr>
        </p:nvSpPr>
        <p:spPr/>
        <p:txBody>
          <a:bodyPr/>
          <a:lstStyle/>
          <a:p>
            <a:r>
              <a:rPr lang="en-AU" dirty="0" smtClean="0"/>
              <a:t>Approaching go-live</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95450"/>
            <a:ext cx="195262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3299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We have an odd assortment of old self-check machines.</a:t>
            </a:r>
          </a:p>
          <a:p>
            <a:r>
              <a:rPr lang="en-AU" dirty="0" smtClean="0"/>
              <a:t>Because of problems and time constraints we employed an external contractor to work on printing and self check machines.</a:t>
            </a:r>
          </a:p>
          <a:p>
            <a:r>
              <a:rPr lang="en-AU" dirty="0" smtClean="0"/>
              <a:t>For printing we used Ex </a:t>
            </a:r>
            <a:r>
              <a:rPr lang="en-AU" dirty="0" err="1" smtClean="0"/>
              <a:t>Libris’s</a:t>
            </a:r>
            <a:r>
              <a:rPr lang="en-AU" dirty="0" smtClean="0"/>
              <a:t> recommended third party solution </a:t>
            </a:r>
            <a:r>
              <a:rPr lang="en-AU" dirty="0" err="1" smtClean="0"/>
              <a:t>Namtuk</a:t>
            </a:r>
            <a:r>
              <a:rPr lang="en-AU" dirty="0" smtClean="0"/>
              <a:t> plus some configuration of our Outlook email system by ITS.</a:t>
            </a:r>
          </a:p>
        </p:txBody>
      </p:sp>
      <p:sp>
        <p:nvSpPr>
          <p:cNvPr id="4" name="Text Placeholder 3"/>
          <p:cNvSpPr>
            <a:spLocks noGrp="1"/>
          </p:cNvSpPr>
          <p:nvPr>
            <p:ph type="body" sz="quarter" idx="11"/>
          </p:nvPr>
        </p:nvSpPr>
        <p:spPr/>
        <p:txBody>
          <a:bodyPr/>
          <a:lstStyle/>
          <a:p>
            <a:r>
              <a:rPr lang="en-AU" dirty="0" smtClean="0"/>
              <a:t>Approaching go-live: Printing and self check machines</a:t>
            </a:r>
            <a:endParaRPr lang="en-AU" dirty="0"/>
          </a:p>
        </p:txBody>
      </p:sp>
    </p:spTree>
    <p:extLst>
      <p:ext uri="{BB962C8B-B14F-4D97-AF65-F5344CB8AC3E}">
        <p14:creationId xmlns:p14="http://schemas.microsoft.com/office/powerpoint/2010/main" val="111442506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988" y="1715899"/>
            <a:ext cx="4195762" cy="2794377"/>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4514850" y="1695450"/>
            <a:ext cx="4333875" cy="4283075"/>
          </a:xfrm>
        </p:spPr>
        <p:txBody>
          <a:bodyPr/>
          <a:lstStyle/>
          <a:p>
            <a:r>
              <a:rPr lang="en-AU" dirty="0" smtClean="0"/>
              <a:t>Tech services Tue 19 Mar</a:t>
            </a:r>
            <a:br>
              <a:rPr lang="en-AU" dirty="0" smtClean="0"/>
            </a:br>
            <a:r>
              <a:rPr lang="en-AU" dirty="0" smtClean="0"/>
              <a:t>3 days earlier than planned</a:t>
            </a:r>
          </a:p>
          <a:p>
            <a:r>
              <a:rPr lang="en-AU" dirty="0" smtClean="0"/>
              <a:t>Primo read-only Thursday before Easter: 27 Mar</a:t>
            </a:r>
          </a:p>
          <a:p>
            <a:r>
              <a:rPr lang="en-AU" dirty="0" smtClean="0"/>
              <a:t>Aleph circulation 1pm 2 Apr (Easter Tuesday)</a:t>
            </a:r>
          </a:p>
          <a:p>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25</a:t>
            </a:fld>
            <a:endParaRPr lang="en-US" dirty="0"/>
          </a:p>
        </p:txBody>
      </p:sp>
      <p:sp>
        <p:nvSpPr>
          <p:cNvPr id="6" name="Text Placeholder 5"/>
          <p:cNvSpPr>
            <a:spLocks noGrp="1"/>
          </p:cNvSpPr>
          <p:nvPr>
            <p:ph type="body" sz="quarter" idx="12"/>
          </p:nvPr>
        </p:nvSpPr>
        <p:spPr/>
        <p:txBody>
          <a:bodyPr/>
          <a:lstStyle/>
          <a:p>
            <a:r>
              <a:rPr lang="en-AU" dirty="0" smtClean="0"/>
              <a:t>The end of Aleph</a:t>
            </a:r>
            <a:endParaRPr lang="en-AU" dirty="0"/>
          </a:p>
        </p:txBody>
      </p:sp>
    </p:spTree>
    <p:extLst>
      <p:ext uri="{BB962C8B-B14F-4D97-AF65-F5344CB8AC3E}">
        <p14:creationId xmlns:p14="http://schemas.microsoft.com/office/powerpoint/2010/main" val="387695927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988" y="1678585"/>
            <a:ext cx="4195762" cy="2792804"/>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Alma &amp; Primo/Alma available for testing 1.00 pm Thurs 4 April.</a:t>
            </a:r>
          </a:p>
          <a:p>
            <a:r>
              <a:rPr lang="en-AU" dirty="0" smtClean="0"/>
              <a:t>Go live 5 April 2013.</a:t>
            </a:r>
          </a:p>
          <a:p>
            <a:r>
              <a:rPr lang="en-AU" dirty="0" smtClean="0"/>
              <a:t>Ex </a:t>
            </a:r>
            <a:r>
              <a:rPr lang="en-AU" dirty="0" err="1" smtClean="0"/>
              <a:t>Libris</a:t>
            </a:r>
            <a:r>
              <a:rPr lang="en-AU" dirty="0" smtClean="0"/>
              <a:t> project manager Melanie on-site for 2 days to follow up on problems and tasks.</a:t>
            </a:r>
          </a:p>
          <a:p>
            <a:r>
              <a:rPr lang="en-AU" dirty="0" smtClean="0"/>
              <a:t>You won’t find some of the problems until you go live.</a:t>
            </a: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26</a:t>
            </a:fld>
            <a:endParaRPr lang="en-US" dirty="0"/>
          </a:p>
        </p:txBody>
      </p:sp>
      <p:sp>
        <p:nvSpPr>
          <p:cNvPr id="6" name="Text Placeholder 5"/>
          <p:cNvSpPr>
            <a:spLocks noGrp="1"/>
          </p:cNvSpPr>
          <p:nvPr>
            <p:ph type="body" sz="quarter" idx="12"/>
          </p:nvPr>
        </p:nvSpPr>
        <p:spPr/>
        <p:txBody>
          <a:bodyPr/>
          <a:lstStyle/>
          <a:p>
            <a:r>
              <a:rPr lang="en-AU" dirty="0" smtClean="0"/>
              <a:t>Go live 4-5 April</a:t>
            </a:r>
            <a:endParaRPr lang="en-AU" dirty="0"/>
          </a:p>
        </p:txBody>
      </p:sp>
    </p:spTree>
    <p:extLst>
      <p:ext uri="{BB962C8B-B14F-4D97-AF65-F5344CB8AC3E}">
        <p14:creationId xmlns:p14="http://schemas.microsoft.com/office/powerpoint/2010/main" val="19215138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Some things won’t migrate from Aleph to Alma:</a:t>
            </a:r>
            <a:br>
              <a:rPr lang="en-AU" dirty="0" smtClean="0"/>
            </a:br>
            <a:endParaRPr lang="en-AU" dirty="0" smtClean="0"/>
          </a:p>
          <a:p>
            <a:r>
              <a:rPr lang="en-AU" dirty="0" smtClean="0"/>
              <a:t>Manually entering unfilled hold requests.</a:t>
            </a:r>
          </a:p>
          <a:p>
            <a:r>
              <a:rPr lang="en-AU" dirty="0"/>
              <a:t>Processing for missing and lost </a:t>
            </a:r>
            <a:r>
              <a:rPr lang="en-AU" dirty="0" smtClean="0"/>
              <a:t>items.</a:t>
            </a:r>
          </a:p>
          <a:p>
            <a:r>
              <a:rPr lang="en-AU" dirty="0" smtClean="0"/>
              <a:t>Adding Instructors for course reserves.</a:t>
            </a:r>
          </a:p>
          <a:p>
            <a:r>
              <a:rPr lang="en-AU" dirty="0" smtClean="0"/>
              <a:t>Adding Interested users for Acquisitions orders.</a:t>
            </a:r>
            <a:br>
              <a:rPr lang="en-AU" dirty="0" smtClean="0"/>
            </a:br>
            <a:r>
              <a:rPr lang="en-AU" dirty="0" smtClean="0"/>
              <a:t/>
            </a:r>
            <a:br>
              <a:rPr lang="en-AU" dirty="0" smtClean="0"/>
            </a:br>
            <a:endParaRPr lang="en-AU" dirty="0" smtClean="0"/>
          </a:p>
        </p:txBody>
      </p:sp>
      <p:sp>
        <p:nvSpPr>
          <p:cNvPr id="4" name="Text Placeholder 3"/>
          <p:cNvSpPr>
            <a:spLocks noGrp="1"/>
          </p:cNvSpPr>
          <p:nvPr>
            <p:ph type="body" sz="quarter" idx="11"/>
          </p:nvPr>
        </p:nvSpPr>
        <p:spPr/>
        <p:txBody>
          <a:bodyPr/>
          <a:lstStyle/>
          <a:p>
            <a:r>
              <a:rPr lang="en-AU" dirty="0" smtClean="0"/>
              <a:t>Manual follow up tasks</a:t>
            </a:r>
            <a:endParaRPr lang="en-AU" dirty="0"/>
          </a:p>
        </p:txBody>
      </p:sp>
    </p:spTree>
    <p:extLst>
      <p:ext uri="{BB962C8B-B14F-4D97-AF65-F5344CB8AC3E}">
        <p14:creationId xmlns:p14="http://schemas.microsoft.com/office/powerpoint/2010/main" val="355547325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An Alma version of our Primo was built in parallel with our Aleph Primo. We switched on 5 April.</a:t>
            </a:r>
          </a:p>
          <a:p>
            <a:r>
              <a:rPr lang="en-AU" dirty="0" smtClean="0"/>
              <a:t>Because we were concentrating on Alma we let our Primo updates fall behind which caused Primo/Alma problems.</a:t>
            </a:r>
          </a:p>
          <a:p>
            <a:r>
              <a:rPr lang="en-AU" dirty="0" smtClean="0"/>
              <a:t>Early version of A-Z journals in Primo/Alma was a backward step from Primo/Aleph.</a:t>
            </a:r>
          </a:p>
          <a:p>
            <a:r>
              <a:rPr lang="en-AU" dirty="0" smtClean="0"/>
              <a:t>Pay attention to the Alma </a:t>
            </a:r>
            <a:r>
              <a:rPr lang="en-AU" dirty="0" err="1" smtClean="0"/>
              <a:t>Uresolver</a:t>
            </a:r>
            <a:r>
              <a:rPr lang="en-AU" dirty="0" smtClean="0"/>
              <a:t>.</a:t>
            </a:r>
          </a:p>
          <a:p>
            <a:r>
              <a:rPr lang="en-AU" dirty="0" smtClean="0"/>
              <a:t>Swinburne never used the Aleph OPAC so Primo has been our OPAC since 2010. Alma has no OPAC.</a:t>
            </a:r>
            <a:endParaRPr lang="en-AU" dirty="0"/>
          </a:p>
        </p:txBody>
      </p:sp>
      <p:sp>
        <p:nvSpPr>
          <p:cNvPr id="4" name="Text Placeholder 3"/>
          <p:cNvSpPr>
            <a:spLocks noGrp="1"/>
          </p:cNvSpPr>
          <p:nvPr>
            <p:ph type="body" sz="quarter" idx="11"/>
          </p:nvPr>
        </p:nvSpPr>
        <p:spPr/>
        <p:txBody>
          <a:bodyPr/>
          <a:lstStyle/>
          <a:p>
            <a:r>
              <a:rPr lang="en-AU" dirty="0" smtClean="0"/>
              <a:t>Primo</a:t>
            </a:r>
            <a:endParaRPr lang="en-AU" dirty="0"/>
          </a:p>
        </p:txBody>
      </p:sp>
    </p:spTree>
    <p:extLst>
      <p:ext uri="{BB962C8B-B14F-4D97-AF65-F5344CB8AC3E}">
        <p14:creationId xmlns:p14="http://schemas.microsoft.com/office/powerpoint/2010/main" val="45558901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463" y="1694358"/>
            <a:ext cx="4195762" cy="2799359"/>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You can only see Alma configuration after you have successfully completed certification training.</a:t>
            </a:r>
          </a:p>
          <a:p>
            <a:r>
              <a:rPr lang="en-AU" dirty="0" smtClean="0"/>
              <a:t>You won’t get the whole picture until certification.</a:t>
            </a:r>
          </a:p>
          <a:p>
            <a:r>
              <a:rPr lang="en-AU" dirty="0" smtClean="0"/>
              <a:t>Only after certification that we realised what was causing some of our problems.</a:t>
            </a: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29</a:t>
            </a:fld>
            <a:endParaRPr lang="en-US" dirty="0"/>
          </a:p>
        </p:txBody>
      </p:sp>
      <p:sp>
        <p:nvSpPr>
          <p:cNvPr id="6" name="Text Placeholder 5"/>
          <p:cNvSpPr>
            <a:spLocks noGrp="1"/>
          </p:cNvSpPr>
          <p:nvPr>
            <p:ph type="body" sz="quarter" idx="12"/>
          </p:nvPr>
        </p:nvSpPr>
        <p:spPr/>
        <p:txBody>
          <a:bodyPr/>
          <a:lstStyle/>
          <a:p>
            <a:r>
              <a:rPr lang="en-AU" dirty="0" smtClean="0"/>
              <a:t>Certification</a:t>
            </a:r>
            <a:endParaRPr lang="en-AU" dirty="0"/>
          </a:p>
        </p:txBody>
      </p:sp>
    </p:spTree>
    <p:extLst>
      <p:ext uri="{BB962C8B-B14F-4D97-AF65-F5344CB8AC3E}">
        <p14:creationId xmlns:p14="http://schemas.microsoft.com/office/powerpoint/2010/main" val="3045531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Direction was set in our library system tender in 2008/9.</a:t>
            </a:r>
          </a:p>
          <a:p>
            <a:r>
              <a:rPr lang="en-AU" dirty="0" smtClean="0"/>
              <a:t>Migrated from </a:t>
            </a:r>
            <a:r>
              <a:rPr lang="en-AU" dirty="0" err="1" smtClean="0"/>
              <a:t>Dynix</a:t>
            </a:r>
            <a:r>
              <a:rPr lang="en-AU" dirty="0" smtClean="0"/>
              <a:t> to a suite of Ex </a:t>
            </a:r>
            <a:r>
              <a:rPr lang="en-AU" dirty="0" err="1" smtClean="0"/>
              <a:t>Libris</a:t>
            </a:r>
            <a:r>
              <a:rPr lang="en-AU" dirty="0" smtClean="0"/>
              <a:t> products (Aleph, Primo, SFX) implemented in Jan 2010.</a:t>
            </a:r>
          </a:p>
          <a:p>
            <a:r>
              <a:rPr lang="en-AU" dirty="0" smtClean="0"/>
              <a:t>Purchased Verde ERM but did not implement.</a:t>
            </a:r>
          </a:p>
          <a:p>
            <a:r>
              <a:rPr lang="en-AU" dirty="0" smtClean="0"/>
              <a:t>Joined as an Alma Regional Collaborative Development Partner in mid 2010.</a:t>
            </a:r>
          </a:p>
          <a:p>
            <a:pPr marL="0" indent="0">
              <a:buNone/>
            </a:pPr>
            <a:endParaRPr lang="en-AU" dirty="0"/>
          </a:p>
        </p:txBody>
      </p:sp>
      <p:sp>
        <p:nvSpPr>
          <p:cNvPr id="5" name="Slide Number Placeholder 4"/>
          <p:cNvSpPr>
            <a:spLocks noGrp="1"/>
          </p:cNvSpPr>
          <p:nvPr>
            <p:ph type="sldNum" sz="quarter" idx="10"/>
          </p:nvPr>
        </p:nvSpPr>
        <p:spPr/>
        <p:txBody>
          <a:bodyPr/>
          <a:lstStyle/>
          <a:p>
            <a:pPr>
              <a:defRPr/>
            </a:pPr>
            <a:fld id="{C52BD5ED-70CB-4F14-8E50-A78FB37DCF66}" type="slidenum">
              <a:rPr lang="en-US"/>
              <a:pPr>
                <a:defRPr/>
              </a:pPr>
              <a:t>3</a:t>
            </a:fld>
            <a:endParaRPr lang="en-US" dirty="0"/>
          </a:p>
        </p:txBody>
      </p:sp>
      <p:sp>
        <p:nvSpPr>
          <p:cNvPr id="4" name="Text Placeholder 3"/>
          <p:cNvSpPr>
            <a:spLocks noGrp="1"/>
          </p:cNvSpPr>
          <p:nvPr>
            <p:ph type="body" sz="quarter" idx="11"/>
          </p:nvPr>
        </p:nvSpPr>
        <p:spPr/>
        <p:txBody>
          <a:bodyPr/>
          <a:lstStyle/>
          <a:p>
            <a:r>
              <a:rPr lang="en-AU" dirty="0" smtClean="0"/>
              <a:t>Moving towards Alma</a:t>
            </a:r>
            <a:endParaRPr lang="en-A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Can we work in the way Alma wants to work?</a:t>
            </a:r>
          </a:p>
          <a:p>
            <a:r>
              <a:rPr lang="en-AU" dirty="0" smtClean="0"/>
              <a:t>Can we change our practices?</a:t>
            </a:r>
          </a:p>
          <a:p>
            <a:r>
              <a:rPr lang="en-AU" dirty="0" smtClean="0"/>
              <a:t>Can we simplify?</a:t>
            </a:r>
          </a:p>
          <a:p>
            <a:r>
              <a:rPr lang="en-AU" dirty="0" smtClean="0"/>
              <a:t>Does it matter if we stop doing things?</a:t>
            </a:r>
          </a:p>
          <a:p>
            <a:r>
              <a:rPr lang="en-AU" dirty="0" smtClean="0"/>
              <a:t>Things we wished we had simplified more before migrating: loans conditions &amp; acquisitions funds.</a:t>
            </a:r>
          </a:p>
        </p:txBody>
      </p:sp>
      <p:sp>
        <p:nvSpPr>
          <p:cNvPr id="4" name="Text Placeholder 3"/>
          <p:cNvSpPr>
            <a:spLocks noGrp="1"/>
          </p:cNvSpPr>
          <p:nvPr>
            <p:ph type="body" sz="quarter" idx="11"/>
          </p:nvPr>
        </p:nvSpPr>
        <p:spPr/>
        <p:txBody>
          <a:bodyPr/>
          <a:lstStyle/>
          <a:p>
            <a:r>
              <a:rPr lang="en-AU" dirty="0"/>
              <a:t>“Bumping up against </a:t>
            </a:r>
            <a:r>
              <a:rPr lang="en-AU" dirty="0" smtClean="0"/>
              <a:t>Alma”</a:t>
            </a:r>
            <a:endParaRPr lang="en-AU" dirty="0"/>
          </a:p>
        </p:txBody>
      </p:sp>
    </p:spTree>
    <p:extLst>
      <p:ext uri="{BB962C8B-B14F-4D97-AF65-F5344CB8AC3E}">
        <p14:creationId xmlns:p14="http://schemas.microsoft.com/office/powerpoint/2010/main" val="7030683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3863" y="1736039"/>
            <a:ext cx="4204386" cy="2312086"/>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4638675" y="1695450"/>
            <a:ext cx="4210050" cy="4283075"/>
          </a:xfrm>
        </p:spPr>
        <p:txBody>
          <a:bodyPr/>
          <a:lstStyle/>
          <a:p>
            <a:r>
              <a:rPr lang="en-AU" dirty="0" smtClean="0"/>
              <a:t>New release on the third Sunday of the month.</a:t>
            </a:r>
          </a:p>
          <a:p>
            <a:r>
              <a:rPr lang="en-AU" dirty="0" smtClean="0"/>
              <a:t>Release notes the Thursday before.</a:t>
            </a:r>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31</a:t>
            </a:fld>
            <a:endParaRPr lang="en-US" dirty="0"/>
          </a:p>
        </p:txBody>
      </p:sp>
      <p:sp>
        <p:nvSpPr>
          <p:cNvPr id="6" name="Text Placeholder 5"/>
          <p:cNvSpPr>
            <a:spLocks noGrp="1"/>
          </p:cNvSpPr>
          <p:nvPr>
            <p:ph type="body" sz="quarter" idx="12"/>
          </p:nvPr>
        </p:nvSpPr>
        <p:spPr/>
        <p:txBody>
          <a:bodyPr/>
          <a:lstStyle/>
          <a:p>
            <a:r>
              <a:rPr lang="en-AU" dirty="0" smtClean="0"/>
              <a:t>Alma releases</a:t>
            </a:r>
            <a:endParaRPr lang="en-AU" dirty="0"/>
          </a:p>
        </p:txBody>
      </p:sp>
    </p:spTree>
    <p:extLst>
      <p:ext uri="{BB962C8B-B14F-4D97-AF65-F5344CB8AC3E}">
        <p14:creationId xmlns:p14="http://schemas.microsoft.com/office/powerpoint/2010/main" val="299780600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We now have a customer success manager:</a:t>
            </a:r>
            <a:br>
              <a:rPr lang="en-AU" dirty="0" smtClean="0"/>
            </a:br>
            <a:r>
              <a:rPr lang="en-AU" dirty="0" err="1" smtClean="0"/>
              <a:t>Yisrael</a:t>
            </a:r>
            <a:r>
              <a:rPr lang="en-AU" dirty="0" smtClean="0"/>
              <a:t> </a:t>
            </a:r>
            <a:r>
              <a:rPr lang="en-AU" dirty="0" err="1" smtClean="0"/>
              <a:t>Kuchar</a:t>
            </a:r>
            <a:r>
              <a:rPr lang="en-AU" dirty="0" smtClean="0"/>
              <a:t>, based in Israel.</a:t>
            </a:r>
          </a:p>
          <a:p>
            <a:r>
              <a:rPr lang="en-AU" dirty="0" err="1" smtClean="0"/>
              <a:t>Yisrael</a:t>
            </a:r>
            <a:r>
              <a:rPr lang="en-AU" dirty="0" smtClean="0"/>
              <a:t> visited Swinburne for 2 days in June.</a:t>
            </a:r>
          </a:p>
          <a:p>
            <a:r>
              <a:rPr lang="en-AU" dirty="0" smtClean="0"/>
              <a:t>He could see some things we had got wrong.</a:t>
            </a:r>
          </a:p>
          <a:p>
            <a:r>
              <a:rPr lang="en-AU" dirty="0" smtClean="0"/>
              <a:t>He could see Alma shortcomings and feed these back to development.</a:t>
            </a:r>
          </a:p>
          <a:p>
            <a:r>
              <a:rPr lang="en-AU" dirty="0" smtClean="0"/>
              <a:t>We didn’t understand e-resource management and </a:t>
            </a:r>
            <a:r>
              <a:rPr lang="en-AU" dirty="0" err="1" smtClean="0"/>
              <a:t>Yisrael</a:t>
            </a:r>
            <a:r>
              <a:rPr lang="en-AU" dirty="0" smtClean="0"/>
              <a:t> has been working with us on this training gap.</a:t>
            </a:r>
          </a:p>
        </p:txBody>
      </p:sp>
      <p:sp>
        <p:nvSpPr>
          <p:cNvPr id="4" name="Text Placeholder 3"/>
          <p:cNvSpPr>
            <a:spLocks noGrp="1"/>
          </p:cNvSpPr>
          <p:nvPr>
            <p:ph type="body" sz="quarter" idx="11"/>
          </p:nvPr>
        </p:nvSpPr>
        <p:spPr/>
        <p:txBody>
          <a:bodyPr/>
          <a:lstStyle/>
          <a:p>
            <a:r>
              <a:rPr lang="en-AU" dirty="0" smtClean="0"/>
              <a:t>Managing for success</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150" y="1895475"/>
            <a:ext cx="952500" cy="952500"/>
          </a:xfrm>
          <a:prstGeom prst="rect">
            <a:avLst/>
          </a:prstGeom>
        </p:spPr>
      </p:pic>
    </p:spTree>
    <p:extLst>
      <p:ext uri="{BB962C8B-B14F-4D97-AF65-F5344CB8AC3E}">
        <p14:creationId xmlns:p14="http://schemas.microsoft.com/office/powerpoint/2010/main" val="31785880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ANZ Alma </a:t>
            </a:r>
            <a:r>
              <a:rPr lang="en-AU" dirty="0" err="1" smtClean="0"/>
              <a:t>Roadshow</a:t>
            </a:r>
            <a:endParaRPr lang="en-AU" dirty="0"/>
          </a:p>
        </p:txBody>
      </p:sp>
      <p:sp>
        <p:nvSpPr>
          <p:cNvPr id="3" name="Content Placeholder 2"/>
          <p:cNvSpPr>
            <a:spLocks noGrp="1"/>
          </p:cNvSpPr>
          <p:nvPr>
            <p:ph idx="1"/>
          </p:nvPr>
        </p:nvSpPr>
        <p:spPr/>
        <p:txBody>
          <a:bodyPr/>
          <a:lstStyle/>
          <a:p>
            <a:r>
              <a:rPr lang="en-AU" dirty="0" smtClean="0"/>
              <a:t>Alma team now convenes every 2 weeks to prioritise outstanding issues.</a:t>
            </a:r>
          </a:p>
          <a:p>
            <a:r>
              <a:rPr lang="en-AU" dirty="0" smtClean="0"/>
              <a:t>We send the Top 5 to </a:t>
            </a:r>
            <a:r>
              <a:rPr lang="en-AU" dirty="0" err="1" smtClean="0"/>
              <a:t>Yisrael</a:t>
            </a:r>
            <a:r>
              <a:rPr lang="en-AU" dirty="0" smtClean="0"/>
              <a:t> and he follows up with support and development.</a:t>
            </a:r>
          </a:p>
          <a:p>
            <a:r>
              <a:rPr lang="en-AU" dirty="0" smtClean="0"/>
              <a:t>A phone call every 2 weeks to advise of progress or a fix.</a:t>
            </a:r>
            <a:endParaRPr lang="en-AU" dirty="0"/>
          </a:p>
          <a:p>
            <a:endParaRPr lang="en-AU" dirty="0"/>
          </a:p>
        </p:txBody>
      </p:sp>
      <p:sp>
        <p:nvSpPr>
          <p:cNvPr id="4" name="Text Placeholder 3"/>
          <p:cNvSpPr>
            <a:spLocks noGrp="1"/>
          </p:cNvSpPr>
          <p:nvPr>
            <p:ph type="body" sz="quarter" idx="11"/>
          </p:nvPr>
        </p:nvSpPr>
        <p:spPr/>
        <p:txBody>
          <a:bodyPr/>
          <a:lstStyle/>
          <a:p>
            <a:r>
              <a:rPr lang="en-AU" dirty="0" smtClean="0"/>
              <a:t>Top 5</a:t>
            </a:r>
            <a:endParaRPr lang="en-AU" dirty="0"/>
          </a:p>
        </p:txBody>
      </p:sp>
    </p:spTree>
    <p:extLst>
      <p:ext uri="{BB962C8B-B14F-4D97-AF65-F5344CB8AC3E}">
        <p14:creationId xmlns:p14="http://schemas.microsoft.com/office/powerpoint/2010/main" val="211695772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3" name="Content Placeholder 2"/>
          <p:cNvSpPr>
            <a:spLocks noGrp="1"/>
          </p:cNvSpPr>
          <p:nvPr>
            <p:ph idx="1"/>
          </p:nvPr>
        </p:nvSpPr>
        <p:spPr/>
        <p:txBody>
          <a:bodyPr/>
          <a:lstStyle/>
          <a:p>
            <a:r>
              <a:rPr lang="en-AU" dirty="0" smtClean="0"/>
              <a:t>Our busiest time for dealing with issues was the month following go-live.</a:t>
            </a:r>
          </a:p>
          <a:p>
            <a:r>
              <a:rPr lang="en-AU" dirty="0" smtClean="0"/>
              <a:t>We didn’t find out about some problems until we were live.</a:t>
            </a:r>
          </a:p>
          <a:p>
            <a:r>
              <a:rPr lang="en-AU" dirty="0" smtClean="0"/>
              <a:t>As you begin to sort out the major problems you’ll notice other things that are wrong.</a:t>
            </a:r>
          </a:p>
          <a:p>
            <a:r>
              <a:rPr lang="en-AU" dirty="0" smtClean="0"/>
              <a:t>There are things we now need to look at: </a:t>
            </a:r>
            <a:br>
              <a:rPr lang="en-AU" dirty="0" smtClean="0"/>
            </a:br>
            <a:r>
              <a:rPr lang="en-AU" dirty="0" smtClean="0"/>
              <a:t>e-resource statistics</a:t>
            </a:r>
          </a:p>
          <a:p>
            <a:pPr marL="0" indent="0">
              <a:buNone/>
            </a:pPr>
            <a:endParaRPr lang="en-AU" dirty="0"/>
          </a:p>
        </p:txBody>
      </p:sp>
      <p:sp>
        <p:nvSpPr>
          <p:cNvPr id="4" name="Text Placeholder 3"/>
          <p:cNvSpPr>
            <a:spLocks noGrp="1"/>
          </p:cNvSpPr>
          <p:nvPr>
            <p:ph type="body" sz="quarter" idx="11"/>
          </p:nvPr>
        </p:nvSpPr>
        <p:spPr/>
        <p:txBody>
          <a:bodyPr/>
          <a:lstStyle/>
          <a:p>
            <a:r>
              <a:rPr lang="en-AU" dirty="0" smtClean="0"/>
              <a:t>Going live isn’t the end of the project</a:t>
            </a:r>
            <a:endParaRPr lang="en-AU" dirty="0"/>
          </a:p>
        </p:txBody>
      </p:sp>
    </p:spTree>
    <p:extLst>
      <p:ext uri="{BB962C8B-B14F-4D97-AF65-F5344CB8AC3E}">
        <p14:creationId xmlns:p14="http://schemas.microsoft.com/office/powerpoint/2010/main" val="28513938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AU" dirty="0" smtClean="0"/>
              <a:t>Thanks for listening to our story</a:t>
            </a:r>
            <a:endParaRPr lang="en-AU" dirty="0"/>
          </a:p>
        </p:txBody>
      </p:sp>
      <p:sp>
        <p:nvSpPr>
          <p:cNvPr id="3" name="Text Placeholder 2"/>
          <p:cNvSpPr>
            <a:spLocks noGrp="1"/>
          </p:cNvSpPr>
          <p:nvPr>
            <p:ph type="body" sz="quarter" idx="15"/>
          </p:nvPr>
        </p:nvSpPr>
        <p:spPr/>
        <p:txBody>
          <a:bodyPr/>
          <a:lstStyle/>
          <a:p>
            <a:r>
              <a:rPr lang="en-AU" dirty="0" smtClean="0"/>
              <a:t>Tony Davies</a:t>
            </a:r>
          </a:p>
          <a:p>
            <a:r>
              <a:rPr lang="en-AU" dirty="0" smtClean="0"/>
              <a:t>tdavies@swin.edu.au</a:t>
            </a:r>
            <a:endParaRPr lang="en-AU" dirty="0"/>
          </a:p>
        </p:txBody>
      </p:sp>
    </p:spTree>
    <p:extLst>
      <p:ext uri="{BB962C8B-B14F-4D97-AF65-F5344CB8AC3E}">
        <p14:creationId xmlns:p14="http://schemas.microsoft.com/office/powerpoint/2010/main" val="13527809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Swinburne University</a:t>
            </a:r>
          </a:p>
          <a:p>
            <a:r>
              <a:rPr lang="en-AU" dirty="0" smtClean="0"/>
              <a:t>Monash University</a:t>
            </a:r>
          </a:p>
          <a:p>
            <a:r>
              <a:rPr lang="en-AU" dirty="0" smtClean="0"/>
              <a:t>University of Adelaide</a:t>
            </a:r>
          </a:p>
          <a:p>
            <a:r>
              <a:rPr lang="en-AU" dirty="0" smtClean="0"/>
              <a:t>University of SA</a:t>
            </a:r>
          </a:p>
          <a:p>
            <a:r>
              <a:rPr lang="en-AU" dirty="0" smtClean="0"/>
              <a:t>Flinders University</a:t>
            </a:r>
          </a:p>
          <a:p>
            <a:r>
              <a:rPr lang="en-AU" dirty="0" err="1" smtClean="0"/>
              <a:t>Univ</a:t>
            </a:r>
            <a:r>
              <a:rPr lang="en-AU" dirty="0" smtClean="0"/>
              <a:t> of Western Sydney</a:t>
            </a:r>
          </a:p>
          <a:p>
            <a:r>
              <a:rPr lang="en-AU" smtClean="0"/>
              <a:t>UNSW</a:t>
            </a:r>
            <a:endParaRPr lang="en-AU" dirty="0" smtClean="0"/>
          </a:p>
          <a:p>
            <a:r>
              <a:rPr lang="en-AU" dirty="0" err="1" smtClean="0"/>
              <a:t>Unilinc</a:t>
            </a:r>
            <a:endParaRPr lang="en-AU" dirty="0" smtClean="0"/>
          </a:p>
          <a:p>
            <a:r>
              <a:rPr lang="en-AU" dirty="0" smtClean="0"/>
              <a:t>State Library of Qld</a:t>
            </a:r>
          </a:p>
          <a:p>
            <a:r>
              <a:rPr lang="en-AU" dirty="0" smtClean="0"/>
              <a:t>University of Otago</a:t>
            </a:r>
          </a:p>
          <a:p>
            <a:r>
              <a:rPr lang="en-AU" dirty="0" smtClean="0"/>
              <a:t>Curtin University</a:t>
            </a:r>
            <a:endParaRPr lang="en-AU" dirty="0"/>
          </a:p>
        </p:txBody>
      </p:sp>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Alma partner release meetings:</a:t>
            </a:r>
          </a:p>
          <a:p>
            <a:r>
              <a:rPr lang="en-AU" dirty="0" smtClean="0"/>
              <a:t>Nov 2010 Melbourne</a:t>
            </a:r>
          </a:p>
          <a:p>
            <a:r>
              <a:rPr lang="en-AU" dirty="0" smtClean="0"/>
              <a:t>Feb 2011 Sydney</a:t>
            </a:r>
          </a:p>
          <a:p>
            <a:r>
              <a:rPr lang="en-AU" dirty="0" smtClean="0"/>
              <a:t>July 2011 Brisbane</a:t>
            </a:r>
          </a:p>
          <a:p>
            <a:r>
              <a:rPr lang="en-AU" dirty="0" smtClean="0"/>
              <a:t>Feb 2012 Melbourne</a:t>
            </a:r>
            <a:br>
              <a:rPr lang="en-AU" dirty="0" smtClean="0"/>
            </a:br>
            <a:endParaRPr lang="en-AU" dirty="0" smtClean="0"/>
          </a:p>
          <a:p>
            <a:r>
              <a:rPr lang="en-AU" dirty="0" smtClean="0"/>
              <a:t>Final meeting in Adelaide Oct 2012</a:t>
            </a:r>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4</a:t>
            </a:fld>
            <a:endParaRPr lang="en-US" dirty="0"/>
          </a:p>
        </p:txBody>
      </p:sp>
      <p:sp>
        <p:nvSpPr>
          <p:cNvPr id="6" name="Text Placeholder 5"/>
          <p:cNvSpPr>
            <a:spLocks noGrp="1"/>
          </p:cNvSpPr>
          <p:nvPr>
            <p:ph type="body" sz="quarter" idx="12"/>
          </p:nvPr>
        </p:nvSpPr>
        <p:spPr/>
        <p:txBody>
          <a:bodyPr/>
          <a:lstStyle/>
          <a:p>
            <a:r>
              <a:rPr lang="en-AU" dirty="0" smtClean="0"/>
              <a:t>Alma ANZ Regional Collaboration</a:t>
            </a:r>
            <a:endParaRPr lang="en-AU" dirty="0"/>
          </a:p>
        </p:txBody>
      </p:sp>
    </p:spTree>
    <p:extLst>
      <p:ext uri="{BB962C8B-B14F-4D97-AF65-F5344CB8AC3E}">
        <p14:creationId xmlns:p14="http://schemas.microsoft.com/office/powerpoint/2010/main" val="97612981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ANZ Alma </a:t>
            </a:r>
            <a:r>
              <a:rPr lang="en-AU" dirty="0" err="1"/>
              <a:t>Roadshow</a:t>
            </a:r>
            <a:endParaRPr lang="en-AU" dirty="0"/>
          </a:p>
        </p:txBody>
      </p:sp>
      <p:sp>
        <p:nvSpPr>
          <p:cNvPr id="4" name="Text Placeholder 3"/>
          <p:cNvSpPr>
            <a:spLocks noGrp="1"/>
          </p:cNvSpPr>
          <p:nvPr>
            <p:ph type="body" sz="quarter" idx="11"/>
          </p:nvPr>
        </p:nvSpPr>
        <p:spPr/>
        <p:txBody>
          <a:bodyPr/>
          <a:lstStyle/>
          <a:p>
            <a:r>
              <a:rPr lang="en-AU" dirty="0" smtClean="0"/>
              <a:t>Regional collaboration requirements</a:t>
            </a:r>
            <a:endParaRPr lang="en-AU" dirty="0"/>
          </a:p>
        </p:txBody>
      </p:sp>
      <p:sp>
        <p:nvSpPr>
          <p:cNvPr id="14" name="Content Placeholder 13"/>
          <p:cNvSpPr>
            <a:spLocks noGrp="1"/>
          </p:cNvSpPr>
          <p:nvPr>
            <p:ph idx="1"/>
          </p:nvPr>
        </p:nvSpPr>
        <p:spPr/>
        <p:txBody>
          <a:bodyPr/>
          <a:lstStyle/>
          <a:p>
            <a:r>
              <a:rPr lang="en-AU" dirty="0" smtClean="0"/>
              <a:t>Uploading to Libraries Australia</a:t>
            </a:r>
          </a:p>
          <a:p>
            <a:r>
              <a:rPr lang="en-AU" dirty="0" smtClean="0"/>
              <a:t>Support for accrual accounting</a:t>
            </a:r>
          </a:p>
          <a:p>
            <a:r>
              <a:rPr lang="en-AU" dirty="0" smtClean="0"/>
              <a:t>Support for GST</a:t>
            </a:r>
          </a:p>
          <a:p>
            <a:r>
              <a:rPr lang="en-AU" dirty="0" smtClean="0"/>
              <a:t>CAUL statistics analysis</a:t>
            </a:r>
          </a:p>
          <a:p>
            <a:r>
              <a:rPr lang="en-AU" dirty="0" smtClean="0"/>
              <a:t>Exporting blocks to student systems</a:t>
            </a:r>
          </a:p>
        </p:txBody>
      </p:sp>
    </p:spTree>
    <p:extLst>
      <p:ext uri="{BB962C8B-B14F-4D97-AF65-F5344CB8AC3E}">
        <p14:creationId xmlns:p14="http://schemas.microsoft.com/office/powerpoint/2010/main" val="124655194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6769" y="1784350"/>
            <a:ext cx="3181350" cy="2562225"/>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p:txBody>
          <a:bodyPr/>
          <a:lstStyle/>
          <a:p>
            <a:r>
              <a:rPr lang="en-AU" dirty="0" smtClean="0"/>
              <a:t>Aleph was a mature system for managing the old library that we are moving away from.</a:t>
            </a:r>
          </a:p>
          <a:p>
            <a:r>
              <a:rPr lang="en-AU" dirty="0" smtClean="0"/>
              <a:t>We need a system to help us manage the new library that we are moving towards.</a:t>
            </a:r>
          </a:p>
          <a:p>
            <a:r>
              <a:rPr lang="en-AU" dirty="0" smtClean="0"/>
              <a:t>Decision taken not to implement Verde and move towards URM.</a:t>
            </a:r>
          </a:p>
          <a:p>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6</a:t>
            </a:fld>
            <a:endParaRPr lang="en-US" dirty="0"/>
          </a:p>
        </p:txBody>
      </p:sp>
      <p:sp>
        <p:nvSpPr>
          <p:cNvPr id="6" name="Text Placeholder 5"/>
          <p:cNvSpPr>
            <a:spLocks noGrp="1"/>
          </p:cNvSpPr>
          <p:nvPr>
            <p:ph type="body" sz="quarter" idx="12"/>
          </p:nvPr>
        </p:nvSpPr>
        <p:spPr/>
        <p:txBody>
          <a:bodyPr/>
          <a:lstStyle/>
          <a:p>
            <a:r>
              <a:rPr lang="en-AU" dirty="0" smtClean="0"/>
              <a:t>The case for Alma</a:t>
            </a:r>
            <a:endParaRPr lang="en-AU" dirty="0"/>
          </a:p>
        </p:txBody>
      </p:sp>
    </p:spTree>
    <p:extLst>
      <p:ext uri="{BB962C8B-B14F-4D97-AF65-F5344CB8AC3E}">
        <p14:creationId xmlns:p14="http://schemas.microsoft.com/office/powerpoint/2010/main" val="340417927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ANZ Alma </a:t>
            </a:r>
            <a:r>
              <a:rPr lang="en-AU" dirty="0" err="1" smtClean="0"/>
              <a:t>Roadshow</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quarter" idx="11"/>
          </p:nvPr>
        </p:nvSpPr>
        <p:spPr/>
        <p:txBody>
          <a:bodyPr/>
          <a:lstStyle/>
          <a:p>
            <a:r>
              <a:rPr lang="en-AU" dirty="0" smtClean="0"/>
              <a:t>Holdings of print &amp; electronic books</a:t>
            </a:r>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 y="1595438"/>
            <a:ext cx="7235583" cy="432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83162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ANZ Alma </a:t>
            </a:r>
            <a:r>
              <a:rPr lang="en-AU" dirty="0" err="1" smtClean="0"/>
              <a:t>Roadshow</a:t>
            </a:r>
            <a:endParaRPr lang="en-AU" dirty="0"/>
          </a:p>
        </p:txBody>
      </p:sp>
      <p:sp>
        <p:nvSpPr>
          <p:cNvPr id="3" name="Content Placeholder 2"/>
          <p:cNvSpPr>
            <a:spLocks noGrp="1"/>
          </p:cNvSpPr>
          <p:nvPr>
            <p:ph idx="1"/>
          </p:nvPr>
        </p:nvSpPr>
        <p:spPr/>
        <p:txBody>
          <a:bodyPr/>
          <a:lstStyle/>
          <a:p>
            <a:endParaRPr lang="en-AU" dirty="0"/>
          </a:p>
        </p:txBody>
      </p:sp>
      <p:sp>
        <p:nvSpPr>
          <p:cNvPr id="4" name="Text Placeholder 3"/>
          <p:cNvSpPr>
            <a:spLocks noGrp="1"/>
          </p:cNvSpPr>
          <p:nvPr>
            <p:ph type="body" sz="quarter" idx="11"/>
          </p:nvPr>
        </p:nvSpPr>
        <p:spPr/>
        <p:txBody>
          <a:bodyPr/>
          <a:lstStyle/>
          <a:p>
            <a:r>
              <a:rPr lang="en-AU" dirty="0" smtClean="0"/>
              <a:t>Purchase of print &amp; electronic books</a:t>
            </a:r>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643063"/>
            <a:ext cx="7335181"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00011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088" y="1701602"/>
            <a:ext cx="3077898" cy="2308423"/>
          </a:xfrm>
        </p:spPr>
      </p:pic>
      <p:sp>
        <p:nvSpPr>
          <p:cNvPr id="3" name="Title 2"/>
          <p:cNvSpPr>
            <a:spLocks noGrp="1"/>
          </p:cNvSpPr>
          <p:nvPr>
            <p:ph type="title"/>
          </p:nvPr>
        </p:nvSpPr>
        <p:spPr/>
        <p:txBody>
          <a:bodyPr/>
          <a:lstStyle/>
          <a:p>
            <a:r>
              <a:rPr lang="en-AU" dirty="0"/>
              <a:t>ANZ Alma </a:t>
            </a:r>
            <a:r>
              <a:rPr lang="en-AU" dirty="0" err="1"/>
              <a:t>Roadshow</a:t>
            </a:r>
            <a:endParaRPr lang="en-AU" dirty="0"/>
          </a:p>
        </p:txBody>
      </p:sp>
      <p:sp>
        <p:nvSpPr>
          <p:cNvPr id="4" name="Content Placeholder 3"/>
          <p:cNvSpPr>
            <a:spLocks noGrp="1"/>
          </p:cNvSpPr>
          <p:nvPr>
            <p:ph idx="11"/>
          </p:nvPr>
        </p:nvSpPr>
        <p:spPr>
          <a:xfrm>
            <a:off x="3619500" y="1695450"/>
            <a:ext cx="5229225" cy="4283075"/>
          </a:xfrm>
        </p:spPr>
        <p:txBody>
          <a:bodyPr/>
          <a:lstStyle/>
          <a:p>
            <a:r>
              <a:rPr lang="en-AU" dirty="0"/>
              <a:t>We had </a:t>
            </a:r>
            <a:r>
              <a:rPr lang="en-AU" dirty="0" smtClean="0"/>
              <a:t>funding &amp; approval.</a:t>
            </a:r>
            <a:endParaRPr lang="en-AU" dirty="0"/>
          </a:p>
          <a:p>
            <a:r>
              <a:rPr lang="en-AU" dirty="0"/>
              <a:t>Local servers were coming up to </a:t>
            </a:r>
            <a:r>
              <a:rPr lang="en-AU" dirty="0" smtClean="0"/>
              <a:t>renewal.</a:t>
            </a:r>
            <a:endParaRPr lang="en-AU" dirty="0"/>
          </a:p>
          <a:p>
            <a:r>
              <a:rPr lang="en-AU" dirty="0"/>
              <a:t>University about to install a new student </a:t>
            </a:r>
            <a:r>
              <a:rPr lang="en-AU" dirty="0" smtClean="0"/>
              <a:t>system.</a:t>
            </a:r>
            <a:endParaRPr lang="en-AU" dirty="0"/>
          </a:p>
          <a:p>
            <a:r>
              <a:rPr lang="en-AU" dirty="0"/>
              <a:t>Library’s collections changing rapidly to </a:t>
            </a:r>
            <a:r>
              <a:rPr lang="en-AU" dirty="0" smtClean="0"/>
              <a:t>online.</a:t>
            </a:r>
          </a:p>
          <a:p>
            <a:r>
              <a:rPr lang="en-AU" dirty="0" smtClean="0"/>
              <a:t>It seemed like a good idea at the time.</a:t>
            </a:r>
            <a:endParaRPr lang="en-AU" dirty="0"/>
          </a:p>
        </p:txBody>
      </p:sp>
      <p:sp>
        <p:nvSpPr>
          <p:cNvPr id="5" name="Slide Number Placeholder 4"/>
          <p:cNvSpPr>
            <a:spLocks noGrp="1"/>
          </p:cNvSpPr>
          <p:nvPr>
            <p:ph type="sldNum" sz="quarter" idx="10"/>
          </p:nvPr>
        </p:nvSpPr>
        <p:spPr/>
        <p:txBody>
          <a:bodyPr/>
          <a:lstStyle/>
          <a:p>
            <a:pPr>
              <a:defRPr/>
            </a:pPr>
            <a:fld id="{02AEB0F0-5540-4FE2-9628-2CB6653FEAB5}" type="slidenum">
              <a:rPr lang="en-US" smtClean="0"/>
              <a:pPr>
                <a:defRPr/>
              </a:pPr>
              <a:t>9</a:t>
            </a:fld>
            <a:endParaRPr lang="en-US" dirty="0"/>
          </a:p>
        </p:txBody>
      </p:sp>
      <p:sp>
        <p:nvSpPr>
          <p:cNvPr id="6" name="Text Placeholder 5"/>
          <p:cNvSpPr>
            <a:spLocks noGrp="1"/>
          </p:cNvSpPr>
          <p:nvPr>
            <p:ph type="body" sz="quarter" idx="12"/>
          </p:nvPr>
        </p:nvSpPr>
        <p:spPr/>
        <p:txBody>
          <a:bodyPr/>
          <a:lstStyle/>
          <a:p>
            <a:r>
              <a:rPr lang="en-AU" dirty="0" smtClean="0"/>
              <a:t>In mid-2012… Why now?</a:t>
            </a:r>
            <a:endParaRPr lang="en-AU" dirty="0"/>
          </a:p>
        </p:txBody>
      </p:sp>
    </p:spTree>
    <p:extLst>
      <p:ext uri="{BB962C8B-B14F-4D97-AF65-F5344CB8AC3E}">
        <p14:creationId xmlns:p14="http://schemas.microsoft.com/office/powerpoint/2010/main" val="241097936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winburneTemplateInternational2013">
  <a:themeElements>
    <a:clrScheme name="8. Red-Blk-Crest-China 2">
      <a:dk1>
        <a:srgbClr val="808080"/>
      </a:dk1>
      <a:lt1>
        <a:srgbClr val="FFFFFF"/>
      </a:lt1>
      <a:dk2>
        <a:srgbClr val="000000"/>
      </a:dk2>
      <a:lt2>
        <a:srgbClr val="FFFFFF"/>
      </a:lt2>
      <a:accent1>
        <a:srgbClr val="9E260E"/>
      </a:accent1>
      <a:accent2>
        <a:srgbClr val="FDB913"/>
      </a:accent2>
      <a:accent3>
        <a:srgbClr val="AAAAAA"/>
      </a:accent3>
      <a:accent4>
        <a:srgbClr val="DADADA"/>
      </a:accent4>
      <a:accent5>
        <a:srgbClr val="CCACAA"/>
      </a:accent5>
      <a:accent6>
        <a:srgbClr val="E5A710"/>
      </a:accent6>
      <a:hlink>
        <a:srgbClr val="ED1C2E"/>
      </a:hlink>
      <a:folHlink>
        <a:srgbClr val="CCCCCC"/>
      </a:folHlink>
    </a:clrScheme>
    <a:fontScheme name="8. Red-Blk-Crest-Ch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 Red-Blk-Crest-China 1">
        <a:dk1>
          <a:srgbClr val="808080"/>
        </a:dk1>
        <a:lt1>
          <a:srgbClr val="FFFFFF"/>
        </a:lt1>
        <a:dk2>
          <a:srgbClr val="9E260E"/>
        </a:dk2>
        <a:lt2>
          <a:srgbClr val="FFFFFF"/>
        </a:lt2>
        <a:accent1>
          <a:srgbClr val="000000"/>
        </a:accent1>
        <a:accent2>
          <a:srgbClr val="FDB913"/>
        </a:accent2>
        <a:accent3>
          <a:srgbClr val="CCACAA"/>
        </a:accent3>
        <a:accent4>
          <a:srgbClr val="DADADA"/>
        </a:accent4>
        <a:accent5>
          <a:srgbClr val="AAAA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
      <a:clrScheme name="8. Red-Blk-Crest-China 2">
        <a:dk1>
          <a:srgbClr val="808080"/>
        </a:dk1>
        <a:lt1>
          <a:srgbClr val="FFFFFF"/>
        </a:lt1>
        <a:dk2>
          <a:srgbClr val="000000"/>
        </a:dk2>
        <a:lt2>
          <a:srgbClr val="FFFFFF"/>
        </a:lt2>
        <a:accent1>
          <a:srgbClr val="9E260E"/>
        </a:accent1>
        <a:accent2>
          <a:srgbClr val="FDB913"/>
        </a:accent2>
        <a:accent3>
          <a:srgbClr val="AAAAAA"/>
        </a:accent3>
        <a:accent4>
          <a:srgbClr val="DADADA"/>
        </a:accent4>
        <a:accent5>
          <a:srgbClr val="CCAC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hite2011">
  <a:themeElements>
    <a:clrScheme name="8. Red-Blk-Crest-China 2">
      <a:dk1>
        <a:srgbClr val="808080"/>
      </a:dk1>
      <a:lt1>
        <a:srgbClr val="FFFFFF"/>
      </a:lt1>
      <a:dk2>
        <a:srgbClr val="000000"/>
      </a:dk2>
      <a:lt2>
        <a:srgbClr val="FFFFFF"/>
      </a:lt2>
      <a:accent1>
        <a:srgbClr val="9E260E"/>
      </a:accent1>
      <a:accent2>
        <a:srgbClr val="FDB913"/>
      </a:accent2>
      <a:accent3>
        <a:srgbClr val="AAAAAA"/>
      </a:accent3>
      <a:accent4>
        <a:srgbClr val="DADADA"/>
      </a:accent4>
      <a:accent5>
        <a:srgbClr val="CCACAA"/>
      </a:accent5>
      <a:accent6>
        <a:srgbClr val="E5A710"/>
      </a:accent6>
      <a:hlink>
        <a:srgbClr val="ED1C2E"/>
      </a:hlink>
      <a:folHlink>
        <a:srgbClr val="CCCCCC"/>
      </a:folHlink>
    </a:clrScheme>
    <a:fontScheme name="8. Red-Blk-Crest-Ch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 Red-Blk-Crest-China 1">
        <a:dk1>
          <a:srgbClr val="808080"/>
        </a:dk1>
        <a:lt1>
          <a:srgbClr val="FFFFFF"/>
        </a:lt1>
        <a:dk2>
          <a:srgbClr val="9E260E"/>
        </a:dk2>
        <a:lt2>
          <a:srgbClr val="FFFFFF"/>
        </a:lt2>
        <a:accent1>
          <a:srgbClr val="000000"/>
        </a:accent1>
        <a:accent2>
          <a:srgbClr val="FDB913"/>
        </a:accent2>
        <a:accent3>
          <a:srgbClr val="CCACAA"/>
        </a:accent3>
        <a:accent4>
          <a:srgbClr val="DADADA"/>
        </a:accent4>
        <a:accent5>
          <a:srgbClr val="AAAA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
      <a:clrScheme name="8. Red-Blk-Crest-China 2">
        <a:dk1>
          <a:srgbClr val="808080"/>
        </a:dk1>
        <a:lt1>
          <a:srgbClr val="FFFFFF"/>
        </a:lt1>
        <a:dk2>
          <a:srgbClr val="000000"/>
        </a:dk2>
        <a:lt2>
          <a:srgbClr val="FFFFFF"/>
        </a:lt2>
        <a:accent1>
          <a:srgbClr val="9E260E"/>
        </a:accent1>
        <a:accent2>
          <a:srgbClr val="FDB913"/>
        </a:accent2>
        <a:accent3>
          <a:srgbClr val="AAAAAA"/>
        </a:accent3>
        <a:accent4>
          <a:srgbClr val="DADADA"/>
        </a:accent4>
        <a:accent5>
          <a:srgbClr val="CCAC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rey201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8. Red-Blk-Crest-Ch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 Red-Blk-Crest-China 1">
        <a:dk1>
          <a:srgbClr val="808080"/>
        </a:dk1>
        <a:lt1>
          <a:srgbClr val="FFFFFF"/>
        </a:lt1>
        <a:dk2>
          <a:srgbClr val="9E260E"/>
        </a:dk2>
        <a:lt2>
          <a:srgbClr val="FFFFFF"/>
        </a:lt2>
        <a:accent1>
          <a:srgbClr val="000000"/>
        </a:accent1>
        <a:accent2>
          <a:srgbClr val="FDB913"/>
        </a:accent2>
        <a:accent3>
          <a:srgbClr val="CCACAA"/>
        </a:accent3>
        <a:accent4>
          <a:srgbClr val="DADADA"/>
        </a:accent4>
        <a:accent5>
          <a:srgbClr val="AAAA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
      <a:clrScheme name="8. Red-Blk-Crest-China 2">
        <a:dk1>
          <a:srgbClr val="808080"/>
        </a:dk1>
        <a:lt1>
          <a:srgbClr val="FFFFFF"/>
        </a:lt1>
        <a:dk2>
          <a:srgbClr val="000000"/>
        </a:dk2>
        <a:lt2>
          <a:srgbClr val="FFFFFF"/>
        </a:lt2>
        <a:accent1>
          <a:srgbClr val="9E260E"/>
        </a:accent1>
        <a:accent2>
          <a:srgbClr val="FDB913"/>
        </a:accent2>
        <a:accent3>
          <a:srgbClr val="AAAAAA"/>
        </a:accent3>
        <a:accent4>
          <a:srgbClr val="DADADA"/>
        </a:accent4>
        <a:accent5>
          <a:srgbClr val="CCACAA"/>
        </a:accent5>
        <a:accent6>
          <a:srgbClr val="E5A710"/>
        </a:accent6>
        <a:hlink>
          <a:srgbClr val="ED1C2E"/>
        </a:hlink>
        <a:folHlink>
          <a:srgbClr val="CCCC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SwinburneTemplateInternational2013</Template>
  <TotalTime>2913</TotalTime>
  <Words>7216</Words>
  <Application>Microsoft Office PowerPoint</Application>
  <PresentationFormat>On-screen Show (4:3)</PresentationFormat>
  <Paragraphs>419</Paragraphs>
  <Slides>35</Slides>
  <Notes>30</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SwinburneTemplateInternational2013</vt:lpstr>
      <vt:lpstr>1_White2011</vt:lpstr>
      <vt:lpstr>1_Grey2011</vt:lpstr>
      <vt:lpstr>PowerPoint Presentation</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ANZ Alma Roadshow</vt:lpstr>
      <vt:lpstr>PowerPoint Presentation</vt:lpstr>
    </vt:vector>
  </TitlesOfParts>
  <Company>Swinbune University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Davies</dc:creator>
  <cp:lastModifiedBy>baprca</cp:lastModifiedBy>
  <cp:revision>242</cp:revision>
  <cp:lastPrinted>2013-07-19T01:00:51Z</cp:lastPrinted>
  <dcterms:created xsi:type="dcterms:W3CDTF">2013-06-24T01:22:23Z</dcterms:created>
  <dcterms:modified xsi:type="dcterms:W3CDTF">2013-10-02T23:35:18Z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 ver">
    <vt:lpwstr>17</vt:lpwstr>
  </property>
  <property fmtid="{D5CDD505-2E9C-101B-9397-08002B2CF9AE}" pid="3" name="Word ver">
    <vt:lpwstr>2003</vt:lpwstr>
  </property>
</Properties>
</file>