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58" r:id="rId5"/>
    <p:sldId id="371" r:id="rId6"/>
    <p:sldId id="315" r:id="rId7"/>
    <p:sldId id="270" r:id="rId8"/>
    <p:sldId id="369" r:id="rId9"/>
    <p:sldId id="271" r:id="rId10"/>
    <p:sldId id="285" r:id="rId11"/>
    <p:sldId id="380" r:id="rId12"/>
    <p:sldId id="370" r:id="rId13"/>
    <p:sldId id="374" r:id="rId14"/>
    <p:sldId id="268" r:id="rId15"/>
    <p:sldId id="375" r:id="rId16"/>
    <p:sldId id="376" r:id="rId17"/>
    <p:sldId id="377" r:id="rId18"/>
    <p:sldId id="379" r:id="rId19"/>
    <p:sldId id="378" r:id="rId20"/>
    <p:sldId id="381" r:id="rId21"/>
    <p:sldId id="382" r:id="rId22"/>
  </p:sldIdLst>
  <p:sldSz cx="9144000" cy="5143500" type="screen16x9"/>
  <p:notesSz cx="2533650" cy="6858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2"/>
    <a:srgbClr val="1D5877"/>
    <a:srgbClr val="7F7F7F"/>
    <a:srgbClr val="8BDFD4"/>
    <a:srgbClr val="6EBDBD"/>
    <a:srgbClr val="3AB086"/>
    <a:srgbClr val="E2F3F1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6DD5A-68B0-4CE9-B49C-3A5A20AF3BA7}" v="1" dt="2019-10-18T05:11:38.148"/>
  </p1510:revLst>
</p1510:revInfo>
</file>

<file path=ppt/tableStyles.xml><?xml version="1.0" encoding="utf-8"?>
<a:tblStyleLst xmlns:a="http://schemas.openxmlformats.org/drawingml/2006/main" def="{CC3C5268-AD6E-4B2A-B728-75B76B98E790}">
  <a:tblStyle styleId="{CC3C5268-AD6E-4B2A-B728-75B76B98E79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AF4F3"/>
          </a:solidFill>
        </a:fill>
      </a:tcStyle>
    </a:wholeTbl>
    <a:band1H>
      <a:tcTxStyle b="off" i="off"/>
      <a:tcStyle>
        <a:tcBdr/>
        <a:fill>
          <a:solidFill>
            <a:srgbClr val="D3E9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3E9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65" autoAdjust="0"/>
  </p:normalViewPr>
  <p:slideViewPr>
    <p:cSldViewPr snapToGrid="0">
      <p:cViewPr>
        <p:scale>
          <a:sx n="150" d="100"/>
          <a:sy n="150" d="100"/>
        </p:scale>
        <p:origin x="84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bonduni-my.sharepoint.com/personal/jdonaghe_bond_edu_au/Documents/IGeLU%20presentation/3%20Year%20Comparison%20-%20Document%20Delivery%20Received%20Item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onduni-my.sharepoint.com/personal/jdonaghe_bond_edu_au/Documents/IGeLU%20presentation/Export%20from%20qualtr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onduni-my.sharepoint.com/personal/jdonaghe_bond_edu_au/Documents/IGeLU%20presentation/Export%20from%20qualtr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bonduni-my.sharepoint.com/personal/jdonaghe_bond_edu_au/Documents/IGeLU%20presentation/Export%20from%20qualtric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bonduni-my.sharepoint.com/personal/jdonaghe_bond_edu_au/Documents/IGeLU%20presentation/Export%20from%20qualtric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bonduni-my.sharepoint.com/personal/jdonaghe_bond_edu_au/Documents/IGeLU%20presentation/Export%20from%20qualtric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bonduni-my.sharepoint.com/personal/jdonaghe_bond_edu_au/Documents/IGeLU%20presentation/Export%20from%20qualtric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67034120734908"/>
          <c:y val="0.21944444444444444"/>
          <c:w val="0.85388521434820652"/>
          <c:h val="0.647237168270632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Sheet1!$B$6:$F$6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Sheet1!$B$20:$F$20</c:f>
              <c:numCache>
                <c:formatCode>#,##0</c:formatCode>
                <c:ptCount val="5"/>
                <c:pt idx="0">
                  <c:v>2488</c:v>
                </c:pt>
                <c:pt idx="1">
                  <c:v>2900</c:v>
                </c:pt>
                <c:pt idx="2">
                  <c:v>2790</c:v>
                </c:pt>
                <c:pt idx="3">
                  <c:v>3254</c:v>
                </c:pt>
                <c:pt idx="4">
                  <c:v>2690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C-40BB-B782-66BEFD768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2034536"/>
        <c:axId val="702040112"/>
      </c:barChart>
      <c:catAx>
        <c:axId val="70203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2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702040112"/>
        <c:crosses val="autoZero"/>
        <c:auto val="1"/>
        <c:lblAlgn val="ctr"/>
        <c:lblOffset val="100"/>
        <c:noMultiLvlLbl val="0"/>
      </c:catAx>
      <c:valAx>
        <c:axId val="702040112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4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702034536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 algn="ctr" rtl="0">
        <a:defRPr lang="en-AU" sz="1400" b="0" i="0" u="none" strike="noStrike" kern="1200" spc="0" baseline="0">
          <a:solidFill>
            <a:prstClr val="black">
              <a:lumMod val="65000"/>
              <a:lumOff val="35000"/>
            </a:prstClr>
          </a:solidFill>
          <a:latin typeface="Lato Light" panose="020F0302020204030203" charset="0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en-AU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User Group</a:t>
            </a:r>
          </a:p>
        </c:rich>
      </c:tx>
      <c:layout>
        <c:manualLayout>
          <c:xMode val="edge"/>
          <c:yMode val="edge"/>
          <c:x val="0.39106291173276103"/>
          <c:y val="7.3069449059230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B-4386-8D03-00D0DC50171F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B-4386-8D03-00D0DC501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B-4386-8D03-00D0DC50171F}"/>
              </c:ext>
            </c:extLst>
          </c:dPt>
          <c:dPt>
            <c:idx val="3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BB-4386-8D03-00D0DC5017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BB-4386-8D03-00D0DC501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'Default Report'!$B$10:$B$13</c:f>
              <c:strCache>
                <c:ptCount val="4"/>
                <c:pt idx="0">
                  <c:v>Academic/Research staff</c:v>
                </c:pt>
                <c:pt idx="1">
                  <c:v>Professional staff</c:v>
                </c:pt>
                <c:pt idx="2">
                  <c:v>Postgraduate/PhD student</c:v>
                </c:pt>
                <c:pt idx="3">
                  <c:v>Undergraduate student</c:v>
                </c:pt>
              </c:strCache>
            </c:strRef>
          </c:cat>
          <c:val>
            <c:numRef>
              <c:f>'Default Report'!$C$10:$C$13</c:f>
              <c:numCache>
                <c:formatCode>0.00%</c:formatCode>
                <c:ptCount val="4"/>
                <c:pt idx="0">
                  <c:v>0.31819999999999998</c:v>
                </c:pt>
                <c:pt idx="1">
                  <c:v>3.0300000000000001E-2</c:v>
                </c:pt>
                <c:pt idx="2">
                  <c:v>0.46970000000000001</c:v>
                </c:pt>
                <c:pt idx="3">
                  <c:v>0.1515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63-4BE4-8C93-88DFA88A259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068981587361863"/>
          <c:w val="1"/>
          <c:h val="0.20834976676749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AU" sz="12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AU" sz="168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en-AU"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Frequency of Resource Sharing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AU" sz="168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'Default Report'!$B$22:$B$26</c:f>
              <c:strCache>
                <c:ptCount val="5"/>
                <c:pt idx="0">
                  <c:v>I've only used the service once</c:v>
                </c:pt>
                <c:pt idx="1">
                  <c:v>Less than 10 times</c:v>
                </c:pt>
                <c:pt idx="2">
                  <c:v>10-50 times</c:v>
                </c:pt>
                <c:pt idx="3">
                  <c:v>50-100 times</c:v>
                </c:pt>
                <c:pt idx="4">
                  <c:v>More than 100 times</c:v>
                </c:pt>
              </c:strCache>
            </c:strRef>
          </c:cat>
          <c:val>
            <c:numRef>
              <c:f>'Default Report'!$D$22:$D$26</c:f>
              <c:numCache>
                <c:formatCode>General</c:formatCode>
                <c:ptCount val="5"/>
                <c:pt idx="0">
                  <c:v>13</c:v>
                </c:pt>
                <c:pt idx="1">
                  <c:v>24</c:v>
                </c:pt>
                <c:pt idx="2">
                  <c:v>22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C-40BB-B782-66BEFD768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2034536"/>
        <c:axId val="702040112"/>
      </c:barChart>
      <c:catAx>
        <c:axId val="702034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2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Kozuka Gothic Pro EL" panose="020B0200000000000000" pitchFamily="34" charset="-128"/>
                <a:cs typeface="Calibri Light" panose="020F0302020204030204" pitchFamily="34" charset="0"/>
              </a:defRPr>
            </a:pPr>
            <a:endParaRPr lang="en-US"/>
          </a:p>
        </c:txPr>
        <c:crossAx val="702040112"/>
        <c:crosses val="autoZero"/>
        <c:auto val="1"/>
        <c:lblAlgn val="ctr"/>
        <c:lblOffset val="100"/>
        <c:noMultiLvlLbl val="0"/>
      </c:catAx>
      <c:valAx>
        <c:axId val="702040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AU" sz="1400" b="0" i="0" u="none" strike="noStrike" kern="1200" spc="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r>
                  <a:rPr lang="en-AU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No.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AU" sz="1400" b="0" i="0" u="none" strike="noStrike" kern="1200" spc="0" baseline="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4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702034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AU" sz="1400" b="0" i="0" u="none" strike="noStrike" kern="1200" spc="0" baseline="0">
          <a:solidFill>
            <a:prstClr val="black">
              <a:lumMod val="65000"/>
              <a:lumOff val="35000"/>
            </a:prstClr>
          </a:solidFill>
          <a:latin typeface="Lato Light" panose="020F0302020204030203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4171718988089699"/>
          <c:y val="0.18340101527853689"/>
          <c:w val="0.42355577427821522"/>
          <c:h val="0.705926290463692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64646">
                  <a:lumMod val="20000"/>
                  <a:lumOff val="8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B-4386-8D03-00D0DC50171F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B-4386-8D03-00D0DC501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B-4386-8D03-00D0DC50171F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50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BB-4386-8D03-00D0DC5017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BB-4386-8D03-00D0DC501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'Default Report'!$B$31:$B$35</c:f>
              <c:strCache>
                <c:ptCount val="5"/>
                <c:pt idx="0">
                  <c:v>Recommended by another Bond student or staff member</c:v>
                </c:pt>
                <c:pt idx="1">
                  <c:v>Recommended by Library staff</c:v>
                </c:pt>
                <c:pt idx="2">
                  <c:v>I found the request link in Primo</c:v>
                </c:pt>
                <c:pt idx="3">
                  <c:v>I found information about it on the Bond Library website</c:v>
                </c:pt>
                <c:pt idx="4">
                  <c:v>Unsure</c:v>
                </c:pt>
              </c:strCache>
            </c:strRef>
          </c:cat>
          <c:val>
            <c:numRef>
              <c:f>'Default Report'!$D$31:$D$35</c:f>
              <c:numCache>
                <c:formatCode>General</c:formatCode>
                <c:ptCount val="5"/>
                <c:pt idx="0">
                  <c:v>7</c:v>
                </c:pt>
                <c:pt idx="1">
                  <c:v>32</c:v>
                </c:pt>
                <c:pt idx="2">
                  <c:v>30</c:v>
                </c:pt>
                <c:pt idx="3">
                  <c:v>10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63-4BE4-8C93-88DFA88A2595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C1-45F7-A3CF-4CE145094E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2C1-45F7-A3CF-4CE145094E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2C1-45F7-A3CF-4CE145094E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2C1-45F7-A3CF-4CE145094E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2C1-45F7-A3CF-4CE145094E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'Default Report'!$B$31:$B$35</c:f>
              <c:strCache>
                <c:ptCount val="5"/>
                <c:pt idx="0">
                  <c:v>Recommended by another Bond student or staff member</c:v>
                </c:pt>
                <c:pt idx="1">
                  <c:v>Recommended by Library staff</c:v>
                </c:pt>
                <c:pt idx="2">
                  <c:v>I found the request link in Primo</c:v>
                </c:pt>
                <c:pt idx="3">
                  <c:v>I found information about it on the Bond Library website</c:v>
                </c:pt>
                <c:pt idx="4">
                  <c:v>Unsure</c:v>
                </c:pt>
              </c:strCache>
            </c:strRef>
          </c:cat>
          <c:val>
            <c:numRef>
              <c:f>'Default Report'!$D$31:$D$35</c:f>
              <c:numCache>
                <c:formatCode>General</c:formatCode>
                <c:ptCount val="5"/>
                <c:pt idx="0">
                  <c:v>7</c:v>
                </c:pt>
                <c:pt idx="1">
                  <c:v>32</c:v>
                </c:pt>
                <c:pt idx="2">
                  <c:v>30</c:v>
                </c:pt>
                <c:pt idx="3">
                  <c:v>10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820-414A-95A3-6C7D271F943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67058886034729E-2"/>
          <c:y val="0.13943182704397444"/>
          <c:w val="0.55306284027964803"/>
          <c:h val="0.72113601685308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AU" sz="12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'Default Report'!$B$64:$B$67</c:f>
              <c:strCache>
                <c:ptCount val="4"/>
                <c:pt idx="0">
                  <c:v>1 day</c:v>
                </c:pt>
                <c:pt idx="1">
                  <c:v>Less than 3 days</c:v>
                </c:pt>
                <c:pt idx="2">
                  <c:v>Less than 1 week</c:v>
                </c:pt>
                <c:pt idx="3">
                  <c:v>More than 1 week</c:v>
                </c:pt>
              </c:strCache>
            </c:strRef>
          </c:cat>
          <c:val>
            <c:numRef>
              <c:f>'Default Report'!$D$64:$D$67</c:f>
              <c:numCache>
                <c:formatCode>General</c:formatCode>
                <c:ptCount val="4"/>
                <c:pt idx="0">
                  <c:v>10</c:v>
                </c:pt>
                <c:pt idx="1">
                  <c:v>24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C-40BB-B782-66BEFD768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2034536"/>
        <c:axId val="702040112"/>
      </c:barChart>
      <c:catAx>
        <c:axId val="702034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2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702040112"/>
        <c:crosses val="autoZero"/>
        <c:auto val="1"/>
        <c:lblAlgn val="ctr"/>
        <c:lblOffset val="100"/>
        <c:noMultiLvlLbl val="0"/>
      </c:catAx>
      <c:valAx>
        <c:axId val="702040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AU" sz="1400" b="0" i="0" u="none" strike="noStrike" kern="1200" spc="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r>
                  <a:rPr lang="en-AU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No.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AU" sz="1400" b="0" i="0" u="none" strike="noStrike" kern="1200" spc="0" baseline="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AU" sz="14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702034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 algn="ctr" rtl="0">
        <a:defRPr lang="en-AU" sz="1400" b="0" i="0" u="none" strike="noStrike" kern="1200" spc="0" baseline="0">
          <a:solidFill>
            <a:prstClr val="black">
              <a:lumMod val="65000"/>
              <a:lumOff val="35000"/>
            </a:prstClr>
          </a:solidFill>
          <a:latin typeface="Lato Light" panose="020F0302020204030203" charset="0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4171718988089699"/>
          <c:y val="0.18340101527853689"/>
          <c:w val="0.42355577427821522"/>
          <c:h val="0.705926290463692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64646">
                  <a:lumMod val="20000"/>
                  <a:lumOff val="8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B-4386-8D03-00D0DC50171F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B-4386-8D03-00D0DC5017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B-4386-8D03-00D0DC50171F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50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BB-4386-8D03-00D0DC5017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BB-4386-8D03-00D0DC501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'Default Report'!$B$83:$B$86</c:f>
              <c:strCache>
                <c:ptCount val="4"/>
                <c:pt idx="0">
                  <c:v>I required this specific resource</c:v>
                </c:pt>
                <c:pt idx="1">
                  <c:v>I couldn't find any other available resources on my topic</c:v>
                </c:pt>
                <c:pt idx="2">
                  <c:v>It complemented the resources I'd already found on my topic</c:v>
                </c:pt>
                <c:pt idx="3">
                  <c:v>The resource was recommended by someone</c:v>
                </c:pt>
              </c:strCache>
            </c:strRef>
          </c:cat>
          <c:val>
            <c:numRef>
              <c:f>'Default Report'!$D$83:$D$86</c:f>
              <c:numCache>
                <c:formatCode>General</c:formatCode>
                <c:ptCount val="4"/>
                <c:pt idx="0">
                  <c:v>50</c:v>
                </c:pt>
                <c:pt idx="1">
                  <c:v>11</c:v>
                </c:pt>
                <c:pt idx="2">
                  <c:v>32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63-4BE4-8C93-88DFA88A259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67058886034729E-2"/>
          <c:y val="0.13943182704397444"/>
          <c:w val="0.55306284027964803"/>
          <c:h val="0.72113601685308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AU" sz="12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Kozuka Gothic Pro EL" panose="020B0200000000000000" pitchFamily="34" charset="-128"/>
                <a:cs typeface="Calibri Light" panose="020F0302020204030204" pitchFamily="34" charset="0"/>
              </a:defRPr>
            </a:pPr>
            <a:r>
              <a:rPr lang="en-AU">
                <a:solidFill>
                  <a:schemeClr val="tx1"/>
                </a:solidFill>
                <a:latin typeface="Calibri Light" panose="020F0302020204030204" pitchFamily="34" charset="0"/>
                <a:ea typeface="Kozuka Gothic Pro EL" panose="020B0200000000000000" pitchFamily="34" charset="-128"/>
                <a:cs typeface="Calibri Light" panose="020F0302020204030204" pitchFamily="34" charset="0"/>
              </a:rPr>
              <a:t>Did you check for updates on your request through your online Bond My Library account?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Kozuka Gothic Pro EL" panose="020B0200000000000000" pitchFamily="34" charset="-128"/>
              <a:cs typeface="Calibri Light" panose="020F03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'Default Report'!$B$101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val>
            <c:numRef>
              <c:f>'Default Report'!$C$101</c:f>
              <c:numCache>
                <c:formatCode>0.00%</c:formatCode>
                <c:ptCount val="1"/>
                <c:pt idx="0">
                  <c:v>0.2273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4-4C64-90A9-A27CD171E40F}"/>
            </c:ext>
          </c:extLst>
        </c:ser>
        <c:ser>
          <c:idx val="1"/>
          <c:order val="1"/>
          <c:tx>
            <c:strRef>
              <c:f>'Default Report'!$B$102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val>
            <c:numRef>
              <c:f>'Default Report'!$C$102</c:f>
              <c:numCache>
                <c:formatCode>0.00%</c:formatCode>
                <c:ptCount val="1"/>
                <c:pt idx="0">
                  <c:v>0.36359999999999998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A4-4C64-90A9-A27CD171E40F}"/>
            </c:ext>
          </c:extLst>
        </c:ser>
        <c:ser>
          <c:idx val="2"/>
          <c:order val="2"/>
          <c:tx>
            <c:strRef>
              <c:f>'Default Report'!$B$103</c:f>
              <c:strCache>
                <c:ptCount val="1"/>
                <c:pt idx="0">
                  <c:v>I didn't know I could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val>
            <c:numRef>
              <c:f>'Default Report'!$C$103</c:f>
              <c:numCache>
                <c:formatCode>0.00%</c:formatCode>
                <c:ptCount val="1"/>
                <c:pt idx="0">
                  <c:v>0.40910000000000002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A4-4C64-90A9-A27CD171E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100"/>
        <c:axId val="652029136"/>
        <c:axId val="652030448"/>
      </c:barChart>
      <c:valAx>
        <c:axId val="65203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endParaRPr lang="en-US"/>
          </a:p>
        </c:txPr>
        <c:crossAx val="652029136"/>
        <c:crosses val="autoZero"/>
        <c:crossBetween val="between"/>
      </c:valAx>
      <c:catAx>
        <c:axId val="652029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2030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8C2EDE-7938-4532-843F-4A3CEB2334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097915" cy="343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9DE74-6D21-42F4-8F44-88EEB3BB08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435149" y="0"/>
            <a:ext cx="1097915" cy="3437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9E4C6-9B3E-4404-AB7E-D33D0B1C9F11}" type="datetimeFigureOut">
              <a:rPr lang="en-AU" smtClean="0"/>
              <a:t>17/10/2019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430BD-AFB9-4B25-B508-E897D32AEB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4241"/>
            <a:ext cx="1097915" cy="343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6D44E-012E-4E43-AC7E-B800A4D38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435149" y="6514241"/>
            <a:ext cx="1097915" cy="3437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0D6EE-00E0-49F3-8696-F80C882E64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5100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9T05:34:47.3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3486 7572,'-4'-14'0,"-1"0"0,2 0 0,1-2 0,2-1-231,0-2 0,0-1 227,0 1 0,5 3 0,1-3 0,0 4 0,1 1 0,-4-2 1,0-1-1,0-2 0,2 2 0,-2 1 0,-1 2 0,-4 0 1,-1 0-1,-2-1 0,0 1 0,1-1 0,-1-3 0,2 0 1,0-1-1,0-2 0,-2-2 0,2-4 105,1-1-77,2 0-4,0-7 0,0-1 5,0-6 0,0-5-14,0 0 1,0-6-79,0 1 0,0-3 63,0-2 1,0 1-3,0 0 0,0-1 37,0 1 0,-1-5 4,-4-1 1,3 0 2,-2 1 0,2 3 8,2-4 1,0 4-32,0 2 0,0-1 7,0 1 1,0 0-42,0-1 0,0 2 18,0 4 1,0-3-5,0 7 1,0 0 2,0 5 0,0-1-4,0 1 1,0 5 8,0-1 0,-1 2-11,-4-2 0,3-3-11,-2 4 0,0 1 19,0-2 0,2 5-39,-3-4 1,-1 0 32,1 0 0,-4-2-1,4 6 0,-1-5 5,1 5 1,4-4 0,-4 4 1,4 0 4,1 4 0,0-2-10,0 3 1,0-3 13,0 7 1,0-3-11,0-1 1,0 0-1,0 0 1,0 1 5,0 4 1,0-4-2,0 3 1,0-1-1,0 2-2,0-4 1,0 11-37,0-2-4,6 2-126,-5 2 0,7 6 25,-3 3 112,-3 4 0,10 5-71,-3 1 1,-1 11-151,2-2 0,-6 5 144,6 0 105,-1-4 0,5 12 0,0-5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9T05:35:00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57 7503,'4'-9'0,"3"1"0,0 1 0,3 3-774,-2-3 0,0 6 774,-4-4 0,-2-3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13T09:21:53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72 6033,'8'-10'-26,"-2"2"0,-1 0 0,0 1 26,-2-4 0,-2-2 0,-1-1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8T03:20:14.12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14 57 7925,'0'-8'-878,"0"2"2668,0 6-1326,-6 0-126,4 0 1128,-4 0-1292,12 6 1,-4-2-18,3 5 1,-2-4-159,2 4 56,-4 1 0,5 4-45,-6 0 0,5-5 141,0 1-170,6-1 0,-8 5 91,6 0 0,1-4 5,4-1 1,-5-4-7,1 4 0,-1-1-3,5 1 0,-1 4-43,-4-4 0,4 4 36,-4 1-37,4 0 0,1 0 0,0 0 1,-2 0-10,-2 1 0,2-1-67,-2 0 1,1 0 82,-2 0 1,4 2-1,-4 2 1,4-2-15,1 3 0,0-3-23,0-2 0,-3-3 45,3 3 1,-5-8 0,6 8 1,2-3-31,-8 3 1,7 0-1,-7 1 0,4-6-9,1 0 0,0 1 22,0 4 1,-1 0-2,-4 0 1,4-1-4,-4-4 1,4 4-14,1-4 0,-5 4 2,1 1 0,-1-2-5,5-2 1,-1 2 1,-4-2 1,4 2 1,-4 2 0,4-1 12,1-4 1,-5 4-10,0-4 1,1-1 0,4 1 0,-5 1-7,1 4 0,-2-5 161,1 1 1,4-1-130,-4 5 1,-1-4 4,1-1 1,-4 0-36,4 6 1,-4-1-7,4 0 1,-4 0-38,5 0 0,-6 0 63,6 0 0,-6 0-6,6 0 0,-5-1-4,4-4 1,-4 4-39,4-4 1,-4 4 34,4 1 1,-1-5 1,1 1 1,4-1 16,-4 5 1,-1-1 5,2-4 1,-1 4 20,5-4 1,-4 4-7,-1 1-23,0 0 0,5 0-1,1 0 0,-3 0-100,-2 0 70,2 1 1,-4-1-6,6 0 1,-5-5 3,1 1 0,-5-6-12,4 6 0,-4-6 35,4 6 1,-4-7-23,4 2 19,-6 2 0,8-3-10,-6 5 1,1-6 2,-1 2 1,-3-2-3,2 2 0,2-2-1,-1 6 1,1-6-9,-1 2-6,-3 3-23,10 0 1,-9 4 35,7-2-75,-7 2 1,5-9 56,-4 7-10,-2-7-5,11 9 12,-12-10 0,5 6-64,-6-3-6,7-4-275,-6 5 187,6-6-416,-7 0 150,0 7-656,0-6-2091,0 6 2345,0-20 1,-2-1 839,-3-10 0,-9-9 0,-8 4 0</inkml:trace>
  <inkml:trace contextRef="#ctx0" brushRef="#br0" timeOffset="1538">28 1539 10368,'2'-13'538,"3"4"-416,-4-3 1,7 8 1,-3-5 0,-4 4-22,4-4 0,-2 4-94,2-4 241,-3 6-258,10-10 107,-4 5 0,1-4-21,1 2 0,-6-1-3,6 7 0,-2-7 3,1 1 1,4 2 6,-4-1 1,-1 0-6,1-6 0,1 3-5,4 2 0,-5-2 107,1 3-143,-1-4 1,5 0 39,0 4 0,-4-3 12,-1 2 0,0 2-32,6-1 1,-6 4 0,0-4 0,1 1 20,4-2 1,-5-2-8,1 3 0,-1-4-142,5-1 0,0 0 68,0 0 0,1 0-51,-1-1 1,0 1 82,0 0 0,-2 0-46,-2 0 1,2 0 21,-2 0 1,2 0 1,2 0 0,1 4-2,-1 1 0,-5-1 0,0-4 0,1 0-9,4 0 0,-1 0 15,-4 0 0,3 0-7,-2 0 0,2-1 5,3 1 1,-1 0 49,0 0 1,0 0-59,0 0 0,-5 1 1,1 4 1,-1-4 0,5 4 0,-4-2-2,-1 2 0,1-4-4,4 4 1,-5 1 26,0-2-43,1 1 0,4-5 22,0 0 1,-4 4-42,-1 1 0,0 1 35,5-1 0,-4-2 0,-1 6 0,-4-6 32,4 2 1,-1 1 3,2-2 0,1 6-4,-7-6 1,6 6-24,-6-6 0,6 5 48,-5-4 0,5 4-38,0-4 1,-2 1-12,1-1 1,-1-4-9,1 4 1,4 1-5,-4-1 0,4-1 1,1-4 1,-1 0-7,-4 0 1,3 0 5,-2 0 1,-2 4 4,1 1 0,-4 1 16,4-2 1,-4-2-17,4 3 0,-4 1 99,4-2-40,-5 7-26,8-9-1,-9 5-25,7-2 0,-6 1-3,6 3 1,-5 2 13,4-6 1,-4 4 4,4-4 0,0 4-42,6-4 1,-6 4 28,0-4 1,1-1-29,4-4 1,0 5 15,0-1 0,0 1-2,0-5 1,-4 4 17,-1 1 1,-4 4 19,4-4-30,-6 6 1,5-8-1,-3 6 1,-3-1 110,2 1-103,-2 3 1,-1-9 26,4 7-93,-3-1 1,4 3-323,-6-2 191,0 2-4307,0-4 4492,-6 6 0,-2 0 0,-6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8T03:20:17.69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311 255 6622,'0'-8'485,"0"1"-229,0 1 11,0 5-97,0-6 55,0 1-28,0 4 261,0-4-251,0 0-73,0 4 909,0-4-959,0 19-6,0-10 1,0 16-9,0-10 1,0 4 40,0 1-76,0 0 1,0 0 29,0 0 1,0 0-137,0 0 1,0 0 121,0 0 1,0-4-138,0-1 0,0 1 67,0 4-78,0 0 0,0 0 69,0 0 0,0-4-57,0-1 67,0 0 1,0 5-7,0 1 0,1-3 42,4-2 1,-3 2-41,2-3 0,-2-1-6,-2 2 0,0-1-27,0 5 1,0-4-78,0-1 1,0-4 108,0 4 0,0-4-23,0 4-671,0-6 177,0 10-255,0-11 132,0 4 302,0 0 1,0-3 360,0 7 0,-6-7 0,-2 9 0,-6-4 0</inkml:trace>
  <inkml:trace contextRef="#ctx0" brushRef="#br0" timeOffset="1851">0 367 6146,'0'8'1237,"0"-1"-85,0-7-1030,6-7 83,-4 6 1,4-12-2,-6 12-186,0-12 1,2 10 99,3-6 2,-4 5-58,5-8 0,-4 6 56,3-4 14,-4-2 10,12 4-7,-12-6-3,12 0-1,-11-1-60,10 1 1,-10 5 3,2 0 1,3 4-14,-3-5 1,1 6-5,-5-6 0,5 6-53,-1-6 0,1 5 125,-5-4-72,6 6 1,-2-10 63,5 4-65,-6 3-34,10-7-11,-6 5 0,1-1 18,-3 0-13,3 5-33,-7-8 0,7 10 78,-3-2-40,-3-4 0,5 5 10,-2-7-124,-3 7 86,4-3 0,-1 4-4,-1-2 6,1 2-3,-5-4 11,6 6-2,-4 0-8,4 0 14,-6-7 0,2 6 9,2-4-16,-2 4 1,4 1-8,0 0 12,-4 0 38,4 0-46,1 0 1,-6 0-1,5 0 151,1 0-140,-6 0 193,6 0-181,-1 0-8,-5 0 44,6 0-18,-1 0-16,-4 0 0,4 1 55,-6 4-62,0-4 1,1 6-47,4-7 48,-3 6 0,5-4 19,-2 2-76,-3 4 11,10 0 0,-5 1 24,2 1 0,2-6-5,-6 6 1,1-7 4,-1 2 0,-2 2 1,6 3 1,-4-4 4,4-1 0,-4 3-4,4 1 1,-4-1 0,4 1 1,-4-4 1,5 4 1,-6-4 0,6 5 0,-6-6-8,6 6 1,-5-2-1,4 1 0,-4 2-71,4-6 1,-4 6 68,4-2 1,-6-1-33,2 1 1,1-4 23,-1 4 1,1-4-180,-1 4 111,-3-5 0,5 7-107,-2-7-167,-3 1-2140,4-5 1471,0 0-13,-4 0 1040,4 0 0,-6-6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63564" cy="294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605952" y="1"/>
            <a:ext cx="463564" cy="294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05952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605952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605952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d-ID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828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3296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A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194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5861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687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665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605952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530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107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AU" sz="1200" b="0" i="0" u="none" strike="noStrike" cap="non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72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Shape 1976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sldNum" idx="12"/>
          </p:nvPr>
        </p:nvSpPr>
        <p:spPr>
          <a:xfrm>
            <a:off x="605952" y="55678852"/>
            <a:ext cx="463564" cy="294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D500BBD-1FD3-40FB-8FCF-B62B086A2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Shape 926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91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 txBox="1">
            <a:spLocks noGrp="1"/>
          </p:cNvSpPr>
          <p:nvPr>
            <p:ph type="body" idx="1"/>
          </p:nvPr>
        </p:nvSpPr>
        <p:spPr>
          <a:xfrm>
            <a:off x="106976" y="28210886"/>
            <a:ext cx="855811" cy="230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A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Shape 1976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0" y="7326313"/>
            <a:ext cx="35169475" cy="19783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204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3743" y="778020"/>
            <a:ext cx="6364640" cy="42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4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F477C-2382-4BC7-8FF7-4A203D18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44" y="1330363"/>
            <a:ext cx="4539698" cy="30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738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503" y="1130783"/>
            <a:ext cx="5413461" cy="4330769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0419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965095" y="1802279"/>
            <a:ext cx="3791790" cy="2370990"/>
            <a:chOff x="773113" y="61913"/>
            <a:chExt cx="10731500" cy="6710362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944563" y="1484313"/>
              <a:ext cx="10560050" cy="5208587"/>
            </a:xfrm>
            <a:custGeom>
              <a:avLst/>
              <a:gdLst>
                <a:gd name="T0" fmla="*/ 2061 w 3201"/>
                <a:gd name="T1" fmla="*/ 0 h 1578"/>
                <a:gd name="T2" fmla="*/ 179 w 3201"/>
                <a:gd name="T3" fmla="*/ 895 h 1578"/>
                <a:gd name="T4" fmla="*/ 2 w 3201"/>
                <a:gd name="T5" fmla="*/ 998 h 1578"/>
                <a:gd name="T6" fmla="*/ 67 w 3201"/>
                <a:gd name="T7" fmla="*/ 1118 h 1578"/>
                <a:gd name="T8" fmla="*/ 793 w 3201"/>
                <a:gd name="T9" fmla="*/ 1535 h 1578"/>
                <a:gd name="T10" fmla="*/ 978 w 3201"/>
                <a:gd name="T11" fmla="*/ 1578 h 1578"/>
                <a:gd name="T12" fmla="*/ 1199 w 3201"/>
                <a:gd name="T13" fmla="*/ 1517 h 1578"/>
                <a:gd name="T14" fmla="*/ 3103 w 3201"/>
                <a:gd name="T15" fmla="*/ 421 h 1578"/>
                <a:gd name="T16" fmla="*/ 3201 w 3201"/>
                <a:gd name="T17" fmla="*/ 295 h 1578"/>
                <a:gd name="T18" fmla="*/ 2823 w 3201"/>
                <a:gd name="T19" fmla="*/ 39 h 1578"/>
                <a:gd name="T20" fmla="*/ 2061 w 3201"/>
                <a:gd name="T21" fmla="*/ 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01" h="1578">
                  <a:moveTo>
                    <a:pt x="2061" y="0"/>
                  </a:moveTo>
                  <a:cubicBezTo>
                    <a:pt x="179" y="895"/>
                    <a:pt x="179" y="895"/>
                    <a:pt x="179" y="895"/>
                  </a:cubicBezTo>
                  <a:cubicBezTo>
                    <a:pt x="179" y="895"/>
                    <a:pt x="4" y="921"/>
                    <a:pt x="2" y="998"/>
                  </a:cubicBezTo>
                  <a:cubicBezTo>
                    <a:pt x="0" y="1088"/>
                    <a:pt x="67" y="1118"/>
                    <a:pt x="67" y="1118"/>
                  </a:cubicBezTo>
                  <a:cubicBezTo>
                    <a:pt x="793" y="1535"/>
                    <a:pt x="793" y="1535"/>
                    <a:pt x="793" y="1535"/>
                  </a:cubicBezTo>
                  <a:cubicBezTo>
                    <a:pt x="793" y="1535"/>
                    <a:pt x="868" y="1578"/>
                    <a:pt x="978" y="1578"/>
                  </a:cubicBezTo>
                  <a:cubicBezTo>
                    <a:pt x="1042" y="1578"/>
                    <a:pt x="1119" y="1563"/>
                    <a:pt x="1199" y="1517"/>
                  </a:cubicBezTo>
                  <a:cubicBezTo>
                    <a:pt x="1488" y="1350"/>
                    <a:pt x="1427" y="1386"/>
                    <a:pt x="3103" y="421"/>
                  </a:cubicBezTo>
                  <a:cubicBezTo>
                    <a:pt x="3103" y="421"/>
                    <a:pt x="3201" y="371"/>
                    <a:pt x="3201" y="295"/>
                  </a:cubicBezTo>
                  <a:cubicBezTo>
                    <a:pt x="3201" y="172"/>
                    <a:pt x="2823" y="39"/>
                    <a:pt x="2823" y="39"/>
                  </a:cubicBezTo>
                  <a:cubicBezTo>
                    <a:pt x="2061" y="0"/>
                    <a:pt x="2061" y="0"/>
                    <a:pt x="2061" y="0"/>
                  </a:cubicBezTo>
                </a:path>
              </a:pathLst>
            </a:custGeom>
            <a:solidFill>
              <a:srgbClr val="BCBD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950913" y="1465263"/>
              <a:ext cx="10415588" cy="5307012"/>
            </a:xfrm>
            <a:custGeom>
              <a:avLst/>
              <a:gdLst>
                <a:gd name="T0" fmla="*/ 1 w 3157"/>
                <a:gd name="T1" fmla="*/ 885 h 1608"/>
                <a:gd name="T2" fmla="*/ 0 w 3157"/>
                <a:gd name="T3" fmla="*/ 1009 h 1608"/>
                <a:gd name="T4" fmla="*/ 55 w 3157"/>
                <a:gd name="T5" fmla="*/ 1099 h 1608"/>
                <a:gd name="T6" fmla="*/ 758 w 3157"/>
                <a:gd name="T7" fmla="*/ 1503 h 1608"/>
                <a:gd name="T8" fmla="*/ 1157 w 3157"/>
                <a:gd name="T9" fmla="*/ 1485 h 1608"/>
                <a:gd name="T10" fmla="*/ 3092 w 3157"/>
                <a:gd name="T11" fmla="*/ 370 h 1608"/>
                <a:gd name="T12" fmla="*/ 3157 w 3157"/>
                <a:gd name="T13" fmla="*/ 267 h 1608"/>
                <a:gd name="T14" fmla="*/ 3157 w 3157"/>
                <a:gd name="T15" fmla="*/ 146 h 1608"/>
                <a:gd name="T16" fmla="*/ 2000 w 3157"/>
                <a:gd name="T17" fmla="*/ 0 h 1608"/>
                <a:gd name="T18" fmla="*/ 1 w 3157"/>
                <a:gd name="T19" fmla="*/ 885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57" h="1608">
                  <a:moveTo>
                    <a:pt x="1" y="885"/>
                  </a:move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2" y="1069"/>
                    <a:pt x="55" y="1099"/>
                  </a:cubicBezTo>
                  <a:cubicBezTo>
                    <a:pt x="115" y="1133"/>
                    <a:pt x="758" y="1503"/>
                    <a:pt x="758" y="1503"/>
                  </a:cubicBezTo>
                  <a:cubicBezTo>
                    <a:pt x="758" y="1503"/>
                    <a:pt x="943" y="1608"/>
                    <a:pt x="1157" y="1485"/>
                  </a:cubicBezTo>
                  <a:cubicBezTo>
                    <a:pt x="1434" y="1325"/>
                    <a:pt x="3092" y="370"/>
                    <a:pt x="3092" y="370"/>
                  </a:cubicBezTo>
                  <a:cubicBezTo>
                    <a:pt x="3092" y="370"/>
                    <a:pt x="3157" y="338"/>
                    <a:pt x="3157" y="267"/>
                  </a:cubicBezTo>
                  <a:cubicBezTo>
                    <a:pt x="3157" y="218"/>
                    <a:pt x="3157" y="146"/>
                    <a:pt x="3157" y="146"/>
                  </a:cubicBezTo>
                  <a:cubicBezTo>
                    <a:pt x="2000" y="0"/>
                    <a:pt x="2000" y="0"/>
                    <a:pt x="2000" y="0"/>
                  </a:cubicBezTo>
                  <a:lnTo>
                    <a:pt x="1" y="885"/>
                  </a:lnTo>
                  <a:close/>
                </a:path>
              </a:pathLst>
            </a:custGeom>
            <a:solidFill>
              <a:srgbClr val="E0D4C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773113" y="61913"/>
              <a:ext cx="10679113" cy="6138862"/>
            </a:xfrm>
            <a:custGeom>
              <a:avLst/>
              <a:gdLst>
                <a:gd name="T0" fmla="*/ 1178 w 3237"/>
                <a:gd name="T1" fmla="*/ 1797 h 1860"/>
                <a:gd name="T2" fmla="*/ 850 w 3237"/>
                <a:gd name="T3" fmla="*/ 1809 h 1860"/>
                <a:gd name="T4" fmla="*/ 111 w 3237"/>
                <a:gd name="T5" fmla="*/ 1384 h 1860"/>
                <a:gd name="T6" fmla="*/ 123 w 3237"/>
                <a:gd name="T7" fmla="*/ 1198 h 1860"/>
                <a:gd name="T8" fmla="*/ 2062 w 3237"/>
                <a:gd name="T9" fmla="*/ 81 h 1860"/>
                <a:gd name="T10" fmla="*/ 2388 w 3237"/>
                <a:gd name="T11" fmla="*/ 53 h 1860"/>
                <a:gd name="T12" fmla="*/ 3148 w 3237"/>
                <a:gd name="T13" fmla="*/ 488 h 1860"/>
                <a:gd name="T14" fmla="*/ 3140 w 3237"/>
                <a:gd name="T15" fmla="*/ 667 h 1860"/>
                <a:gd name="T16" fmla="*/ 1178 w 3237"/>
                <a:gd name="T17" fmla="*/ 1797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7" h="1860">
                  <a:moveTo>
                    <a:pt x="1178" y="1797"/>
                  </a:moveTo>
                  <a:cubicBezTo>
                    <a:pt x="1056" y="1859"/>
                    <a:pt x="948" y="1860"/>
                    <a:pt x="850" y="1809"/>
                  </a:cubicBezTo>
                  <a:cubicBezTo>
                    <a:pt x="111" y="1384"/>
                    <a:pt x="111" y="1384"/>
                    <a:pt x="111" y="1384"/>
                  </a:cubicBezTo>
                  <a:cubicBezTo>
                    <a:pt x="68" y="1359"/>
                    <a:pt x="0" y="1274"/>
                    <a:pt x="123" y="1198"/>
                  </a:cubicBezTo>
                  <a:cubicBezTo>
                    <a:pt x="2062" y="81"/>
                    <a:pt x="2062" y="81"/>
                    <a:pt x="2062" y="81"/>
                  </a:cubicBezTo>
                  <a:cubicBezTo>
                    <a:pt x="2185" y="6"/>
                    <a:pt x="2295" y="0"/>
                    <a:pt x="2388" y="53"/>
                  </a:cubicBezTo>
                  <a:cubicBezTo>
                    <a:pt x="3148" y="488"/>
                    <a:pt x="3148" y="488"/>
                    <a:pt x="3148" y="488"/>
                  </a:cubicBezTo>
                  <a:cubicBezTo>
                    <a:pt x="3237" y="534"/>
                    <a:pt x="3229" y="605"/>
                    <a:pt x="3140" y="667"/>
                  </a:cubicBezTo>
                  <a:lnTo>
                    <a:pt x="1178" y="1797"/>
                  </a:lnTo>
                  <a:close/>
                </a:path>
              </a:pathLst>
            </a:custGeom>
            <a:solidFill>
              <a:srgbClr val="EBE1D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01701" y="73026"/>
              <a:ext cx="10517188" cy="5986462"/>
            </a:xfrm>
            <a:custGeom>
              <a:avLst/>
              <a:gdLst>
                <a:gd name="T0" fmla="*/ 1117 w 3188"/>
                <a:gd name="T1" fmla="*/ 1760 h 1814"/>
                <a:gd name="T2" fmla="*/ 836 w 3188"/>
                <a:gd name="T3" fmla="*/ 1767 h 1814"/>
                <a:gd name="T4" fmla="*/ 84 w 3188"/>
                <a:gd name="T5" fmla="*/ 1341 h 1814"/>
                <a:gd name="T6" fmla="*/ 90 w 3188"/>
                <a:gd name="T7" fmla="*/ 1193 h 1814"/>
                <a:gd name="T8" fmla="*/ 2044 w 3188"/>
                <a:gd name="T9" fmla="*/ 69 h 1814"/>
                <a:gd name="T10" fmla="*/ 2325 w 3188"/>
                <a:gd name="T11" fmla="*/ 45 h 1814"/>
                <a:gd name="T12" fmla="*/ 3093 w 3188"/>
                <a:gd name="T13" fmla="*/ 485 h 1814"/>
                <a:gd name="T14" fmla="*/ 3094 w 3188"/>
                <a:gd name="T15" fmla="*/ 621 h 1814"/>
                <a:gd name="T16" fmla="*/ 1117 w 3188"/>
                <a:gd name="T17" fmla="*/ 1760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8" h="1814">
                  <a:moveTo>
                    <a:pt x="1117" y="1760"/>
                  </a:moveTo>
                  <a:cubicBezTo>
                    <a:pt x="1035" y="1814"/>
                    <a:pt x="911" y="1810"/>
                    <a:pt x="836" y="1767"/>
                  </a:cubicBezTo>
                  <a:cubicBezTo>
                    <a:pt x="84" y="1341"/>
                    <a:pt x="84" y="1341"/>
                    <a:pt x="84" y="1341"/>
                  </a:cubicBezTo>
                  <a:cubicBezTo>
                    <a:pt x="0" y="1288"/>
                    <a:pt x="21" y="1235"/>
                    <a:pt x="90" y="1193"/>
                  </a:cubicBezTo>
                  <a:cubicBezTo>
                    <a:pt x="2044" y="69"/>
                    <a:pt x="2044" y="69"/>
                    <a:pt x="2044" y="69"/>
                  </a:cubicBezTo>
                  <a:cubicBezTo>
                    <a:pt x="2136" y="16"/>
                    <a:pt x="2238" y="0"/>
                    <a:pt x="2325" y="45"/>
                  </a:cubicBezTo>
                  <a:cubicBezTo>
                    <a:pt x="3093" y="485"/>
                    <a:pt x="3093" y="485"/>
                    <a:pt x="3093" y="485"/>
                  </a:cubicBezTo>
                  <a:cubicBezTo>
                    <a:pt x="3147" y="511"/>
                    <a:pt x="3188" y="564"/>
                    <a:pt x="3094" y="621"/>
                  </a:cubicBezTo>
                  <a:lnTo>
                    <a:pt x="1117" y="1760"/>
                  </a:lnTo>
                  <a:close/>
                </a:path>
              </a:pathLst>
            </a:custGeom>
            <a:solidFill>
              <a:srgbClr val="EBEBEB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2425701" y="4587875"/>
              <a:ext cx="930275" cy="563562"/>
            </a:xfrm>
            <a:custGeom>
              <a:avLst/>
              <a:gdLst>
                <a:gd name="T0" fmla="*/ 129 w 282"/>
                <a:gd name="T1" fmla="*/ 171 h 171"/>
                <a:gd name="T2" fmla="*/ 4 w 282"/>
                <a:gd name="T3" fmla="*/ 97 h 171"/>
                <a:gd name="T4" fmla="*/ 133 w 282"/>
                <a:gd name="T5" fmla="*/ 0 h 171"/>
                <a:gd name="T6" fmla="*/ 153 w 282"/>
                <a:gd name="T7" fmla="*/ 0 h 171"/>
                <a:gd name="T8" fmla="*/ 278 w 282"/>
                <a:gd name="T9" fmla="*/ 73 h 171"/>
                <a:gd name="T10" fmla="*/ 149 w 282"/>
                <a:gd name="T11" fmla="*/ 170 h 171"/>
                <a:gd name="T12" fmla="*/ 129 w 282"/>
                <a:gd name="T1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171">
                  <a:moveTo>
                    <a:pt x="129" y="171"/>
                  </a:moveTo>
                  <a:cubicBezTo>
                    <a:pt x="62" y="171"/>
                    <a:pt x="8" y="139"/>
                    <a:pt x="4" y="97"/>
                  </a:cubicBezTo>
                  <a:cubicBezTo>
                    <a:pt x="0" y="51"/>
                    <a:pt x="58" y="7"/>
                    <a:pt x="133" y="0"/>
                  </a:cubicBezTo>
                  <a:cubicBezTo>
                    <a:pt x="140" y="0"/>
                    <a:pt x="146" y="0"/>
                    <a:pt x="153" y="0"/>
                  </a:cubicBezTo>
                  <a:cubicBezTo>
                    <a:pt x="220" y="0"/>
                    <a:pt x="274" y="31"/>
                    <a:pt x="278" y="73"/>
                  </a:cubicBezTo>
                  <a:cubicBezTo>
                    <a:pt x="282" y="120"/>
                    <a:pt x="224" y="163"/>
                    <a:pt x="149" y="170"/>
                  </a:cubicBezTo>
                  <a:cubicBezTo>
                    <a:pt x="142" y="171"/>
                    <a:pt x="136" y="171"/>
                    <a:pt x="129" y="171"/>
                  </a:cubicBezTo>
                  <a:close/>
                </a:path>
              </a:pathLst>
            </a:custGeom>
            <a:solidFill>
              <a:srgbClr val="EBEBEB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2405063" y="4567238"/>
              <a:ext cx="969963" cy="604837"/>
            </a:xfrm>
            <a:custGeom>
              <a:avLst/>
              <a:gdLst>
                <a:gd name="T0" fmla="*/ 159 w 294"/>
                <a:gd name="T1" fmla="*/ 0 h 183"/>
                <a:gd name="T2" fmla="*/ 159 w 294"/>
                <a:gd name="T3" fmla="*/ 12 h 183"/>
                <a:gd name="T4" fmla="*/ 159 w 294"/>
                <a:gd name="T5" fmla="*/ 12 h 183"/>
                <a:gd name="T6" fmla="*/ 278 w 294"/>
                <a:gd name="T7" fmla="*/ 80 h 183"/>
                <a:gd name="T8" fmla="*/ 246 w 294"/>
                <a:gd name="T9" fmla="*/ 137 h 183"/>
                <a:gd name="T10" fmla="*/ 154 w 294"/>
                <a:gd name="T11" fmla="*/ 170 h 183"/>
                <a:gd name="T12" fmla="*/ 135 w 294"/>
                <a:gd name="T13" fmla="*/ 171 h 183"/>
                <a:gd name="T14" fmla="*/ 16 w 294"/>
                <a:gd name="T15" fmla="*/ 103 h 183"/>
                <a:gd name="T16" fmla="*/ 48 w 294"/>
                <a:gd name="T17" fmla="*/ 45 h 183"/>
                <a:gd name="T18" fmla="*/ 140 w 294"/>
                <a:gd name="T19" fmla="*/ 12 h 183"/>
                <a:gd name="T20" fmla="*/ 159 w 294"/>
                <a:gd name="T21" fmla="*/ 12 h 183"/>
                <a:gd name="T22" fmla="*/ 159 w 294"/>
                <a:gd name="T23" fmla="*/ 0 h 183"/>
                <a:gd name="T24" fmla="*/ 159 w 294"/>
                <a:gd name="T25" fmla="*/ 0 h 183"/>
                <a:gd name="T26" fmla="*/ 139 w 294"/>
                <a:gd name="T27" fmla="*/ 0 h 183"/>
                <a:gd name="T28" fmla="*/ 4 w 294"/>
                <a:gd name="T29" fmla="*/ 104 h 183"/>
                <a:gd name="T30" fmla="*/ 135 w 294"/>
                <a:gd name="T31" fmla="*/ 183 h 183"/>
                <a:gd name="T32" fmla="*/ 155 w 294"/>
                <a:gd name="T33" fmla="*/ 182 h 183"/>
                <a:gd name="T34" fmla="*/ 290 w 294"/>
                <a:gd name="T35" fmla="*/ 79 h 183"/>
                <a:gd name="T36" fmla="*/ 159 w 294"/>
                <a:gd name="T3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4" h="183">
                  <a:moveTo>
                    <a:pt x="159" y="0"/>
                  </a:moveTo>
                  <a:cubicBezTo>
                    <a:pt x="159" y="12"/>
                    <a:pt x="159" y="12"/>
                    <a:pt x="159" y="12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223" y="12"/>
                    <a:pt x="274" y="41"/>
                    <a:pt x="278" y="80"/>
                  </a:cubicBezTo>
                  <a:cubicBezTo>
                    <a:pt x="279" y="100"/>
                    <a:pt x="268" y="120"/>
                    <a:pt x="246" y="137"/>
                  </a:cubicBezTo>
                  <a:cubicBezTo>
                    <a:pt x="223" y="155"/>
                    <a:pt x="190" y="167"/>
                    <a:pt x="154" y="170"/>
                  </a:cubicBezTo>
                  <a:cubicBezTo>
                    <a:pt x="148" y="171"/>
                    <a:pt x="141" y="171"/>
                    <a:pt x="135" y="171"/>
                  </a:cubicBezTo>
                  <a:cubicBezTo>
                    <a:pt x="71" y="171"/>
                    <a:pt x="20" y="142"/>
                    <a:pt x="16" y="103"/>
                  </a:cubicBezTo>
                  <a:cubicBezTo>
                    <a:pt x="15" y="83"/>
                    <a:pt x="26" y="62"/>
                    <a:pt x="48" y="45"/>
                  </a:cubicBezTo>
                  <a:cubicBezTo>
                    <a:pt x="71" y="27"/>
                    <a:pt x="104" y="16"/>
                    <a:pt x="140" y="12"/>
                  </a:cubicBezTo>
                  <a:cubicBezTo>
                    <a:pt x="146" y="12"/>
                    <a:pt x="153" y="12"/>
                    <a:pt x="159" y="12"/>
                  </a:cubicBezTo>
                  <a:cubicBezTo>
                    <a:pt x="159" y="0"/>
                    <a:pt x="159" y="0"/>
                    <a:pt x="159" y="0"/>
                  </a:cubicBezTo>
                  <a:moveTo>
                    <a:pt x="159" y="0"/>
                  </a:moveTo>
                  <a:cubicBezTo>
                    <a:pt x="152" y="0"/>
                    <a:pt x="146" y="0"/>
                    <a:pt x="139" y="0"/>
                  </a:cubicBezTo>
                  <a:cubicBezTo>
                    <a:pt x="60" y="7"/>
                    <a:pt x="0" y="54"/>
                    <a:pt x="4" y="104"/>
                  </a:cubicBezTo>
                  <a:cubicBezTo>
                    <a:pt x="9" y="150"/>
                    <a:pt x="65" y="183"/>
                    <a:pt x="135" y="183"/>
                  </a:cubicBezTo>
                  <a:cubicBezTo>
                    <a:pt x="142" y="183"/>
                    <a:pt x="148" y="183"/>
                    <a:pt x="155" y="182"/>
                  </a:cubicBezTo>
                  <a:cubicBezTo>
                    <a:pt x="234" y="175"/>
                    <a:pt x="294" y="129"/>
                    <a:pt x="290" y="79"/>
                  </a:cubicBezTo>
                  <a:cubicBezTo>
                    <a:pt x="286" y="33"/>
                    <a:pt x="229" y="0"/>
                    <a:pt x="159" y="0"/>
                  </a:cubicBezTo>
                  <a:close/>
                </a:path>
              </a:pathLst>
            </a:custGeom>
            <a:solidFill>
              <a:srgbClr val="E0D4C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grpSp>
          <p:nvGrpSpPr>
            <p:cNvPr id="9" name="Group 68"/>
            <p:cNvGrpSpPr/>
            <p:nvPr/>
          </p:nvGrpSpPr>
          <p:grpSpPr>
            <a:xfrm>
              <a:off x="1452563" y="4973638"/>
              <a:ext cx="444501" cy="425450"/>
              <a:chOff x="1452563" y="4973638"/>
              <a:chExt cx="444501" cy="425450"/>
            </a:xfrm>
          </p:grpSpPr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1452563" y="4973638"/>
                <a:ext cx="73025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5" name="Freeform 12"/>
              <p:cNvSpPr>
                <a:spLocks/>
              </p:cNvSpPr>
              <p:nvPr/>
            </p:nvSpPr>
            <p:spPr bwMode="auto">
              <a:xfrm>
                <a:off x="1544638" y="5029200"/>
                <a:ext cx="73025" cy="100012"/>
              </a:xfrm>
              <a:custGeom>
                <a:avLst/>
                <a:gdLst>
                  <a:gd name="T0" fmla="*/ 18 w 22"/>
                  <a:gd name="T1" fmla="*/ 11 h 30"/>
                  <a:gd name="T2" fmla="*/ 17 w 22"/>
                  <a:gd name="T3" fmla="*/ 28 h 30"/>
                  <a:gd name="T4" fmla="*/ 4 w 22"/>
                  <a:gd name="T5" fmla="*/ 19 h 30"/>
                  <a:gd name="T6" fmla="*/ 4 w 22"/>
                  <a:gd name="T7" fmla="*/ 3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1" y="26"/>
                      <a:pt x="17" y="28"/>
                    </a:cubicBezTo>
                    <a:cubicBezTo>
                      <a:pt x="13" y="30"/>
                      <a:pt x="7" y="26"/>
                      <a:pt x="4" y="19"/>
                    </a:cubicBezTo>
                    <a:cubicBezTo>
                      <a:pt x="0" y="12"/>
                      <a:pt x="0" y="5"/>
                      <a:pt x="4" y="3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6" name="Freeform 13"/>
              <p:cNvSpPr>
                <a:spLocks/>
              </p:cNvSpPr>
              <p:nvPr/>
            </p:nvSpPr>
            <p:spPr bwMode="auto">
              <a:xfrm>
                <a:off x="1636713" y="5086350"/>
                <a:ext cx="73025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7" name="Freeform 14"/>
              <p:cNvSpPr>
                <a:spLocks/>
              </p:cNvSpPr>
              <p:nvPr/>
            </p:nvSpPr>
            <p:spPr bwMode="auto">
              <a:xfrm>
                <a:off x="1728788" y="5141913"/>
                <a:ext cx="73025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1825626" y="5197475"/>
                <a:ext cx="68263" cy="96837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9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1455738" y="5075238"/>
                <a:ext cx="73025" cy="96837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1547813" y="5135563"/>
                <a:ext cx="73025" cy="95250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1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1639888" y="5187950"/>
                <a:ext cx="73025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42" name="Freeform 19"/>
              <p:cNvSpPr>
                <a:spLocks/>
              </p:cNvSpPr>
              <p:nvPr/>
            </p:nvSpPr>
            <p:spPr bwMode="auto">
              <a:xfrm>
                <a:off x="1731963" y="5243513"/>
                <a:ext cx="73025" cy="96837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43" name="Freeform 20"/>
              <p:cNvSpPr>
                <a:spLocks/>
              </p:cNvSpPr>
              <p:nvPr/>
            </p:nvSpPr>
            <p:spPr bwMode="auto">
              <a:xfrm>
                <a:off x="1828801" y="5300663"/>
                <a:ext cx="68263" cy="98425"/>
              </a:xfrm>
              <a:custGeom>
                <a:avLst/>
                <a:gdLst>
                  <a:gd name="T0" fmla="*/ 18 w 21"/>
                  <a:gd name="T1" fmla="*/ 11 h 30"/>
                  <a:gd name="T2" fmla="*/ 17 w 21"/>
                  <a:gd name="T3" fmla="*/ 27 h 30"/>
                  <a:gd name="T4" fmla="*/ 3 w 21"/>
                  <a:gd name="T5" fmla="*/ 19 h 30"/>
                  <a:gd name="T6" fmla="*/ 4 w 21"/>
                  <a:gd name="T7" fmla="*/ 2 h 30"/>
                  <a:gd name="T8" fmla="*/ 18 w 21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30"/>
                      <a:pt x="7" y="26"/>
                      <a:pt x="3" y="19"/>
                    </a:cubicBezTo>
                    <a:cubicBezTo>
                      <a:pt x="0" y="12"/>
                      <a:pt x="0" y="5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</p:grpSp>
        <p:grpSp>
          <p:nvGrpSpPr>
            <p:cNvPr id="10" name="Group 69"/>
            <p:cNvGrpSpPr/>
            <p:nvPr/>
          </p:nvGrpSpPr>
          <p:grpSpPr>
            <a:xfrm>
              <a:off x="2633663" y="5653088"/>
              <a:ext cx="755650" cy="593725"/>
              <a:chOff x="2633663" y="5653088"/>
              <a:chExt cx="755650" cy="593725"/>
            </a:xfrm>
          </p:grpSpPr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2633663" y="5653088"/>
                <a:ext cx="68263" cy="96837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8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auto">
              <a:xfrm>
                <a:off x="2722563" y="5710238"/>
                <a:ext cx="73025" cy="98425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0" y="5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0" name="Freeform 23"/>
              <p:cNvSpPr>
                <a:spLocks/>
              </p:cNvSpPr>
              <p:nvPr/>
            </p:nvSpPr>
            <p:spPr bwMode="auto">
              <a:xfrm>
                <a:off x="2820988" y="5768975"/>
                <a:ext cx="73025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2921001" y="5824538"/>
                <a:ext cx="71438" cy="96837"/>
              </a:xfrm>
              <a:custGeom>
                <a:avLst/>
                <a:gdLst>
                  <a:gd name="T0" fmla="*/ 18 w 22"/>
                  <a:gd name="T1" fmla="*/ 11 h 29"/>
                  <a:gd name="T2" fmla="*/ 17 w 22"/>
                  <a:gd name="T3" fmla="*/ 27 h 29"/>
                  <a:gd name="T4" fmla="*/ 4 w 22"/>
                  <a:gd name="T5" fmla="*/ 19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1" y="25"/>
                      <a:pt x="17" y="27"/>
                    </a:cubicBezTo>
                    <a:cubicBezTo>
                      <a:pt x="13" y="29"/>
                      <a:pt x="7" y="26"/>
                      <a:pt x="4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3019426" y="5878513"/>
                <a:ext cx="69850" cy="95250"/>
              </a:xfrm>
              <a:custGeom>
                <a:avLst/>
                <a:gdLst>
                  <a:gd name="T0" fmla="*/ 18 w 21"/>
                  <a:gd name="T1" fmla="*/ 10 h 29"/>
                  <a:gd name="T2" fmla="*/ 17 w 21"/>
                  <a:gd name="T3" fmla="*/ 27 h 29"/>
                  <a:gd name="T4" fmla="*/ 3 w 21"/>
                  <a:gd name="T5" fmla="*/ 18 h 29"/>
                  <a:gd name="T6" fmla="*/ 4 w 21"/>
                  <a:gd name="T7" fmla="*/ 2 h 29"/>
                  <a:gd name="T8" fmla="*/ 18 w 21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0"/>
                    </a:moveTo>
                    <a:cubicBezTo>
                      <a:pt x="21" y="17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3" name="Freeform 26"/>
              <p:cNvSpPr>
                <a:spLocks/>
              </p:cNvSpPr>
              <p:nvPr/>
            </p:nvSpPr>
            <p:spPr bwMode="auto">
              <a:xfrm>
                <a:off x="3114676" y="5937250"/>
                <a:ext cx="73025" cy="95250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4" name="Freeform 27"/>
              <p:cNvSpPr>
                <a:spLocks/>
              </p:cNvSpPr>
              <p:nvPr/>
            </p:nvSpPr>
            <p:spPr bwMode="auto">
              <a:xfrm>
                <a:off x="3214688" y="5992813"/>
                <a:ext cx="71438" cy="96837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>
                <a:off x="3214688" y="6096000"/>
                <a:ext cx="71438" cy="95250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>
                <a:off x="3111501" y="6040438"/>
                <a:ext cx="73025" cy="98425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1" y="5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3313113" y="6049963"/>
                <a:ext cx="76200" cy="95250"/>
              </a:xfrm>
              <a:custGeom>
                <a:avLst/>
                <a:gdLst>
                  <a:gd name="T0" fmla="*/ 19 w 23"/>
                  <a:gd name="T1" fmla="*/ 10 h 29"/>
                  <a:gd name="T2" fmla="*/ 18 w 23"/>
                  <a:gd name="T3" fmla="*/ 27 h 29"/>
                  <a:gd name="T4" fmla="*/ 3 w 23"/>
                  <a:gd name="T5" fmla="*/ 19 h 29"/>
                  <a:gd name="T6" fmla="*/ 5 w 23"/>
                  <a:gd name="T7" fmla="*/ 2 h 29"/>
                  <a:gd name="T8" fmla="*/ 19 w 23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9">
                    <a:moveTo>
                      <a:pt x="19" y="10"/>
                    </a:moveTo>
                    <a:cubicBezTo>
                      <a:pt x="23" y="17"/>
                      <a:pt x="22" y="25"/>
                      <a:pt x="18" y="27"/>
                    </a:cubicBezTo>
                    <a:cubicBezTo>
                      <a:pt x="14" y="29"/>
                      <a:pt x="7" y="26"/>
                      <a:pt x="3" y="19"/>
                    </a:cubicBezTo>
                    <a:cubicBezTo>
                      <a:pt x="0" y="12"/>
                      <a:pt x="0" y="4"/>
                      <a:pt x="5" y="2"/>
                    </a:cubicBezTo>
                    <a:cubicBezTo>
                      <a:pt x="9" y="0"/>
                      <a:pt x="15" y="3"/>
                      <a:pt x="19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8" name="Freeform 31"/>
              <p:cNvSpPr>
                <a:spLocks/>
              </p:cNvSpPr>
              <p:nvPr/>
            </p:nvSpPr>
            <p:spPr bwMode="auto">
              <a:xfrm>
                <a:off x="3313113" y="6148388"/>
                <a:ext cx="76200" cy="98425"/>
              </a:xfrm>
              <a:custGeom>
                <a:avLst/>
                <a:gdLst>
                  <a:gd name="T0" fmla="*/ 19 w 23"/>
                  <a:gd name="T1" fmla="*/ 11 h 30"/>
                  <a:gd name="T2" fmla="*/ 18 w 23"/>
                  <a:gd name="T3" fmla="*/ 27 h 30"/>
                  <a:gd name="T4" fmla="*/ 4 w 23"/>
                  <a:gd name="T5" fmla="*/ 19 h 30"/>
                  <a:gd name="T6" fmla="*/ 5 w 23"/>
                  <a:gd name="T7" fmla="*/ 2 h 30"/>
                  <a:gd name="T8" fmla="*/ 19 w 23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19" y="11"/>
                    </a:moveTo>
                    <a:cubicBezTo>
                      <a:pt x="23" y="17"/>
                      <a:pt x="23" y="25"/>
                      <a:pt x="18" y="27"/>
                    </a:cubicBezTo>
                    <a:cubicBezTo>
                      <a:pt x="14" y="30"/>
                      <a:pt x="7" y="26"/>
                      <a:pt x="4" y="19"/>
                    </a:cubicBezTo>
                    <a:cubicBezTo>
                      <a:pt x="0" y="12"/>
                      <a:pt x="1" y="5"/>
                      <a:pt x="5" y="2"/>
                    </a:cubicBezTo>
                    <a:cubicBezTo>
                      <a:pt x="9" y="0"/>
                      <a:pt x="16" y="4"/>
                      <a:pt x="19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29" name="Freeform 32"/>
              <p:cNvSpPr>
                <a:spLocks/>
              </p:cNvSpPr>
              <p:nvPr/>
            </p:nvSpPr>
            <p:spPr bwMode="auto">
              <a:xfrm>
                <a:off x="2636838" y="5756275"/>
                <a:ext cx="69850" cy="95250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9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0" name="Freeform 33"/>
              <p:cNvSpPr>
                <a:spLocks/>
              </p:cNvSpPr>
              <p:nvPr/>
            </p:nvSpPr>
            <p:spPr bwMode="auto">
              <a:xfrm>
                <a:off x="2725738" y="5815013"/>
                <a:ext cx="73025" cy="95250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1" name="Freeform 34"/>
              <p:cNvSpPr>
                <a:spLocks/>
              </p:cNvSpPr>
              <p:nvPr/>
            </p:nvSpPr>
            <p:spPr bwMode="auto">
              <a:xfrm>
                <a:off x="2824163" y="5870575"/>
                <a:ext cx="73025" cy="100012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5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1" y="5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2" name="Freeform 35"/>
              <p:cNvSpPr>
                <a:spLocks/>
              </p:cNvSpPr>
              <p:nvPr/>
            </p:nvSpPr>
            <p:spPr bwMode="auto">
              <a:xfrm>
                <a:off x="2924176" y="5927725"/>
                <a:ext cx="71438" cy="98425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3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7" y="26"/>
                      <a:pt x="4" y="19"/>
                    </a:cubicBezTo>
                    <a:cubicBezTo>
                      <a:pt x="0" y="12"/>
                      <a:pt x="0" y="5"/>
                      <a:pt x="4" y="3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  <p:sp>
            <p:nvSpPr>
              <p:cNvPr id="33" name="Freeform 36"/>
              <p:cNvSpPr>
                <a:spLocks/>
              </p:cNvSpPr>
              <p:nvPr/>
            </p:nvSpPr>
            <p:spPr bwMode="auto">
              <a:xfrm>
                <a:off x="3016251" y="5986463"/>
                <a:ext cx="73025" cy="96837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800"/>
              </a:p>
            </p:txBody>
          </p:sp>
        </p:grpSp>
        <p:sp>
          <p:nvSpPr>
            <p:cNvPr id="11" name="Freeform 37"/>
            <p:cNvSpPr>
              <a:spLocks/>
            </p:cNvSpPr>
            <p:nvPr/>
          </p:nvSpPr>
          <p:spPr bwMode="auto">
            <a:xfrm>
              <a:off x="1982788" y="5303838"/>
              <a:ext cx="538163" cy="422275"/>
            </a:xfrm>
            <a:custGeom>
              <a:avLst/>
              <a:gdLst>
                <a:gd name="T0" fmla="*/ 159 w 163"/>
                <a:gd name="T1" fmla="*/ 119 h 128"/>
                <a:gd name="T2" fmla="*/ 128 w 163"/>
                <a:gd name="T3" fmla="*/ 117 h 128"/>
                <a:gd name="T4" fmla="*/ 22 w 163"/>
                <a:gd name="T5" fmla="*/ 55 h 128"/>
                <a:gd name="T6" fmla="*/ 1 w 163"/>
                <a:gd name="T7" fmla="*/ 20 h 128"/>
                <a:gd name="T8" fmla="*/ 1 w 163"/>
                <a:gd name="T9" fmla="*/ 13 h 128"/>
                <a:gd name="T10" fmla="*/ 31 w 163"/>
                <a:gd name="T11" fmla="*/ 7 h 128"/>
                <a:gd name="T12" fmla="*/ 137 w 163"/>
                <a:gd name="T13" fmla="*/ 69 h 128"/>
                <a:gd name="T14" fmla="*/ 161 w 163"/>
                <a:gd name="T15" fmla="*/ 110 h 128"/>
                <a:gd name="T16" fmla="*/ 159 w 163"/>
                <a:gd name="T17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28">
                  <a:moveTo>
                    <a:pt x="159" y="119"/>
                  </a:moveTo>
                  <a:cubicBezTo>
                    <a:pt x="154" y="128"/>
                    <a:pt x="140" y="124"/>
                    <a:pt x="128" y="11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10" y="48"/>
                    <a:pt x="0" y="29"/>
                    <a:pt x="1" y="2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0"/>
                    <a:pt x="19" y="0"/>
                    <a:pt x="31" y="7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49" y="76"/>
                    <a:pt x="163" y="93"/>
                    <a:pt x="161" y="110"/>
                  </a:cubicBezTo>
                  <a:lnTo>
                    <a:pt x="159" y="119"/>
                  </a:lnTo>
                  <a:close/>
                </a:path>
              </a:pathLst>
            </a:custGeom>
            <a:solidFill>
              <a:srgbClr val="D6C4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2" name="Freeform 38"/>
            <p:cNvSpPr>
              <a:spLocks/>
            </p:cNvSpPr>
            <p:nvPr/>
          </p:nvSpPr>
          <p:spPr bwMode="auto">
            <a:xfrm>
              <a:off x="2033588" y="5330825"/>
              <a:ext cx="471488" cy="352425"/>
            </a:xfrm>
            <a:custGeom>
              <a:avLst/>
              <a:gdLst>
                <a:gd name="T0" fmla="*/ 142 w 143"/>
                <a:gd name="T1" fmla="*/ 101 h 107"/>
                <a:gd name="T2" fmla="*/ 116 w 143"/>
                <a:gd name="T3" fmla="*/ 97 h 107"/>
                <a:gd name="T4" fmla="*/ 22 w 143"/>
                <a:gd name="T5" fmla="*/ 41 h 107"/>
                <a:gd name="T6" fmla="*/ 1 w 143"/>
                <a:gd name="T7" fmla="*/ 15 h 107"/>
                <a:gd name="T8" fmla="*/ 0 w 143"/>
                <a:gd name="T9" fmla="*/ 10 h 107"/>
                <a:gd name="T10" fmla="*/ 24 w 143"/>
                <a:gd name="T11" fmla="*/ 9 h 107"/>
                <a:gd name="T12" fmla="*/ 118 w 143"/>
                <a:gd name="T13" fmla="*/ 63 h 107"/>
                <a:gd name="T14" fmla="*/ 143 w 143"/>
                <a:gd name="T15" fmla="*/ 95 h 107"/>
                <a:gd name="T16" fmla="*/ 142 w 143"/>
                <a:gd name="T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07">
                  <a:moveTo>
                    <a:pt x="142" y="101"/>
                  </a:moveTo>
                  <a:cubicBezTo>
                    <a:pt x="138" y="107"/>
                    <a:pt x="127" y="103"/>
                    <a:pt x="116" y="9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1" y="35"/>
                    <a:pt x="1" y="21"/>
                    <a:pt x="1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0"/>
                    <a:pt x="13" y="2"/>
                    <a:pt x="24" y="9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9" y="70"/>
                    <a:pt x="142" y="83"/>
                    <a:pt x="143" y="95"/>
                  </a:cubicBezTo>
                  <a:lnTo>
                    <a:pt x="142" y="101"/>
                  </a:lnTo>
                  <a:close/>
                </a:path>
              </a:pathLst>
            </a:custGeom>
            <a:solidFill>
              <a:srgbClr val="3F46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3" name="Freeform 39"/>
            <p:cNvSpPr>
              <a:spLocks/>
            </p:cNvSpPr>
            <p:nvPr/>
          </p:nvSpPr>
          <p:spPr bwMode="auto">
            <a:xfrm>
              <a:off x="1092201" y="4735513"/>
              <a:ext cx="314325" cy="393700"/>
            </a:xfrm>
            <a:custGeom>
              <a:avLst/>
              <a:gdLst>
                <a:gd name="T0" fmla="*/ 75 w 95"/>
                <a:gd name="T1" fmla="*/ 42 h 119"/>
                <a:gd name="T2" fmla="*/ 80 w 95"/>
                <a:gd name="T3" fmla="*/ 109 h 119"/>
                <a:gd name="T4" fmla="*/ 20 w 95"/>
                <a:gd name="T5" fmla="*/ 78 h 119"/>
                <a:gd name="T6" fmla="*/ 15 w 95"/>
                <a:gd name="T7" fmla="*/ 10 h 119"/>
                <a:gd name="T8" fmla="*/ 75 w 95"/>
                <a:gd name="T9" fmla="*/ 4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9">
                  <a:moveTo>
                    <a:pt x="75" y="42"/>
                  </a:moveTo>
                  <a:cubicBezTo>
                    <a:pt x="93" y="69"/>
                    <a:pt x="95" y="99"/>
                    <a:pt x="80" y="109"/>
                  </a:cubicBezTo>
                  <a:cubicBezTo>
                    <a:pt x="65" y="119"/>
                    <a:pt x="38" y="105"/>
                    <a:pt x="20" y="78"/>
                  </a:cubicBezTo>
                  <a:cubicBezTo>
                    <a:pt x="2" y="51"/>
                    <a:pt x="0" y="20"/>
                    <a:pt x="15" y="10"/>
                  </a:cubicBezTo>
                  <a:cubicBezTo>
                    <a:pt x="30" y="0"/>
                    <a:pt x="57" y="14"/>
                    <a:pt x="75" y="42"/>
                  </a:cubicBezTo>
                  <a:close/>
                </a:path>
              </a:pathLst>
            </a:custGeom>
            <a:solidFill>
              <a:srgbClr val="D6C4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4" name="Freeform 40"/>
            <p:cNvSpPr>
              <a:spLocks/>
            </p:cNvSpPr>
            <p:nvPr/>
          </p:nvSpPr>
          <p:spPr bwMode="auto">
            <a:xfrm>
              <a:off x="1177926" y="4799013"/>
              <a:ext cx="185738" cy="230187"/>
            </a:xfrm>
            <a:custGeom>
              <a:avLst/>
              <a:gdLst>
                <a:gd name="T0" fmla="*/ 44 w 56"/>
                <a:gd name="T1" fmla="*/ 25 h 70"/>
                <a:gd name="T2" fmla="*/ 47 w 56"/>
                <a:gd name="T3" fmla="*/ 64 h 70"/>
                <a:gd name="T4" fmla="*/ 12 w 56"/>
                <a:gd name="T5" fmla="*/ 46 h 70"/>
                <a:gd name="T6" fmla="*/ 9 w 56"/>
                <a:gd name="T7" fmla="*/ 6 h 70"/>
                <a:gd name="T8" fmla="*/ 44 w 56"/>
                <a:gd name="T9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0">
                  <a:moveTo>
                    <a:pt x="44" y="25"/>
                  </a:moveTo>
                  <a:cubicBezTo>
                    <a:pt x="55" y="40"/>
                    <a:pt x="56" y="58"/>
                    <a:pt x="47" y="64"/>
                  </a:cubicBezTo>
                  <a:cubicBezTo>
                    <a:pt x="39" y="70"/>
                    <a:pt x="23" y="62"/>
                    <a:pt x="12" y="46"/>
                  </a:cubicBezTo>
                  <a:cubicBezTo>
                    <a:pt x="2" y="30"/>
                    <a:pt x="0" y="12"/>
                    <a:pt x="9" y="6"/>
                  </a:cubicBezTo>
                  <a:cubicBezTo>
                    <a:pt x="18" y="0"/>
                    <a:pt x="34" y="9"/>
                    <a:pt x="44" y="25"/>
                  </a:cubicBezTo>
                  <a:close/>
                </a:path>
              </a:pathLst>
            </a:custGeom>
            <a:solidFill>
              <a:srgbClr val="3F46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5" name="Freeform 41"/>
            <p:cNvSpPr>
              <a:spLocks noEditPoints="1"/>
            </p:cNvSpPr>
            <p:nvPr/>
          </p:nvSpPr>
          <p:spPr bwMode="auto">
            <a:xfrm>
              <a:off x="8686801" y="1085850"/>
              <a:ext cx="712788" cy="438150"/>
            </a:xfrm>
            <a:custGeom>
              <a:avLst/>
              <a:gdLst>
                <a:gd name="T0" fmla="*/ 196 w 216"/>
                <a:gd name="T1" fmla="*/ 99 h 133"/>
                <a:gd name="T2" fmla="*/ 50 w 216"/>
                <a:gd name="T3" fmla="*/ 14 h 133"/>
                <a:gd name="T4" fmla="*/ 12 w 216"/>
                <a:gd name="T5" fmla="*/ 16 h 133"/>
                <a:gd name="T6" fmla="*/ 17 w 216"/>
                <a:gd name="T7" fmla="*/ 40 h 133"/>
                <a:gd name="T8" fmla="*/ 163 w 216"/>
                <a:gd name="T9" fmla="*/ 125 h 133"/>
                <a:gd name="T10" fmla="*/ 202 w 216"/>
                <a:gd name="T11" fmla="*/ 121 h 133"/>
                <a:gd name="T12" fmla="*/ 196 w 216"/>
                <a:gd name="T13" fmla="*/ 99 h 133"/>
                <a:gd name="T14" fmla="*/ 188 w 216"/>
                <a:gd name="T15" fmla="*/ 119 h 133"/>
                <a:gd name="T16" fmla="*/ 164 w 216"/>
                <a:gd name="T17" fmla="*/ 121 h 133"/>
                <a:gd name="T18" fmla="*/ 32 w 216"/>
                <a:gd name="T19" fmla="*/ 45 h 133"/>
                <a:gd name="T20" fmla="*/ 29 w 216"/>
                <a:gd name="T21" fmla="*/ 31 h 133"/>
                <a:gd name="T22" fmla="*/ 52 w 216"/>
                <a:gd name="T23" fmla="*/ 30 h 133"/>
                <a:gd name="T24" fmla="*/ 184 w 216"/>
                <a:gd name="T25" fmla="*/ 105 h 133"/>
                <a:gd name="T26" fmla="*/ 188 w 216"/>
                <a:gd name="T27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133">
                  <a:moveTo>
                    <a:pt x="196" y="99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28" y="0"/>
                    <a:pt x="12" y="16"/>
                  </a:cubicBezTo>
                  <a:cubicBezTo>
                    <a:pt x="0" y="30"/>
                    <a:pt x="17" y="40"/>
                    <a:pt x="17" y="40"/>
                  </a:cubicBezTo>
                  <a:cubicBezTo>
                    <a:pt x="17" y="40"/>
                    <a:pt x="154" y="120"/>
                    <a:pt x="163" y="125"/>
                  </a:cubicBezTo>
                  <a:cubicBezTo>
                    <a:pt x="171" y="130"/>
                    <a:pt x="187" y="133"/>
                    <a:pt x="202" y="121"/>
                  </a:cubicBezTo>
                  <a:cubicBezTo>
                    <a:pt x="216" y="109"/>
                    <a:pt x="196" y="99"/>
                    <a:pt x="196" y="99"/>
                  </a:cubicBezTo>
                  <a:close/>
                  <a:moveTo>
                    <a:pt x="188" y="119"/>
                  </a:moveTo>
                  <a:cubicBezTo>
                    <a:pt x="179" y="126"/>
                    <a:pt x="170" y="124"/>
                    <a:pt x="164" y="121"/>
                  </a:cubicBezTo>
                  <a:cubicBezTo>
                    <a:pt x="159" y="118"/>
                    <a:pt x="32" y="45"/>
                    <a:pt x="32" y="45"/>
                  </a:cubicBezTo>
                  <a:cubicBezTo>
                    <a:pt x="32" y="45"/>
                    <a:pt x="22" y="39"/>
                    <a:pt x="29" y="31"/>
                  </a:cubicBezTo>
                  <a:cubicBezTo>
                    <a:pt x="39" y="21"/>
                    <a:pt x="52" y="30"/>
                    <a:pt x="52" y="30"/>
                  </a:cubicBezTo>
                  <a:cubicBezTo>
                    <a:pt x="184" y="105"/>
                    <a:pt x="184" y="105"/>
                    <a:pt x="184" y="105"/>
                  </a:cubicBezTo>
                  <a:cubicBezTo>
                    <a:pt x="184" y="105"/>
                    <a:pt x="197" y="112"/>
                    <a:pt x="188" y="119"/>
                  </a:cubicBezTo>
                  <a:close/>
                </a:path>
              </a:pathLst>
            </a:custGeom>
            <a:solidFill>
              <a:srgbClr val="D7D7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6" name="Freeform 42"/>
            <p:cNvSpPr>
              <a:spLocks noEditPoints="1"/>
            </p:cNvSpPr>
            <p:nvPr/>
          </p:nvSpPr>
          <p:spPr bwMode="auto">
            <a:xfrm>
              <a:off x="9294813" y="1079500"/>
              <a:ext cx="165100" cy="92075"/>
            </a:xfrm>
            <a:custGeom>
              <a:avLst/>
              <a:gdLst>
                <a:gd name="T0" fmla="*/ 25 w 50"/>
                <a:gd name="T1" fmla="*/ 0 h 28"/>
                <a:gd name="T2" fmla="*/ 0 w 50"/>
                <a:gd name="T3" fmla="*/ 14 h 28"/>
                <a:gd name="T4" fmla="*/ 25 w 50"/>
                <a:gd name="T5" fmla="*/ 28 h 28"/>
                <a:gd name="T6" fmla="*/ 50 w 50"/>
                <a:gd name="T7" fmla="*/ 14 h 28"/>
                <a:gd name="T8" fmla="*/ 25 w 50"/>
                <a:gd name="T9" fmla="*/ 0 h 28"/>
                <a:gd name="T10" fmla="*/ 25 w 50"/>
                <a:gd name="T11" fmla="*/ 24 h 28"/>
                <a:gd name="T12" fmla="*/ 12 w 50"/>
                <a:gd name="T13" fmla="*/ 18 h 28"/>
                <a:gd name="T14" fmla="*/ 26 w 50"/>
                <a:gd name="T15" fmla="*/ 13 h 28"/>
                <a:gd name="T16" fmla="*/ 39 w 50"/>
                <a:gd name="T17" fmla="*/ 18 h 28"/>
                <a:gd name="T18" fmla="*/ 25 w 50"/>
                <a:gd name="T1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28">
                  <a:moveTo>
                    <a:pt x="25" y="0"/>
                  </a:moveTo>
                  <a:cubicBezTo>
                    <a:pt x="12" y="0"/>
                    <a:pt x="0" y="6"/>
                    <a:pt x="0" y="14"/>
                  </a:cubicBezTo>
                  <a:cubicBezTo>
                    <a:pt x="0" y="22"/>
                    <a:pt x="11" y="28"/>
                    <a:pt x="25" y="28"/>
                  </a:cubicBezTo>
                  <a:cubicBezTo>
                    <a:pt x="39" y="28"/>
                    <a:pt x="50" y="22"/>
                    <a:pt x="50" y="14"/>
                  </a:cubicBezTo>
                  <a:cubicBezTo>
                    <a:pt x="50" y="7"/>
                    <a:pt x="39" y="0"/>
                    <a:pt x="25" y="0"/>
                  </a:cubicBezTo>
                  <a:close/>
                  <a:moveTo>
                    <a:pt x="25" y="24"/>
                  </a:moveTo>
                  <a:cubicBezTo>
                    <a:pt x="18" y="24"/>
                    <a:pt x="12" y="21"/>
                    <a:pt x="12" y="18"/>
                  </a:cubicBezTo>
                  <a:cubicBezTo>
                    <a:pt x="12" y="15"/>
                    <a:pt x="18" y="13"/>
                    <a:pt x="26" y="13"/>
                  </a:cubicBezTo>
                  <a:cubicBezTo>
                    <a:pt x="33" y="13"/>
                    <a:pt x="39" y="15"/>
                    <a:pt x="39" y="18"/>
                  </a:cubicBezTo>
                  <a:cubicBezTo>
                    <a:pt x="39" y="22"/>
                    <a:pt x="33" y="24"/>
                    <a:pt x="25" y="24"/>
                  </a:cubicBezTo>
                  <a:close/>
                </a:path>
              </a:pathLst>
            </a:custGeom>
            <a:solidFill>
              <a:srgbClr val="D7D7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  <p:sp>
          <p:nvSpPr>
            <p:cNvPr id="17" name="Freeform 43"/>
            <p:cNvSpPr>
              <a:spLocks/>
            </p:cNvSpPr>
            <p:nvPr/>
          </p:nvSpPr>
          <p:spPr bwMode="auto">
            <a:xfrm>
              <a:off x="2141538" y="666750"/>
              <a:ext cx="8145463" cy="4689475"/>
            </a:xfrm>
            <a:custGeom>
              <a:avLst/>
              <a:gdLst>
                <a:gd name="T0" fmla="*/ 0 w 2469"/>
                <a:gd name="T1" fmla="*/ 910 h 1421"/>
                <a:gd name="T2" fmla="*/ 356 w 2469"/>
                <a:gd name="T3" fmla="*/ 704 h 1421"/>
                <a:gd name="T4" fmla="*/ 1553 w 2469"/>
                <a:gd name="T5" fmla="*/ 12 h 1421"/>
                <a:gd name="T6" fmla="*/ 1601 w 2469"/>
                <a:gd name="T7" fmla="*/ 11 h 1421"/>
                <a:gd name="T8" fmla="*/ 1883 w 2469"/>
                <a:gd name="T9" fmla="*/ 176 h 1421"/>
                <a:gd name="T10" fmla="*/ 2141 w 2469"/>
                <a:gd name="T11" fmla="*/ 325 h 1421"/>
                <a:gd name="T12" fmla="*/ 2400 w 2469"/>
                <a:gd name="T13" fmla="*/ 475 h 1421"/>
                <a:gd name="T14" fmla="*/ 2469 w 2469"/>
                <a:gd name="T15" fmla="*/ 515 h 1421"/>
                <a:gd name="T16" fmla="*/ 2456 w 2469"/>
                <a:gd name="T17" fmla="*/ 524 h 1421"/>
                <a:gd name="T18" fmla="*/ 911 w 2469"/>
                <a:gd name="T19" fmla="*/ 1413 h 1421"/>
                <a:gd name="T20" fmla="*/ 875 w 2469"/>
                <a:gd name="T21" fmla="*/ 1413 h 1421"/>
                <a:gd name="T22" fmla="*/ 624 w 2469"/>
                <a:gd name="T23" fmla="*/ 1269 h 1421"/>
                <a:gd name="T24" fmla="*/ 377 w 2469"/>
                <a:gd name="T25" fmla="*/ 1127 h 1421"/>
                <a:gd name="T26" fmla="*/ 123 w 2469"/>
                <a:gd name="T27" fmla="*/ 981 h 1421"/>
                <a:gd name="T28" fmla="*/ 0 w 2469"/>
                <a:gd name="T29" fmla="*/ 91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9" h="1421">
                  <a:moveTo>
                    <a:pt x="0" y="910"/>
                  </a:moveTo>
                  <a:cubicBezTo>
                    <a:pt x="121" y="840"/>
                    <a:pt x="239" y="772"/>
                    <a:pt x="356" y="704"/>
                  </a:cubicBezTo>
                  <a:cubicBezTo>
                    <a:pt x="755" y="473"/>
                    <a:pt x="1154" y="243"/>
                    <a:pt x="1553" y="12"/>
                  </a:cubicBezTo>
                  <a:cubicBezTo>
                    <a:pt x="1570" y="1"/>
                    <a:pt x="1583" y="0"/>
                    <a:pt x="1601" y="11"/>
                  </a:cubicBezTo>
                  <a:cubicBezTo>
                    <a:pt x="1694" y="66"/>
                    <a:pt x="1788" y="121"/>
                    <a:pt x="1883" y="176"/>
                  </a:cubicBezTo>
                  <a:cubicBezTo>
                    <a:pt x="1969" y="226"/>
                    <a:pt x="2055" y="275"/>
                    <a:pt x="2141" y="325"/>
                  </a:cubicBezTo>
                  <a:cubicBezTo>
                    <a:pt x="2228" y="375"/>
                    <a:pt x="2314" y="425"/>
                    <a:pt x="2400" y="475"/>
                  </a:cubicBezTo>
                  <a:cubicBezTo>
                    <a:pt x="2422" y="488"/>
                    <a:pt x="2445" y="501"/>
                    <a:pt x="2469" y="515"/>
                  </a:cubicBezTo>
                  <a:cubicBezTo>
                    <a:pt x="2464" y="519"/>
                    <a:pt x="2460" y="522"/>
                    <a:pt x="2456" y="524"/>
                  </a:cubicBezTo>
                  <a:cubicBezTo>
                    <a:pt x="1941" y="820"/>
                    <a:pt x="1426" y="1117"/>
                    <a:pt x="911" y="1413"/>
                  </a:cubicBezTo>
                  <a:cubicBezTo>
                    <a:pt x="897" y="1421"/>
                    <a:pt x="888" y="1421"/>
                    <a:pt x="875" y="1413"/>
                  </a:cubicBezTo>
                  <a:cubicBezTo>
                    <a:pt x="792" y="1364"/>
                    <a:pt x="708" y="1317"/>
                    <a:pt x="624" y="1269"/>
                  </a:cubicBezTo>
                  <a:cubicBezTo>
                    <a:pt x="542" y="1222"/>
                    <a:pt x="460" y="1174"/>
                    <a:pt x="377" y="1127"/>
                  </a:cubicBezTo>
                  <a:cubicBezTo>
                    <a:pt x="293" y="1078"/>
                    <a:pt x="208" y="1030"/>
                    <a:pt x="123" y="981"/>
                  </a:cubicBezTo>
                  <a:cubicBezTo>
                    <a:pt x="83" y="958"/>
                    <a:pt x="43" y="935"/>
                    <a:pt x="0" y="910"/>
                  </a:cubicBezTo>
                  <a:close/>
                </a:path>
              </a:pathLst>
            </a:custGeom>
            <a:solidFill>
              <a:srgbClr val="3A43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800"/>
            </a:p>
          </p:txBody>
        </p:sp>
      </p:grpSp>
    </p:spTree>
    <p:extLst>
      <p:ext uri="{BB962C8B-B14F-4D97-AF65-F5344CB8AC3E}">
        <p14:creationId xmlns:p14="http://schemas.microsoft.com/office/powerpoint/2010/main" val="12871537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Vertical Text">
  <p:cSld name="4_Title and Vertical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ertical Title and Text">
  <p:cSld name="3_Vertical 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Vertical Text">
  <p:cSld name="5_Title and Vertical 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ertical Title and Text">
  <p:cSld name="4_Vertical Title and 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pic" idx="2"/>
          </p:nvPr>
        </p:nvSpPr>
        <p:spPr>
          <a:xfrm>
            <a:off x="-1655718" y="-244929"/>
            <a:ext cx="5633357" cy="5633357"/>
          </a:xfrm>
          <a:prstGeom prst="flowChartConnector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pic" idx="2"/>
          </p:nvPr>
        </p:nvSpPr>
        <p:spPr>
          <a:xfrm>
            <a:off x="4960938" y="1354270"/>
            <a:ext cx="3378730" cy="337872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1" y="0"/>
            <a:ext cx="2950028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1106589" y="1735977"/>
            <a:ext cx="2137774" cy="213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pic" idx="2"/>
          </p:nvPr>
        </p:nvSpPr>
        <p:spPr>
          <a:xfrm>
            <a:off x="815272" y="1657778"/>
            <a:ext cx="1755521" cy="175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pic" idx="3"/>
          </p:nvPr>
        </p:nvSpPr>
        <p:spPr>
          <a:xfrm>
            <a:off x="2744199" y="1657778"/>
            <a:ext cx="1755521" cy="175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pic" idx="4"/>
          </p:nvPr>
        </p:nvSpPr>
        <p:spPr>
          <a:xfrm>
            <a:off x="6602052" y="1657778"/>
            <a:ext cx="1755521" cy="175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pic" idx="5"/>
          </p:nvPr>
        </p:nvSpPr>
        <p:spPr>
          <a:xfrm>
            <a:off x="4673125" y="1657778"/>
            <a:ext cx="1755521" cy="175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ertical Title and Text">
  <p:cSld name="2_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C615C6-6625-437E-826A-280385D8A182}"/>
              </a:ext>
            </a:extLst>
          </p:cNvPr>
          <p:cNvSpPr/>
          <p:nvPr userDrawn="1"/>
        </p:nvSpPr>
        <p:spPr>
          <a:xfrm>
            <a:off x="7677150" y="0"/>
            <a:ext cx="1466850" cy="800100"/>
          </a:xfrm>
          <a:prstGeom prst="rect">
            <a:avLst/>
          </a:prstGeom>
          <a:solidFill>
            <a:srgbClr val="003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8E774-C178-498D-8478-3777C721E7D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94969" y="109727"/>
            <a:ext cx="1083932" cy="5506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1" r:id="rId5"/>
    <p:sldLayoutId id="2147483674" r:id="rId6"/>
    <p:sldLayoutId id="2147483709" r:id="rId7"/>
    <p:sldLayoutId id="2147483710" r:id="rId8"/>
    <p:sldLayoutId id="2147483711" r:id="rId9"/>
    <p:sldLayoutId id="2147483721" r:id="rId10"/>
    <p:sldLayoutId id="2147483722" r:id="rId11"/>
    <p:sldLayoutId id="2147483723" r:id="rId12"/>
    <p:sldLayoutId id="2147483724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donaghe@bond.edu.a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hart" Target="../charts/chart1.xml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5" Type="http://schemas.openxmlformats.org/officeDocument/2006/relationships/image" Target="../media/image11.emf"/><Relationship Id="rId4" Type="http://schemas.openxmlformats.org/officeDocument/2006/relationships/customXml" Target="../ink/ink3.xml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E88DAB0-FFAB-4854-9825-8A0FA15624A1}"/>
              </a:ext>
            </a:extLst>
          </p:cNvPr>
          <p:cNvSpPr/>
          <p:nvPr/>
        </p:nvSpPr>
        <p:spPr>
          <a:xfrm>
            <a:off x="-1692040" y="-281564"/>
            <a:ext cx="5706000" cy="57046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1" name="Shape 271"/>
          <p:cNvSpPr txBox="1"/>
          <p:nvPr/>
        </p:nvSpPr>
        <p:spPr>
          <a:xfrm>
            <a:off x="4482001" y="2140888"/>
            <a:ext cx="2178873" cy="85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6000"/>
            </a:pPr>
            <a:r>
              <a:rPr lang="en-US" sz="11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Jessie Donaghey</a:t>
            </a:r>
          </a:p>
          <a:p>
            <a:pPr>
              <a:lnSpc>
                <a:spcPct val="150000"/>
              </a:lnSpc>
              <a:buSzPts val="6000"/>
            </a:pPr>
            <a:r>
              <a:rPr lang="en-US" sz="11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Digital Services Librarian</a:t>
            </a:r>
          </a:p>
          <a:p>
            <a:pPr>
              <a:lnSpc>
                <a:spcPct val="150000"/>
              </a:lnSpc>
              <a:buSzPts val="6000"/>
            </a:pPr>
            <a:r>
              <a:rPr lang="en-US" sz="11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Bond University, Australia</a:t>
            </a:r>
            <a:endParaRPr sz="1100">
              <a:solidFill>
                <a:schemeClr val="tx1"/>
              </a:solidFill>
              <a:latin typeface="+mn-lt"/>
              <a:ea typeface="Lato Black"/>
              <a:cs typeface="Lato Black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4500883" y="236719"/>
            <a:ext cx="4319983" cy="1773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2700" b="1" dirty="0">
                <a:solidFill>
                  <a:schemeClr val="accent2"/>
                </a:solidFill>
                <a:latin typeface="+mn-lt"/>
                <a:ea typeface="Lato Black"/>
                <a:cs typeface="Calibri" panose="020F0502020204030204" pitchFamily="34" charset="0"/>
                <a:sym typeface="Lato Black"/>
              </a:rPr>
              <a:t>ANZREG 2019</a:t>
            </a:r>
          </a:p>
          <a:p>
            <a:pPr>
              <a:buSzPts val="3600"/>
            </a:pPr>
            <a:r>
              <a:rPr lang="en-US" sz="2700" b="1" dirty="0">
                <a:solidFill>
                  <a:srgbClr val="262626"/>
                </a:solidFill>
                <a:latin typeface="+mn-lt"/>
                <a:ea typeface="Lato Light"/>
                <a:cs typeface="Calibri" panose="020F0502020204030204" pitchFamily="34" charset="0"/>
                <a:sym typeface="Lato Light"/>
              </a:rPr>
              <a:t>Understanding </a:t>
            </a:r>
            <a:r>
              <a:rPr lang="en-US" sz="2700" b="1" dirty="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user </a:t>
            </a:r>
            <a:r>
              <a:rPr lang="en-AU" sz="2700" b="1" dirty="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behaviour</a:t>
            </a:r>
            <a:r>
              <a:rPr lang="en-US" sz="2700" b="1" dirty="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 when requesting resources</a:t>
            </a:r>
            <a:endParaRPr lang="en-US" sz="2700" b="1" dirty="0">
              <a:solidFill>
                <a:srgbClr val="262626"/>
              </a:solidFill>
              <a:latin typeface="+mn-lt"/>
              <a:ea typeface="Lato Black"/>
              <a:cs typeface="Lato Black"/>
              <a:sym typeface="Lato Black"/>
            </a:endParaRPr>
          </a:p>
          <a:p>
            <a:pPr>
              <a:buSzPts val="3600"/>
            </a:pPr>
            <a:endParaRPr dirty="0">
              <a:latin typeface="+mn-l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/>
        </p:nvSpPr>
        <p:spPr>
          <a:xfrm>
            <a:off x="705913" y="579921"/>
            <a:ext cx="5256737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lt"/>
                <a:ea typeface="Lato Black"/>
                <a:cs typeface="Lato Black"/>
                <a:sym typeface="Lato Black"/>
              </a:rPr>
              <a:t>SURVEY – MAY TO JULY 2019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00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lt"/>
                <a:ea typeface="Lato Light"/>
                <a:cs typeface="Lato Light"/>
                <a:sym typeface="Lato Light"/>
              </a:rPr>
              <a:t>WHO RESPONDED</a:t>
            </a:r>
            <a:endParaRPr kumimoji="0" sz="3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C9522B6-92A4-40CB-B504-35347A8146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793727"/>
              </p:ext>
            </p:extLst>
          </p:nvPr>
        </p:nvGraphicFramePr>
        <p:xfrm>
          <a:off x="212035" y="1480168"/>
          <a:ext cx="4452524" cy="347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4A6CD81-794C-4980-A1FE-3591EE6E20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510807"/>
              </p:ext>
            </p:extLst>
          </p:nvPr>
        </p:nvGraphicFramePr>
        <p:xfrm>
          <a:off x="4386470" y="1674362"/>
          <a:ext cx="4545495" cy="3087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A76463-DD4B-46AE-BC07-6AA4FC3941C3}"/>
              </a:ext>
            </a:extLst>
          </p:cNvPr>
          <p:cNvSpPr/>
          <p:nvPr/>
        </p:nvSpPr>
        <p:spPr>
          <a:xfrm>
            <a:off x="2564842" y="4314817"/>
            <a:ext cx="242047" cy="125505"/>
          </a:xfrm>
          <a:prstGeom prst="rect">
            <a:avLst/>
          </a:prstGeom>
          <a:solidFill>
            <a:srgbClr val="E2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EF811-F995-4997-B334-A270C0D6AA0D}"/>
              </a:ext>
            </a:extLst>
          </p:cNvPr>
          <p:cNvSpPr/>
          <p:nvPr/>
        </p:nvSpPr>
        <p:spPr>
          <a:xfrm>
            <a:off x="310116" y="4675551"/>
            <a:ext cx="242047" cy="125505"/>
          </a:xfrm>
          <a:prstGeom prst="rect">
            <a:avLst/>
          </a:prstGeom>
          <a:solidFill>
            <a:srgbClr val="3A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E19EC-4577-40B9-AA1C-752281DCBF92}"/>
              </a:ext>
            </a:extLst>
          </p:cNvPr>
          <p:cNvSpPr/>
          <p:nvPr/>
        </p:nvSpPr>
        <p:spPr>
          <a:xfrm>
            <a:off x="2564841" y="4675551"/>
            <a:ext cx="242047" cy="1255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61F97-ED1F-40C3-8EF1-A3489331138D}"/>
              </a:ext>
            </a:extLst>
          </p:cNvPr>
          <p:cNvSpPr/>
          <p:nvPr/>
        </p:nvSpPr>
        <p:spPr>
          <a:xfrm>
            <a:off x="310116" y="4314817"/>
            <a:ext cx="242047" cy="125505"/>
          </a:xfrm>
          <a:prstGeom prst="rect">
            <a:avLst/>
          </a:prstGeom>
          <a:solidFill>
            <a:srgbClr val="6E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72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714381" y="575694"/>
            <a:ext cx="5249097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DISCOVERING THE SERVICE</a:t>
            </a:r>
            <a:endParaRPr sz="3000">
              <a:latin typeface="+mn-lt"/>
            </a:endParaRP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3CBCD39A-0463-4769-84D5-DADF86F9D5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909161"/>
              </p:ext>
            </p:extLst>
          </p:nvPr>
        </p:nvGraphicFramePr>
        <p:xfrm>
          <a:off x="803868" y="1657978"/>
          <a:ext cx="7335077" cy="3038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F6D03F2-2C83-43F7-BB67-950C65E86BFA}"/>
              </a:ext>
            </a:extLst>
          </p:cNvPr>
          <p:cNvSpPr/>
          <p:nvPr/>
        </p:nvSpPr>
        <p:spPr>
          <a:xfrm>
            <a:off x="946374" y="2229382"/>
            <a:ext cx="242047" cy="12550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6FB2E-7E8E-4632-BD67-82BDA9376484}"/>
              </a:ext>
            </a:extLst>
          </p:cNvPr>
          <p:cNvSpPr/>
          <p:nvPr/>
        </p:nvSpPr>
        <p:spPr>
          <a:xfrm>
            <a:off x="946374" y="2677622"/>
            <a:ext cx="242047" cy="125505"/>
          </a:xfrm>
          <a:prstGeom prst="rect">
            <a:avLst/>
          </a:prstGeom>
          <a:solidFill>
            <a:srgbClr val="E2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2019D-45BB-4264-8394-1DDBBF5C0612}"/>
              </a:ext>
            </a:extLst>
          </p:cNvPr>
          <p:cNvSpPr/>
          <p:nvPr/>
        </p:nvSpPr>
        <p:spPr>
          <a:xfrm>
            <a:off x="946374" y="3125862"/>
            <a:ext cx="242047" cy="125505"/>
          </a:xfrm>
          <a:prstGeom prst="rect">
            <a:avLst/>
          </a:prstGeom>
          <a:solidFill>
            <a:srgbClr val="3A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8B8C0D-83D6-4165-A6EF-529E5822CAAC}"/>
              </a:ext>
            </a:extLst>
          </p:cNvPr>
          <p:cNvSpPr/>
          <p:nvPr/>
        </p:nvSpPr>
        <p:spPr>
          <a:xfrm>
            <a:off x="946374" y="3574102"/>
            <a:ext cx="242047" cy="12550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019B5-F687-4219-A8DA-20845ECB9747}"/>
              </a:ext>
            </a:extLst>
          </p:cNvPr>
          <p:cNvSpPr/>
          <p:nvPr/>
        </p:nvSpPr>
        <p:spPr>
          <a:xfrm>
            <a:off x="946374" y="4010019"/>
            <a:ext cx="242047" cy="125505"/>
          </a:xfrm>
          <a:prstGeom prst="rect">
            <a:avLst/>
          </a:prstGeom>
          <a:solidFill>
            <a:srgbClr val="6E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714381" y="575694"/>
            <a:ext cx="677114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SUPPLY TIME EXPECTATION</a:t>
            </a:r>
            <a:endParaRPr sz="300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8C955A-EF7A-495A-A25F-F5CBB83485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186815"/>
              </p:ext>
            </p:extLst>
          </p:nvPr>
        </p:nvGraphicFramePr>
        <p:xfrm>
          <a:off x="714381" y="1704705"/>
          <a:ext cx="4979894" cy="3144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5B8A876-53F6-45A7-8371-32FE07F5840C}"/>
              </a:ext>
            </a:extLst>
          </p:cNvPr>
          <p:cNvSpPr/>
          <p:nvPr/>
        </p:nvSpPr>
        <p:spPr>
          <a:xfrm>
            <a:off x="5996085" y="1779414"/>
            <a:ext cx="2788392" cy="278839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4EB65-35DC-4539-99E4-CA4357E7E06B}"/>
              </a:ext>
            </a:extLst>
          </p:cNvPr>
          <p:cNvSpPr txBox="1"/>
          <p:nvPr/>
        </p:nvSpPr>
        <p:spPr>
          <a:xfrm>
            <a:off x="6198412" y="3173610"/>
            <a:ext cx="2383736" cy="88684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lnSpc>
                <a:spcPct val="150000"/>
              </a:lnSpc>
              <a:buSzPts val="4400"/>
            </a:pPr>
            <a:r>
              <a:rPr lang="en-AU" sz="12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3,414</a:t>
            </a:r>
            <a:r>
              <a:rPr lang="en-US" sz="12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Lato Black"/>
              </a:rPr>
              <a:t>journal</a:t>
            </a:r>
            <a:r>
              <a:rPr lang="en-US" sz="12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 requests received </a:t>
            </a:r>
          </a:p>
          <a:p>
            <a:pPr algn="ctr">
              <a:lnSpc>
                <a:spcPct val="150000"/>
              </a:lnSpc>
              <a:buSzPts val="4400"/>
            </a:pPr>
            <a:r>
              <a:rPr lang="en-US" sz="1200">
                <a:solidFill>
                  <a:schemeClr val="tx1"/>
                </a:solidFill>
                <a:latin typeface="+mn-lt"/>
                <a:ea typeface="Lato Black"/>
                <a:cs typeface="Lato Black"/>
                <a:sym typeface="Lato Black"/>
              </a:rPr>
              <a:t>with an a</a:t>
            </a:r>
            <a:r>
              <a:rPr lang="en-US" sz="12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Black"/>
              </a:rPr>
              <a:t>verage supply </a:t>
            </a:r>
            <a:endParaRPr lang="en-US" sz="12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algn="ctr">
              <a:lnSpc>
                <a:spcPct val="150000"/>
              </a:lnSpc>
              <a:buSzPts val="4400"/>
            </a:pPr>
            <a:r>
              <a:rPr lang="en-US" sz="12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Black"/>
              </a:rPr>
              <a:t>time of 3 days.</a:t>
            </a:r>
            <a:endParaRPr lang="en-US" sz="1200">
              <a:solidFill>
                <a:schemeClr val="tx1"/>
              </a:solidFill>
              <a:latin typeface="+mn-lt"/>
              <a:ea typeface="Lato Light"/>
              <a:cs typeface="Lato Light"/>
              <a:sym typeface="Lato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00D9-1DAE-41FE-A5CB-E04CF81CA10F}"/>
              </a:ext>
            </a:extLst>
          </p:cNvPr>
          <p:cNvSpPr txBox="1"/>
          <p:nvPr/>
        </p:nvSpPr>
        <p:spPr>
          <a:xfrm>
            <a:off x="6394159" y="2018009"/>
            <a:ext cx="1992243" cy="10695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ctr">
              <a:lnSpc>
                <a:spcPct val="150000"/>
              </a:lnSpc>
              <a:buSzPts val="4400"/>
            </a:pPr>
            <a:r>
              <a:rPr lang="en-US" sz="3300" b="1">
                <a:solidFill>
                  <a:srgbClr val="7F7F7F"/>
                </a:solidFill>
                <a:latin typeface="+mn-lt"/>
                <a:ea typeface="Lato Black"/>
                <a:cs typeface="Lato Black"/>
                <a:sym typeface="Lato Black"/>
              </a:rPr>
              <a:t>2019</a:t>
            </a:r>
            <a:r>
              <a:rPr lang="en-US" sz="1400" b="1">
                <a:solidFill>
                  <a:schemeClr val="accent1"/>
                </a:solidFill>
                <a:latin typeface="+mn-lt"/>
              </a:rPr>
              <a:t> 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Supply time reality</a:t>
            </a:r>
          </a:p>
        </p:txBody>
      </p:sp>
    </p:spTree>
    <p:extLst>
      <p:ext uri="{BB962C8B-B14F-4D97-AF65-F5344CB8AC3E}">
        <p14:creationId xmlns:p14="http://schemas.microsoft.com/office/powerpoint/2010/main" val="3910644301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714381" y="575694"/>
            <a:ext cx="677114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sym typeface="Lato Light"/>
              </a:rPr>
              <a:t>REASONS FOR USING THE SERVICE</a:t>
            </a:r>
            <a:endParaRPr sz="300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77A9013-94D8-4EB5-9097-976165653A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150257"/>
              </p:ext>
            </p:extLst>
          </p:nvPr>
        </p:nvGraphicFramePr>
        <p:xfrm>
          <a:off x="676835" y="1475941"/>
          <a:ext cx="7790329" cy="324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023D4A4-97B0-40C5-883F-AA7367BCF2DC}"/>
              </a:ext>
            </a:extLst>
          </p:cNvPr>
          <p:cNvSpPr/>
          <p:nvPr/>
        </p:nvSpPr>
        <p:spPr>
          <a:xfrm>
            <a:off x="844311" y="2165223"/>
            <a:ext cx="242047" cy="12550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2997A-74DF-4E81-B90C-4C2803087B08}"/>
              </a:ext>
            </a:extLst>
          </p:cNvPr>
          <p:cNvSpPr/>
          <p:nvPr/>
        </p:nvSpPr>
        <p:spPr>
          <a:xfrm>
            <a:off x="844311" y="2738968"/>
            <a:ext cx="242047" cy="125505"/>
          </a:xfrm>
          <a:prstGeom prst="rect">
            <a:avLst/>
          </a:prstGeom>
          <a:solidFill>
            <a:srgbClr val="E2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908C4F-649A-4558-8789-5422304CA354}"/>
              </a:ext>
            </a:extLst>
          </p:cNvPr>
          <p:cNvSpPr/>
          <p:nvPr/>
        </p:nvSpPr>
        <p:spPr>
          <a:xfrm>
            <a:off x="844310" y="3335868"/>
            <a:ext cx="242047" cy="125505"/>
          </a:xfrm>
          <a:prstGeom prst="rect">
            <a:avLst/>
          </a:prstGeom>
          <a:solidFill>
            <a:srgbClr val="3AB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8175B4-C2C7-47A9-B014-0169D526D4CD}"/>
              </a:ext>
            </a:extLst>
          </p:cNvPr>
          <p:cNvSpPr/>
          <p:nvPr/>
        </p:nvSpPr>
        <p:spPr>
          <a:xfrm>
            <a:off x="844309" y="3909613"/>
            <a:ext cx="242047" cy="12550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440422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714381" y="575694"/>
            <a:ext cx="677114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sym typeface="Lato Light"/>
              </a:rPr>
              <a:t>REQUEST MONITORIING</a:t>
            </a:r>
            <a:endParaRPr sz="300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3BE8E20-F619-439D-A250-EA53D6BE6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757873"/>
              </p:ext>
            </p:extLst>
          </p:nvPr>
        </p:nvGraphicFramePr>
        <p:xfrm>
          <a:off x="714381" y="1881756"/>
          <a:ext cx="3558990" cy="2227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hape 659">
            <a:extLst>
              <a:ext uri="{FF2B5EF4-FFF2-40B4-BE49-F238E27FC236}">
                <a16:creationId xmlns:a16="http://schemas.microsoft.com/office/drawing/2014/main" id="{EAE0489A-F774-4C51-BDD3-21080DEDD8E7}"/>
              </a:ext>
            </a:extLst>
          </p:cNvPr>
          <p:cNvSpPr/>
          <p:nvPr/>
        </p:nvSpPr>
        <p:spPr>
          <a:xfrm>
            <a:off x="5552949" y="2424506"/>
            <a:ext cx="2726982" cy="178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28600" indent="-228600">
              <a:buAutoNum type="arabicPeriod"/>
            </a:pPr>
            <a:r>
              <a:rPr lang="en-AU" sz="1100">
                <a:latin typeface="+mn-lt"/>
              </a:rPr>
              <a:t>I wanted to track the progress of my request.</a:t>
            </a:r>
          </a:p>
          <a:p>
            <a:pPr marL="228600" indent="-228600">
              <a:buAutoNum type="arabicPeriod"/>
            </a:pPr>
            <a:endParaRPr lang="en-AU" sz="1100">
              <a:latin typeface="+mn-lt"/>
            </a:endParaRPr>
          </a:p>
          <a:p>
            <a:pPr marL="228600" indent="-228600">
              <a:buFont typeface="Arial"/>
              <a:buAutoNum type="arabicPeriod"/>
            </a:pPr>
            <a:r>
              <a:rPr lang="en-AU" sz="1100">
                <a:latin typeface="+mn-lt"/>
              </a:rPr>
              <a:t>I wanted to see whether my request had been received by the Library </a:t>
            </a:r>
          </a:p>
          <a:p>
            <a:pPr marL="228600" indent="-228600">
              <a:buFont typeface="Arial"/>
              <a:buAutoNum type="arabicPeriod"/>
            </a:pPr>
            <a:endParaRPr lang="en-AU" sz="1100">
              <a:latin typeface="+mn-lt"/>
            </a:endParaRPr>
          </a:p>
          <a:p>
            <a:pPr marL="228600" indent="-228600">
              <a:buFont typeface="Arial"/>
              <a:buAutoNum type="arabicPeriod"/>
            </a:pPr>
            <a:r>
              <a:rPr lang="en-AU" sz="1100">
                <a:latin typeface="+mn-lt"/>
              </a:rPr>
              <a:t>I wanted to find out how long it would take to receive the resource </a:t>
            </a:r>
          </a:p>
          <a:p>
            <a:pPr marL="228600" indent="-228600">
              <a:buFont typeface="Arial"/>
              <a:buAutoNum type="arabicPeriod"/>
            </a:pPr>
            <a:endParaRPr lang="en-AU" sz="1100">
              <a:latin typeface="+mn-lt"/>
            </a:endParaRPr>
          </a:p>
          <a:p>
            <a:pPr marL="228600" indent="-228600">
              <a:buAutoNum type="arabicPeriod"/>
            </a:pPr>
            <a:endParaRPr lang="en-AU" sz="1100">
              <a:latin typeface="+mn-lt"/>
            </a:endParaRPr>
          </a:p>
        </p:txBody>
      </p:sp>
      <p:sp>
        <p:nvSpPr>
          <p:cNvPr id="8" name="Shape 660">
            <a:extLst>
              <a:ext uri="{FF2B5EF4-FFF2-40B4-BE49-F238E27FC236}">
                <a16:creationId xmlns:a16="http://schemas.microsoft.com/office/drawing/2014/main" id="{2EEAF7D2-CCF6-44F5-A8C7-936FC4C0AED1}"/>
              </a:ext>
            </a:extLst>
          </p:cNvPr>
          <p:cNvSpPr txBox="1"/>
          <p:nvPr/>
        </p:nvSpPr>
        <p:spPr>
          <a:xfrm>
            <a:off x="5552949" y="2004706"/>
            <a:ext cx="2045715" cy="27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4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Top reasons</a:t>
            </a:r>
            <a:endParaRPr sz="1400" b="1">
              <a:solidFill>
                <a:schemeClr val="accent1"/>
              </a:solidFill>
              <a:latin typeface="+mn-lt"/>
              <a:ea typeface="Lato Black"/>
              <a:cs typeface="Lato Black"/>
              <a:sym typeface="Lato Black"/>
            </a:endParaRPr>
          </a:p>
        </p:txBody>
      </p:sp>
      <p:sp>
        <p:nvSpPr>
          <p:cNvPr id="9" name="Shape 659">
            <a:extLst>
              <a:ext uri="{FF2B5EF4-FFF2-40B4-BE49-F238E27FC236}">
                <a16:creationId xmlns:a16="http://schemas.microsoft.com/office/drawing/2014/main" id="{C2F0DA35-F9D4-46D3-BF3C-84F28A456BE2}"/>
              </a:ext>
            </a:extLst>
          </p:cNvPr>
          <p:cNvSpPr/>
          <p:nvPr/>
        </p:nvSpPr>
        <p:spPr>
          <a:xfrm>
            <a:off x="5644389" y="2834987"/>
            <a:ext cx="2726982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lang="en-AU" sz="1200">
              <a:latin typeface="+mn-lt"/>
            </a:endParaRPr>
          </a:p>
        </p:txBody>
      </p:sp>
      <p:sp>
        <p:nvSpPr>
          <p:cNvPr id="11" name="Shape 659">
            <a:extLst>
              <a:ext uri="{FF2B5EF4-FFF2-40B4-BE49-F238E27FC236}">
                <a16:creationId xmlns:a16="http://schemas.microsoft.com/office/drawing/2014/main" id="{BBC96D41-BC1C-40BD-AB00-5D9CA8EBD4C8}"/>
              </a:ext>
            </a:extLst>
          </p:cNvPr>
          <p:cNvSpPr/>
          <p:nvPr/>
        </p:nvSpPr>
        <p:spPr>
          <a:xfrm>
            <a:off x="5644389" y="3577937"/>
            <a:ext cx="2726982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lang="en-AU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6834998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>
            <a:extLst>
              <a:ext uri="{FF2B5EF4-FFF2-40B4-BE49-F238E27FC236}">
                <a16:creationId xmlns:a16="http://schemas.microsoft.com/office/drawing/2014/main" id="{E8387CC7-49A8-4F65-BE3D-DEEEAC606B0C}"/>
              </a:ext>
            </a:extLst>
          </p:cNvPr>
          <p:cNvGrpSpPr/>
          <p:nvPr/>
        </p:nvGrpSpPr>
        <p:grpSpPr>
          <a:xfrm>
            <a:off x="714381" y="2121972"/>
            <a:ext cx="7415164" cy="1562883"/>
            <a:chOff x="571472" y="1500180"/>
            <a:chExt cx="4068751" cy="1562883"/>
          </a:xfrm>
        </p:grpSpPr>
        <p:grpSp>
          <p:nvGrpSpPr>
            <p:cNvPr id="4" name="Group 72">
              <a:extLst>
                <a:ext uri="{FF2B5EF4-FFF2-40B4-BE49-F238E27FC236}">
                  <a16:creationId xmlns:a16="http://schemas.microsoft.com/office/drawing/2014/main" id="{AF321DA3-525F-4724-99EA-704B84D8E67B}"/>
                </a:ext>
              </a:extLst>
            </p:cNvPr>
            <p:cNvGrpSpPr/>
            <p:nvPr/>
          </p:nvGrpSpPr>
          <p:grpSpPr>
            <a:xfrm>
              <a:off x="571472" y="1500180"/>
              <a:ext cx="4068751" cy="276999"/>
              <a:chOff x="571472" y="1500180"/>
              <a:chExt cx="4068751" cy="276999"/>
            </a:xfrm>
          </p:grpSpPr>
          <p:grpSp>
            <p:nvGrpSpPr>
              <p:cNvPr id="23" name="Group 71">
                <a:extLst>
                  <a:ext uri="{FF2B5EF4-FFF2-40B4-BE49-F238E27FC236}">
                    <a16:creationId xmlns:a16="http://schemas.microsoft.com/office/drawing/2014/main" id="{5287CC31-D7FC-4073-A5E2-D7578D310BB9}"/>
                  </a:ext>
                </a:extLst>
              </p:cNvPr>
              <p:cNvGrpSpPr/>
              <p:nvPr/>
            </p:nvGrpSpPr>
            <p:grpSpPr>
              <a:xfrm>
                <a:off x="2223858" y="1643056"/>
                <a:ext cx="2062390" cy="1588"/>
                <a:chOff x="2223858" y="1643056"/>
                <a:chExt cx="2062390" cy="1588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B86C97A-79E5-4F8F-8A27-EE1CDAB2D3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1643056"/>
                  <a:ext cx="2062390" cy="1588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7C984BC-EBA2-484A-A4B0-17B906B5C9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1644644"/>
                  <a:ext cx="1562324" cy="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4CAEEAE-306D-47B9-B414-B790C4C07F51}"/>
                  </a:ext>
                </a:extLst>
              </p:cNvPr>
              <p:cNvSpPr/>
              <p:nvPr/>
            </p:nvSpPr>
            <p:spPr>
              <a:xfrm>
                <a:off x="571472" y="1500180"/>
                <a:ext cx="10662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1. Ease of placing a request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F51FA2-3FCE-4AE2-B9C6-18B60CF11E48}"/>
                  </a:ext>
                </a:extLst>
              </p:cNvPr>
              <p:cNvSpPr/>
              <p:nvPr/>
            </p:nvSpPr>
            <p:spPr>
              <a:xfrm>
                <a:off x="4392006" y="1500180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78%</a:t>
                </a:r>
              </a:p>
            </p:txBody>
          </p:sp>
        </p:grpSp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F2D741D4-C4FF-4D3D-A33B-8915E3058F98}"/>
                </a:ext>
              </a:extLst>
            </p:cNvPr>
            <p:cNvGrpSpPr/>
            <p:nvPr/>
          </p:nvGrpSpPr>
          <p:grpSpPr>
            <a:xfrm>
              <a:off x="571472" y="1928808"/>
              <a:ext cx="4068751" cy="276999"/>
              <a:chOff x="571472" y="1928808"/>
              <a:chExt cx="4068751" cy="276999"/>
            </a:xfrm>
          </p:grpSpPr>
          <p:grpSp>
            <p:nvGrpSpPr>
              <p:cNvPr id="18" name="Group 69">
                <a:extLst>
                  <a:ext uri="{FF2B5EF4-FFF2-40B4-BE49-F238E27FC236}">
                    <a16:creationId xmlns:a16="http://schemas.microsoft.com/office/drawing/2014/main" id="{966DFB5E-5ED8-49DA-98BE-B3F9BCEBCA9C}"/>
                  </a:ext>
                </a:extLst>
              </p:cNvPr>
              <p:cNvGrpSpPr/>
              <p:nvPr/>
            </p:nvGrpSpPr>
            <p:grpSpPr>
              <a:xfrm>
                <a:off x="2223858" y="2071684"/>
                <a:ext cx="2062390" cy="2633"/>
                <a:chOff x="2223858" y="2071684"/>
                <a:chExt cx="2062390" cy="2633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580FA75-D2BE-4B1C-997B-62384C777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073272"/>
                  <a:ext cx="20623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849E2AF-C1C9-472C-95FA-449C5DBED9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071684"/>
                  <a:ext cx="1171626" cy="2633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CBD921-F1A4-417D-B3AF-E175E432B678}"/>
                  </a:ext>
                </a:extLst>
              </p:cNvPr>
              <p:cNvSpPr/>
              <p:nvPr/>
            </p:nvSpPr>
            <p:spPr>
              <a:xfrm>
                <a:off x="571472" y="1928808"/>
                <a:ext cx="129315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2. Place multiple requests at once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E2B97A-814C-4914-AD06-1497E4518C4C}"/>
                  </a:ext>
                </a:extLst>
              </p:cNvPr>
              <p:cNvSpPr/>
              <p:nvPr/>
            </p:nvSpPr>
            <p:spPr>
              <a:xfrm>
                <a:off x="4392006" y="1928808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59%</a:t>
                </a:r>
              </a:p>
            </p:txBody>
          </p:sp>
        </p:grpSp>
        <p:grpSp>
          <p:nvGrpSpPr>
            <p:cNvPr id="6" name="Group 68">
              <a:extLst>
                <a:ext uri="{FF2B5EF4-FFF2-40B4-BE49-F238E27FC236}">
                  <a16:creationId xmlns:a16="http://schemas.microsoft.com/office/drawing/2014/main" id="{B9205E33-7E44-49FE-8A54-E23DE682513D}"/>
                </a:ext>
              </a:extLst>
            </p:cNvPr>
            <p:cNvGrpSpPr/>
            <p:nvPr/>
          </p:nvGrpSpPr>
          <p:grpSpPr>
            <a:xfrm>
              <a:off x="571472" y="2357436"/>
              <a:ext cx="4068751" cy="276999"/>
              <a:chOff x="571472" y="2357436"/>
              <a:chExt cx="4068751" cy="276999"/>
            </a:xfrm>
          </p:grpSpPr>
          <p:grpSp>
            <p:nvGrpSpPr>
              <p:cNvPr id="13" name="Group 67">
                <a:extLst>
                  <a:ext uri="{FF2B5EF4-FFF2-40B4-BE49-F238E27FC236}">
                    <a16:creationId xmlns:a16="http://schemas.microsoft.com/office/drawing/2014/main" id="{2AF3E455-AF1E-4304-B179-63E9018E1B45}"/>
                  </a:ext>
                </a:extLst>
              </p:cNvPr>
              <p:cNvGrpSpPr/>
              <p:nvPr/>
            </p:nvGrpSpPr>
            <p:grpSpPr>
              <a:xfrm>
                <a:off x="2223858" y="2501356"/>
                <a:ext cx="2062390" cy="544"/>
                <a:chOff x="2223858" y="2501356"/>
                <a:chExt cx="2062390" cy="544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C464742-18D9-479B-AE10-0F5DD9468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501900"/>
                  <a:ext cx="20623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BB92847-E3F5-4686-B605-047D67207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501356"/>
                  <a:ext cx="585813" cy="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12EB657-AB39-4CF8-B18F-3C5734B6E98F}"/>
                  </a:ext>
                </a:extLst>
              </p:cNvPr>
              <p:cNvSpPr/>
              <p:nvPr/>
            </p:nvSpPr>
            <p:spPr>
              <a:xfrm>
                <a:off x="571472" y="2357436"/>
                <a:ext cx="15473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3. Tracking progress in My Library account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AD72ADD-8694-46A8-99CB-3F2730BAC014}"/>
                  </a:ext>
                </a:extLst>
              </p:cNvPr>
              <p:cNvSpPr/>
              <p:nvPr/>
            </p:nvSpPr>
            <p:spPr>
              <a:xfrm>
                <a:off x="4392006" y="2357436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30%</a:t>
                </a:r>
              </a:p>
            </p:txBody>
          </p:sp>
        </p:grp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A577D474-5913-4409-AB5A-F5C3DDCECFE4}"/>
                </a:ext>
              </a:extLst>
            </p:cNvPr>
            <p:cNvGrpSpPr/>
            <p:nvPr/>
          </p:nvGrpSpPr>
          <p:grpSpPr>
            <a:xfrm>
              <a:off x="571472" y="2786064"/>
              <a:ext cx="4068751" cy="276999"/>
              <a:chOff x="571472" y="2786064"/>
              <a:chExt cx="4068751" cy="276999"/>
            </a:xfrm>
          </p:grpSpPr>
          <p:grpSp>
            <p:nvGrpSpPr>
              <p:cNvPr id="8" name="Group 65">
                <a:extLst>
                  <a:ext uri="{FF2B5EF4-FFF2-40B4-BE49-F238E27FC236}">
                    <a16:creationId xmlns:a16="http://schemas.microsoft.com/office/drawing/2014/main" id="{6598BED8-95B5-4FC9-BA0B-E60C2D7E332C}"/>
                  </a:ext>
                </a:extLst>
              </p:cNvPr>
              <p:cNvGrpSpPr/>
              <p:nvPr/>
            </p:nvGrpSpPr>
            <p:grpSpPr>
              <a:xfrm>
                <a:off x="2223858" y="2928940"/>
                <a:ext cx="2062390" cy="1588"/>
                <a:chOff x="2223858" y="2928940"/>
                <a:chExt cx="2062390" cy="1588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C978B6B-EFEF-4A5D-AB38-E26357512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928940"/>
                  <a:ext cx="2062390" cy="1588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90EB259-BE7E-490A-A2FE-067ED945E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930528"/>
                  <a:ext cx="882430" cy="0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8687CE-5305-471B-9441-4DBC93413E24}"/>
                  </a:ext>
                </a:extLst>
              </p:cNvPr>
              <p:cNvSpPr/>
              <p:nvPr/>
            </p:nvSpPr>
            <p:spPr>
              <a:xfrm>
                <a:off x="571472" y="2786064"/>
                <a:ext cx="13960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4. Notified of expected delivery time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602BD87-AD1D-4F57-A1BF-0E4180BEC766}"/>
                  </a:ext>
                </a:extLst>
              </p:cNvPr>
              <p:cNvSpPr/>
              <p:nvPr/>
            </p:nvSpPr>
            <p:spPr>
              <a:xfrm>
                <a:off x="4392006" y="2786064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44%</a:t>
                </a:r>
              </a:p>
            </p:txBody>
          </p:sp>
        </p:grpSp>
      </p:grpSp>
      <p:sp>
        <p:nvSpPr>
          <p:cNvPr id="28" name="Shape 515">
            <a:extLst>
              <a:ext uri="{FF2B5EF4-FFF2-40B4-BE49-F238E27FC236}">
                <a16:creationId xmlns:a16="http://schemas.microsoft.com/office/drawing/2014/main" id="{7105F67B-E79B-4D42-8D05-EAF6BC7E3638}"/>
              </a:ext>
            </a:extLst>
          </p:cNvPr>
          <p:cNvSpPr txBox="1"/>
          <p:nvPr/>
        </p:nvSpPr>
        <p:spPr>
          <a:xfrm>
            <a:off x="714381" y="575694"/>
            <a:ext cx="677114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sym typeface="Lato Light"/>
              </a:rPr>
              <a:t>MOST IMPORTANT FEATURE</a:t>
            </a:r>
            <a:endParaRPr sz="3000">
              <a:latin typeface="+mn-lt"/>
            </a:endParaRPr>
          </a:p>
        </p:txBody>
      </p:sp>
      <p:grpSp>
        <p:nvGrpSpPr>
          <p:cNvPr id="49" name="Group 55">
            <a:extLst>
              <a:ext uri="{FF2B5EF4-FFF2-40B4-BE49-F238E27FC236}">
                <a16:creationId xmlns:a16="http://schemas.microsoft.com/office/drawing/2014/main" id="{D8810413-BE73-4035-BBBF-C30116A30300}"/>
              </a:ext>
            </a:extLst>
          </p:cNvPr>
          <p:cNvGrpSpPr/>
          <p:nvPr/>
        </p:nvGrpSpPr>
        <p:grpSpPr>
          <a:xfrm>
            <a:off x="714381" y="3806494"/>
            <a:ext cx="7419037" cy="1103478"/>
            <a:chOff x="571472" y="1500179"/>
            <a:chExt cx="4070876" cy="1103478"/>
          </a:xfrm>
        </p:grpSpPr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90D4AA78-CC56-4D14-AE69-3CB898D060E4}"/>
                </a:ext>
              </a:extLst>
            </p:cNvPr>
            <p:cNvGrpSpPr/>
            <p:nvPr/>
          </p:nvGrpSpPr>
          <p:grpSpPr>
            <a:xfrm>
              <a:off x="571472" y="1500179"/>
              <a:ext cx="4070876" cy="277000"/>
              <a:chOff x="571472" y="1500179"/>
              <a:chExt cx="4070876" cy="277000"/>
            </a:xfrm>
          </p:grpSpPr>
          <p:grpSp>
            <p:nvGrpSpPr>
              <p:cNvPr id="69" name="Group 71">
                <a:extLst>
                  <a:ext uri="{FF2B5EF4-FFF2-40B4-BE49-F238E27FC236}">
                    <a16:creationId xmlns:a16="http://schemas.microsoft.com/office/drawing/2014/main" id="{949FD9B3-B2E0-4ED5-AB30-AAF8FD3B2AE3}"/>
                  </a:ext>
                </a:extLst>
              </p:cNvPr>
              <p:cNvGrpSpPr/>
              <p:nvPr/>
            </p:nvGrpSpPr>
            <p:grpSpPr>
              <a:xfrm>
                <a:off x="2223858" y="1638679"/>
                <a:ext cx="2062390" cy="5965"/>
                <a:chOff x="2223858" y="1638679"/>
                <a:chExt cx="2062390" cy="5965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753BE3CF-EB6E-4BC3-B060-BB4B1023D2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1643056"/>
                  <a:ext cx="2062390" cy="1588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0914563-D516-494D-93AE-257531EEFE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23858" y="1638679"/>
                  <a:ext cx="662920" cy="5965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C014575-3C83-44B3-A71C-A5A9D123E492}"/>
                  </a:ext>
                </a:extLst>
              </p:cNvPr>
              <p:cNvSpPr/>
              <p:nvPr/>
            </p:nvSpPr>
            <p:spPr>
              <a:xfrm>
                <a:off x="571472" y="1500180"/>
                <a:ext cx="13116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5. Auto email updates on progress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D802C1D-64D4-467E-9E8C-FCAA8A4C45AA}"/>
                  </a:ext>
                </a:extLst>
              </p:cNvPr>
              <p:cNvSpPr/>
              <p:nvPr/>
            </p:nvSpPr>
            <p:spPr>
              <a:xfrm>
                <a:off x="4394131" y="1500179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33%</a:t>
                </a:r>
              </a:p>
            </p:txBody>
          </p:sp>
        </p:grpSp>
        <p:grpSp>
          <p:nvGrpSpPr>
            <p:cNvPr id="51" name="Group 70">
              <a:extLst>
                <a:ext uri="{FF2B5EF4-FFF2-40B4-BE49-F238E27FC236}">
                  <a16:creationId xmlns:a16="http://schemas.microsoft.com/office/drawing/2014/main" id="{0504EED2-52C5-47F2-B73B-07B7D22A6BD5}"/>
                </a:ext>
              </a:extLst>
            </p:cNvPr>
            <p:cNvGrpSpPr/>
            <p:nvPr/>
          </p:nvGrpSpPr>
          <p:grpSpPr>
            <a:xfrm>
              <a:off x="571472" y="1928807"/>
              <a:ext cx="4070876" cy="277000"/>
              <a:chOff x="571472" y="1928807"/>
              <a:chExt cx="4070876" cy="277000"/>
            </a:xfrm>
          </p:grpSpPr>
          <p:grpSp>
            <p:nvGrpSpPr>
              <p:cNvPr id="64" name="Group 69">
                <a:extLst>
                  <a:ext uri="{FF2B5EF4-FFF2-40B4-BE49-F238E27FC236}">
                    <a16:creationId xmlns:a16="http://schemas.microsoft.com/office/drawing/2014/main" id="{89F945DB-6BA4-4D4D-9181-757D976E29B6}"/>
                  </a:ext>
                </a:extLst>
              </p:cNvPr>
              <p:cNvGrpSpPr/>
              <p:nvPr/>
            </p:nvGrpSpPr>
            <p:grpSpPr>
              <a:xfrm>
                <a:off x="2223858" y="2067307"/>
                <a:ext cx="2062390" cy="5965"/>
                <a:chOff x="2223858" y="2067307"/>
                <a:chExt cx="2062390" cy="5965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AFE3C4D-1667-41E4-8263-AE67DE0DC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3858" y="2073272"/>
                  <a:ext cx="20623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E0273872-9229-4801-80F2-7A5622E81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23858" y="2067307"/>
                  <a:ext cx="1562324" cy="4377"/>
                </a:xfrm>
                <a:prstGeom prst="line">
                  <a:avLst/>
                </a:prstGeom>
                <a:ln w="57150">
                  <a:solidFill>
                    <a:schemeClr val="accent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5E92D01-73E7-4379-83A3-08753FCE8C82}"/>
                  </a:ext>
                </a:extLst>
              </p:cNvPr>
              <p:cNvSpPr/>
              <p:nvPr/>
            </p:nvSpPr>
            <p:spPr>
              <a:xfrm>
                <a:off x="571472" y="1928808"/>
                <a:ext cx="128436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6. Auto SMS updates on progress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6EB2653-620C-4850-A489-F7A634A080DD}"/>
                  </a:ext>
                </a:extLst>
              </p:cNvPr>
              <p:cNvSpPr/>
              <p:nvPr/>
            </p:nvSpPr>
            <p:spPr>
              <a:xfrm>
                <a:off x="4394131" y="1928807"/>
                <a:ext cx="2482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  <a:latin typeface="+mn-lt"/>
                    <a:ea typeface="Open Sans" pitchFamily="34" charset="0"/>
                    <a:cs typeface="Open Sans" pitchFamily="34" charset="0"/>
                  </a:rPr>
                  <a:t>78%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6B8FBA3-90C0-4FA0-9DF6-889E5173E162}"/>
                </a:ext>
              </a:extLst>
            </p:cNvPr>
            <p:cNvSpPr/>
            <p:nvPr/>
          </p:nvSpPr>
          <p:spPr>
            <a:xfrm>
              <a:off x="571472" y="2357436"/>
              <a:ext cx="1013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000">
                <a:solidFill>
                  <a:schemeClr val="bg1">
                    <a:lumMod val="6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BA93B2-2858-403F-B401-04F3C553243F}"/>
              </a:ext>
            </a:extLst>
          </p:cNvPr>
          <p:cNvSpPr txBox="1"/>
          <p:nvPr/>
        </p:nvSpPr>
        <p:spPr>
          <a:xfrm>
            <a:off x="714381" y="1751102"/>
            <a:ext cx="157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  <a:latin typeface="+mn-lt"/>
              </a:rPr>
              <a:t>Overall ranking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D5F1A8-CBBF-42C7-AD17-EAC113946685}"/>
              </a:ext>
            </a:extLst>
          </p:cNvPr>
          <p:cNvSpPr txBox="1"/>
          <p:nvPr/>
        </p:nvSpPr>
        <p:spPr>
          <a:xfrm>
            <a:off x="6827586" y="1753375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>
                <a:solidFill>
                  <a:schemeClr val="accent1"/>
                </a:solidFill>
                <a:latin typeface="+mn-lt"/>
              </a:rPr>
              <a:t>Agreement with ranking</a:t>
            </a:r>
          </a:p>
        </p:txBody>
      </p:sp>
    </p:spTree>
    <p:extLst>
      <p:ext uri="{BB962C8B-B14F-4D97-AF65-F5344CB8AC3E}">
        <p14:creationId xmlns:p14="http://schemas.microsoft.com/office/powerpoint/2010/main" val="235282194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/>
        </p:nvSpPr>
        <p:spPr>
          <a:xfrm>
            <a:off x="714381" y="575694"/>
            <a:ext cx="6771148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SURVEY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sym typeface="Lato Light"/>
              </a:rPr>
              <a:t>FUTURE USE</a:t>
            </a:r>
            <a:endParaRPr sz="3000">
              <a:latin typeface="+mn-lt"/>
            </a:endParaRPr>
          </a:p>
        </p:txBody>
      </p:sp>
      <p:sp>
        <p:nvSpPr>
          <p:cNvPr id="6" name="Donut 7">
            <a:extLst>
              <a:ext uri="{FF2B5EF4-FFF2-40B4-BE49-F238E27FC236}">
                <a16:creationId xmlns:a16="http://schemas.microsoft.com/office/drawing/2014/main" id="{18D4B62B-0392-4342-BFD5-85A78EDE17DD}"/>
              </a:ext>
            </a:extLst>
          </p:cNvPr>
          <p:cNvSpPr/>
          <p:nvPr/>
        </p:nvSpPr>
        <p:spPr>
          <a:xfrm>
            <a:off x="1429033" y="1937056"/>
            <a:ext cx="2441986" cy="2441986"/>
          </a:xfrm>
          <a:prstGeom prst="donut">
            <a:avLst>
              <a:gd name="adj" fmla="val 193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4400" b="1">
                <a:solidFill>
                  <a:srgbClr val="262626"/>
                </a:solidFill>
              </a:rPr>
              <a:t>94</a:t>
            </a:r>
            <a:r>
              <a:rPr lang="en-US" sz="4000" kern="1200" baseline="30000">
                <a:solidFill>
                  <a:schemeClr val="tx1"/>
                </a:solidFill>
              </a:rPr>
              <a:t>%</a:t>
            </a:r>
          </a:p>
          <a:p>
            <a:pPr algn="ctr">
              <a:lnSpc>
                <a:spcPct val="130000"/>
              </a:lnSpc>
            </a:pPr>
            <a:r>
              <a:rPr lang="en-US" sz="120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Extremely likely to use the service again.</a:t>
            </a: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7F980A12-D399-4546-9766-82720392A2A4}"/>
              </a:ext>
            </a:extLst>
          </p:cNvPr>
          <p:cNvSpPr/>
          <p:nvPr/>
        </p:nvSpPr>
        <p:spPr>
          <a:xfrm flipH="1">
            <a:off x="1429033" y="1937056"/>
            <a:ext cx="2441986" cy="2441986"/>
          </a:xfrm>
          <a:prstGeom prst="blockArc">
            <a:avLst>
              <a:gd name="adj1" fmla="val 17661532"/>
              <a:gd name="adj2" fmla="val 16200009"/>
              <a:gd name="adj3" fmla="val 172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hape 659">
            <a:extLst>
              <a:ext uri="{FF2B5EF4-FFF2-40B4-BE49-F238E27FC236}">
                <a16:creationId xmlns:a16="http://schemas.microsoft.com/office/drawing/2014/main" id="{7CAB22F4-5BED-4607-AC15-E89FD61C8A03}"/>
              </a:ext>
            </a:extLst>
          </p:cNvPr>
          <p:cNvSpPr/>
          <p:nvPr/>
        </p:nvSpPr>
        <p:spPr>
          <a:xfrm>
            <a:off x="5421014" y="2073888"/>
            <a:ext cx="2726982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100"/>
            </a:pPr>
            <a:r>
              <a:rPr lang="en-AU" sz="1100">
                <a:solidFill>
                  <a:schemeClr val="tx1"/>
                </a:solidFill>
                <a:latin typeface="+mn-lt"/>
                <a:sym typeface="Lato Light"/>
              </a:rPr>
              <a:t>“I'm writing a biography of a musician who has been dead for 22 years, and a lot of the material I need is quite obscure!"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Shape 660">
            <a:extLst>
              <a:ext uri="{FF2B5EF4-FFF2-40B4-BE49-F238E27FC236}">
                <a16:creationId xmlns:a16="http://schemas.microsoft.com/office/drawing/2014/main" id="{E9ED57EE-B1BE-44F1-913D-9FF4259C97EF}"/>
              </a:ext>
            </a:extLst>
          </p:cNvPr>
          <p:cNvSpPr txBox="1"/>
          <p:nvPr/>
        </p:nvSpPr>
        <p:spPr>
          <a:xfrm>
            <a:off x="5421014" y="1796394"/>
            <a:ext cx="1212647" cy="27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1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Essential service</a:t>
            </a:r>
          </a:p>
        </p:txBody>
      </p:sp>
      <p:sp>
        <p:nvSpPr>
          <p:cNvPr id="22" name="Shape 675">
            <a:extLst>
              <a:ext uri="{FF2B5EF4-FFF2-40B4-BE49-F238E27FC236}">
                <a16:creationId xmlns:a16="http://schemas.microsoft.com/office/drawing/2014/main" id="{E6F65363-1A2F-4256-A357-F3F8E386D1FC}"/>
              </a:ext>
            </a:extLst>
          </p:cNvPr>
          <p:cNvSpPr/>
          <p:nvPr/>
        </p:nvSpPr>
        <p:spPr>
          <a:xfrm>
            <a:off x="5421996" y="3412284"/>
            <a:ext cx="2726000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100"/>
            </a:pPr>
            <a:r>
              <a:rPr lang="en-AU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“I was really impressed with the efficiency of the system and very grateful I had access to the source in time to use it in my assignment.”</a:t>
            </a:r>
            <a:endParaRPr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Shape 676">
            <a:extLst>
              <a:ext uri="{FF2B5EF4-FFF2-40B4-BE49-F238E27FC236}">
                <a16:creationId xmlns:a16="http://schemas.microsoft.com/office/drawing/2014/main" id="{A5B5C73E-1375-463B-93BA-22533BAD95EB}"/>
              </a:ext>
            </a:extLst>
          </p:cNvPr>
          <p:cNvSpPr txBox="1"/>
          <p:nvPr/>
        </p:nvSpPr>
        <p:spPr>
          <a:xfrm>
            <a:off x="5421995" y="3134789"/>
            <a:ext cx="1212647" cy="27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1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Efficient service </a:t>
            </a:r>
          </a:p>
        </p:txBody>
      </p:sp>
    </p:spTree>
    <p:extLst>
      <p:ext uri="{BB962C8B-B14F-4D97-AF65-F5344CB8AC3E}">
        <p14:creationId xmlns:p14="http://schemas.microsoft.com/office/powerpoint/2010/main" val="1119871526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/>
        </p:nvSpPr>
        <p:spPr>
          <a:xfrm>
            <a:off x="5348371" y="2156447"/>
            <a:ext cx="3924109" cy="117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Alma ISO LADD integration.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Silent Login for Primo.</a:t>
            </a:r>
            <a:endParaRPr lang="en-US" sz="1100">
              <a:solidFill>
                <a:schemeClr val="tx1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Enabling Expand My Results by default.</a:t>
            </a: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  <a:sym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5348372" y="1860423"/>
            <a:ext cx="1724963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Positive changes</a:t>
            </a:r>
          </a:p>
        </p:txBody>
      </p:sp>
      <p:sp>
        <p:nvSpPr>
          <p:cNvPr id="597" name="Shape 597"/>
          <p:cNvSpPr txBox="1"/>
          <p:nvPr/>
        </p:nvSpPr>
        <p:spPr>
          <a:xfrm>
            <a:off x="705913" y="579921"/>
            <a:ext cx="4642457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sym typeface="Lato Black"/>
              </a:rPr>
              <a:t>RESOURCE SHARING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REFLECTION &amp; NEXT STEPS</a:t>
            </a:r>
            <a:endParaRPr sz="3000">
              <a:latin typeface="+mn-lt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5348370" y="3596377"/>
            <a:ext cx="3924109" cy="121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 err="1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Unpaywall</a:t>
            </a: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 </a:t>
            </a:r>
            <a:r>
              <a:rPr lang="en-AU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 Link Resolver Service</a:t>
            </a: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Turnaround time communication.</a:t>
            </a: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Promotion of request monitoring via My Library account.</a:t>
            </a: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Enhancements to placing multiple requests at once.</a:t>
            </a: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  <a:sym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  <a:sym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5348371" y="3329837"/>
            <a:ext cx="2416217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Future opportunities</a:t>
            </a:r>
          </a:p>
        </p:txBody>
      </p:sp>
      <p:sp>
        <p:nvSpPr>
          <p:cNvPr id="600" name="Shape 600"/>
          <p:cNvSpPr/>
          <p:nvPr/>
        </p:nvSpPr>
        <p:spPr>
          <a:xfrm>
            <a:off x="934517" y="2092673"/>
            <a:ext cx="3347572" cy="247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New users inclined to expect longer turnaround time.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Increase self-discovery of  service, less reliance on Librarian recommendation.</a:t>
            </a:r>
            <a:endParaRPr lang="en-US" sz="1100">
              <a:solidFill>
                <a:schemeClr val="tx1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Increase in use of service for resources which compliment sources already found.</a:t>
            </a:r>
            <a:endParaRPr lang="en-US" sz="1100">
              <a:solidFill>
                <a:schemeClr val="tx1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Ease of requesting.</a:t>
            </a:r>
            <a:endParaRPr lang="en-US" sz="110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50000"/>
              </a:lnSpc>
              <a:buSzPts val="1100"/>
            </a:pPr>
            <a:endParaRPr lang="en-US" sz="1100">
              <a:solidFill>
                <a:schemeClr val="tx1"/>
              </a:solidFill>
              <a:latin typeface="+mn-lt"/>
              <a:sym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  <a:sym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01" name="Shape 601"/>
          <p:cNvSpPr txBox="1"/>
          <p:nvPr/>
        </p:nvSpPr>
        <p:spPr>
          <a:xfrm>
            <a:off x="934517" y="1860423"/>
            <a:ext cx="2861112" cy="2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User experiences and expectations</a:t>
            </a:r>
          </a:p>
        </p:txBody>
      </p:sp>
    </p:spTree>
    <p:extLst>
      <p:ext uri="{BB962C8B-B14F-4D97-AF65-F5344CB8AC3E}">
        <p14:creationId xmlns:p14="http://schemas.microsoft.com/office/powerpoint/2010/main" val="19854501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3">
            <a:extLst>
              <a:ext uri="{FF2B5EF4-FFF2-40B4-BE49-F238E27FC236}">
                <a16:creationId xmlns:a16="http://schemas.microsoft.com/office/drawing/2014/main" id="{67F45EC6-6A4D-4001-AF8A-E855DBC2FED6}"/>
              </a:ext>
            </a:extLst>
          </p:cNvPr>
          <p:cNvSpPr/>
          <p:nvPr/>
        </p:nvSpPr>
        <p:spPr>
          <a:xfrm>
            <a:off x="3324225" y="1338262"/>
            <a:ext cx="2676525" cy="2466975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hape 254">
            <a:extLst>
              <a:ext uri="{FF2B5EF4-FFF2-40B4-BE49-F238E27FC236}">
                <a16:creationId xmlns:a16="http://schemas.microsoft.com/office/drawing/2014/main" id="{5F7A4F03-1EB1-4C1F-B86A-DCD81B842952}"/>
              </a:ext>
            </a:extLst>
          </p:cNvPr>
          <p:cNvSpPr txBox="1"/>
          <p:nvPr/>
        </p:nvSpPr>
        <p:spPr>
          <a:xfrm>
            <a:off x="3497113" y="1430170"/>
            <a:ext cx="2283124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b="1">
                <a:solidFill>
                  <a:schemeClr val="dk1"/>
                </a:solidFill>
                <a:latin typeface="+mn-lt"/>
                <a:ea typeface="Lato Black"/>
                <a:cs typeface="Lato Black"/>
                <a:sym typeface="Lato Black"/>
              </a:rPr>
              <a:t>THANK YOU</a:t>
            </a:r>
            <a:endParaRPr sz="3300" b="1">
              <a:solidFill>
                <a:schemeClr val="dk1"/>
              </a:solidFill>
              <a:latin typeface="+mn-l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Shape 586">
            <a:extLst>
              <a:ext uri="{FF2B5EF4-FFF2-40B4-BE49-F238E27FC236}">
                <a16:creationId xmlns:a16="http://schemas.microsoft.com/office/drawing/2014/main" id="{E3911C37-AD8C-47B5-BE4C-98ACB85AE8BD}"/>
              </a:ext>
            </a:extLst>
          </p:cNvPr>
          <p:cNvSpPr/>
          <p:nvPr/>
        </p:nvSpPr>
        <p:spPr>
          <a:xfrm>
            <a:off x="3387724" y="2049901"/>
            <a:ext cx="2549526" cy="166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150000"/>
              </a:lnSpc>
              <a:buSzPts val="1100"/>
            </a:pPr>
            <a:r>
              <a:rPr lang="en-US" sz="1100" dirty="0">
                <a:solidFill>
                  <a:schemeClr val="tx1"/>
                </a:solidFill>
                <a:latin typeface="+mn-lt"/>
                <a:sym typeface="Lato Light"/>
              </a:rPr>
              <a:t>Jessie Donaghey </a:t>
            </a:r>
          </a:p>
          <a:p>
            <a:pPr algn="ctr">
              <a:lnSpc>
                <a:spcPct val="150000"/>
              </a:lnSpc>
              <a:buSzPts val="1100"/>
            </a:pPr>
            <a:r>
              <a:rPr lang="en-US" sz="1100" dirty="0">
                <a:solidFill>
                  <a:schemeClr val="tx1"/>
                </a:solidFill>
                <a:latin typeface="+mn-lt"/>
                <a:sym typeface="Lato Light"/>
                <a:hlinkClick r:id="rId3"/>
              </a:rPr>
              <a:t>jdonaghe@bond.edu.au</a:t>
            </a:r>
            <a:endParaRPr lang="en-US" sz="1100" dirty="0">
              <a:solidFill>
                <a:schemeClr val="tx1"/>
              </a:solidFill>
              <a:latin typeface="+mn-lt"/>
              <a:sym typeface="Lato Light"/>
            </a:endParaRPr>
          </a:p>
          <a:p>
            <a:pPr algn="ctr">
              <a:lnSpc>
                <a:spcPct val="150000"/>
              </a:lnSpc>
              <a:buSzPts val="1100"/>
            </a:pPr>
            <a:endParaRPr lang="en-US" sz="1100" dirty="0">
              <a:solidFill>
                <a:schemeClr val="tx1"/>
              </a:solidFill>
              <a:latin typeface="+mn-lt"/>
              <a:sym typeface="Lato Light"/>
            </a:endParaRPr>
          </a:p>
          <a:p>
            <a:pPr algn="ctr">
              <a:lnSpc>
                <a:spcPct val="150000"/>
              </a:lnSpc>
              <a:buSzPts val="1100"/>
            </a:pPr>
            <a:r>
              <a:rPr lang="en-US" sz="1100" dirty="0">
                <a:solidFill>
                  <a:schemeClr val="tx1"/>
                </a:solidFill>
                <a:latin typeface="+mn-lt"/>
                <a:sym typeface="Lato Light"/>
              </a:rPr>
              <a:t>Take a look at my Primo and Alma analytics reports used in the presentation: http://tiny.cc/JD-ANZREG-19</a:t>
            </a:r>
          </a:p>
          <a:p>
            <a:pPr algn="ctr">
              <a:lnSpc>
                <a:spcPct val="150000"/>
              </a:lnSpc>
              <a:buSzPts val="1100"/>
            </a:pP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940264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21049EB-61AA-41D9-B78B-B6497FB0FFC0}"/>
              </a:ext>
            </a:extLst>
          </p:cNvPr>
          <p:cNvSpPr/>
          <p:nvPr/>
        </p:nvSpPr>
        <p:spPr>
          <a:xfrm>
            <a:off x="299373" y="1638821"/>
            <a:ext cx="2788392" cy="278839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9AE0F4-BE48-4FAD-A73E-187FB648C81C}"/>
              </a:ext>
            </a:extLst>
          </p:cNvPr>
          <p:cNvSpPr/>
          <p:nvPr/>
        </p:nvSpPr>
        <p:spPr>
          <a:xfrm>
            <a:off x="6083187" y="1638821"/>
            <a:ext cx="2788392" cy="278839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6DABF-9805-4ADE-9CB7-73836F808F46}"/>
              </a:ext>
            </a:extLst>
          </p:cNvPr>
          <p:cNvSpPr/>
          <p:nvPr/>
        </p:nvSpPr>
        <p:spPr>
          <a:xfrm>
            <a:off x="2907231" y="1153651"/>
            <a:ext cx="3329538" cy="3329538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outerShdw blurRad="838200" sx="102000" sy="102000" algn="ctr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E57E4-4CBD-4ECD-BF74-B04D0E804BC1}"/>
              </a:ext>
            </a:extLst>
          </p:cNvPr>
          <p:cNvSpPr txBox="1"/>
          <p:nvPr/>
        </p:nvSpPr>
        <p:spPr>
          <a:xfrm>
            <a:off x="766078" y="3248681"/>
            <a:ext cx="1824254" cy="8698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>
                <a:solidFill>
                  <a:schemeClr val="tx1">
                    <a:alpha val="70000"/>
                  </a:schemeClr>
                </a:solidFill>
                <a:latin typeface="+mn-lt"/>
                <a:ea typeface="Open Sans" charset="0"/>
                <a:cs typeface="Open Sans" charset="0"/>
              </a:rPr>
              <a:t>Analytics to help appreciate where we have come from and use evidence to support where we are going.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70793-F58D-4679-BEB4-29BC88FD104E}"/>
              </a:ext>
            </a:extLst>
          </p:cNvPr>
          <p:cNvSpPr txBox="1"/>
          <p:nvPr/>
        </p:nvSpPr>
        <p:spPr>
          <a:xfrm>
            <a:off x="968547" y="2884928"/>
            <a:ext cx="173739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+mn-lt"/>
              </a:rPr>
              <a:t>Assess our service</a:t>
            </a:r>
          </a:p>
        </p:txBody>
      </p:sp>
      <p:sp>
        <p:nvSpPr>
          <p:cNvPr id="9" name="Freeform 1311">
            <a:extLst>
              <a:ext uri="{FF2B5EF4-FFF2-40B4-BE49-F238E27FC236}">
                <a16:creationId xmlns:a16="http://schemas.microsoft.com/office/drawing/2014/main" id="{A43159B9-A14C-4B54-8E8A-283254CA65FA}"/>
              </a:ext>
            </a:extLst>
          </p:cNvPr>
          <p:cNvSpPr>
            <a:spLocks noEditPoints="1"/>
          </p:cNvSpPr>
          <p:nvPr/>
        </p:nvSpPr>
        <p:spPr bwMode="auto">
          <a:xfrm>
            <a:off x="1405155" y="2289338"/>
            <a:ext cx="546101" cy="368300"/>
          </a:xfrm>
          <a:custGeom>
            <a:avLst/>
            <a:gdLst>
              <a:gd name="T0" fmla="*/ 160 w 160"/>
              <a:gd name="T1" fmla="*/ 3 h 107"/>
              <a:gd name="T2" fmla="*/ 160 w 160"/>
              <a:gd name="T3" fmla="*/ 2 h 107"/>
              <a:gd name="T4" fmla="*/ 160 w 160"/>
              <a:gd name="T5" fmla="*/ 1 h 107"/>
              <a:gd name="T6" fmla="*/ 160 w 160"/>
              <a:gd name="T7" fmla="*/ 1 h 107"/>
              <a:gd name="T8" fmla="*/ 159 w 160"/>
              <a:gd name="T9" fmla="*/ 1 h 107"/>
              <a:gd name="T10" fmla="*/ 158 w 160"/>
              <a:gd name="T11" fmla="*/ 0 h 107"/>
              <a:gd name="T12" fmla="*/ 157 w 160"/>
              <a:gd name="T13" fmla="*/ 0 h 107"/>
              <a:gd name="T14" fmla="*/ 157 w 160"/>
              <a:gd name="T15" fmla="*/ 0 h 107"/>
              <a:gd name="T16" fmla="*/ 0 w 160"/>
              <a:gd name="T17" fmla="*/ 34 h 107"/>
              <a:gd name="T18" fmla="*/ 46 w 160"/>
              <a:gd name="T19" fmla="*/ 60 h 107"/>
              <a:gd name="T20" fmla="*/ 53 w 160"/>
              <a:gd name="T21" fmla="*/ 104 h 107"/>
              <a:gd name="T22" fmla="*/ 54 w 160"/>
              <a:gd name="T23" fmla="*/ 104 h 107"/>
              <a:gd name="T24" fmla="*/ 54 w 160"/>
              <a:gd name="T25" fmla="*/ 105 h 107"/>
              <a:gd name="T26" fmla="*/ 54 w 160"/>
              <a:gd name="T27" fmla="*/ 106 h 107"/>
              <a:gd name="T28" fmla="*/ 55 w 160"/>
              <a:gd name="T29" fmla="*/ 106 h 107"/>
              <a:gd name="T30" fmla="*/ 55 w 160"/>
              <a:gd name="T31" fmla="*/ 106 h 107"/>
              <a:gd name="T32" fmla="*/ 56 w 160"/>
              <a:gd name="T33" fmla="*/ 107 h 107"/>
              <a:gd name="T34" fmla="*/ 56 w 160"/>
              <a:gd name="T35" fmla="*/ 107 h 107"/>
              <a:gd name="T36" fmla="*/ 56 w 160"/>
              <a:gd name="T37" fmla="*/ 107 h 107"/>
              <a:gd name="T38" fmla="*/ 58 w 160"/>
              <a:gd name="T39" fmla="*/ 106 h 107"/>
              <a:gd name="T40" fmla="*/ 119 w 160"/>
              <a:gd name="T41" fmla="*/ 106 h 107"/>
              <a:gd name="T42" fmla="*/ 121 w 160"/>
              <a:gd name="T43" fmla="*/ 106 h 107"/>
              <a:gd name="T44" fmla="*/ 160 w 160"/>
              <a:gd name="T45" fmla="*/ 4 h 107"/>
              <a:gd name="T46" fmla="*/ 160 w 160"/>
              <a:gd name="T47" fmla="*/ 3 h 107"/>
              <a:gd name="T48" fmla="*/ 129 w 160"/>
              <a:gd name="T49" fmla="*/ 20 h 107"/>
              <a:gd name="T50" fmla="*/ 65 w 160"/>
              <a:gd name="T51" fmla="*/ 67 h 107"/>
              <a:gd name="T52" fmla="*/ 65 w 160"/>
              <a:gd name="T53" fmla="*/ 68 h 107"/>
              <a:gd name="T54" fmla="*/ 64 w 160"/>
              <a:gd name="T55" fmla="*/ 68 h 107"/>
              <a:gd name="T56" fmla="*/ 64 w 160"/>
              <a:gd name="T57" fmla="*/ 68 h 107"/>
              <a:gd name="T58" fmla="*/ 51 w 160"/>
              <a:gd name="T59" fmla="*/ 60 h 107"/>
              <a:gd name="T60" fmla="*/ 61 w 160"/>
              <a:gd name="T61" fmla="*/ 97 h 107"/>
              <a:gd name="T62" fmla="*/ 80 w 160"/>
              <a:gd name="T63" fmla="*/ 81 h 107"/>
              <a:gd name="T64" fmla="*/ 72 w 160"/>
              <a:gd name="T65" fmla="*/ 90 h 107"/>
              <a:gd name="T66" fmla="*/ 139 w 160"/>
              <a:gd name="T67" fmla="*/ 9 h 107"/>
              <a:gd name="T68" fmla="*/ 10 w 160"/>
              <a:gd name="T69" fmla="*/ 36 h 107"/>
              <a:gd name="T70" fmla="*/ 119 w 160"/>
              <a:gd name="T71" fmla="*/ 100 h 107"/>
              <a:gd name="T72" fmla="*/ 71 w 160"/>
              <a:gd name="T73" fmla="*/ 69 h 107"/>
              <a:gd name="T74" fmla="*/ 119 w 160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0" h="107">
                <a:moveTo>
                  <a:pt x="160" y="3"/>
                </a:move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2"/>
                </a:cubicBezTo>
                <a:cubicBezTo>
                  <a:pt x="160" y="2"/>
                  <a:pt x="160" y="2"/>
                  <a:pt x="160" y="2"/>
                </a:cubicBezTo>
                <a:cubicBezTo>
                  <a:pt x="160" y="2"/>
                  <a:pt x="160" y="2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8" y="0"/>
                  <a:pt x="158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0"/>
                  <a:pt x="157" y="0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2"/>
                  <a:pt x="0" y="33"/>
                  <a:pt x="0" y="34"/>
                </a:cubicBezTo>
                <a:cubicBezTo>
                  <a:pt x="0" y="35"/>
                  <a:pt x="0" y="36"/>
                  <a:pt x="1" y="37"/>
                </a:cubicBezTo>
                <a:cubicBezTo>
                  <a:pt x="46" y="60"/>
                  <a:pt x="46" y="60"/>
                  <a:pt x="46" y="60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53" y="103"/>
                  <a:pt x="54" y="104"/>
                  <a:pt x="53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4" y="104"/>
                  <a:pt x="54" y="104"/>
                  <a:pt x="54" y="104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6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4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7" y="107"/>
                  <a:pt x="58" y="106"/>
                  <a:pt x="58" y="106"/>
                </a:cubicBezTo>
                <a:cubicBezTo>
                  <a:pt x="88" y="86"/>
                  <a:pt x="88" y="86"/>
                  <a:pt x="88" y="86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9" y="106"/>
                  <a:pt x="120" y="107"/>
                  <a:pt x="120" y="107"/>
                </a:cubicBezTo>
                <a:cubicBezTo>
                  <a:pt x="120" y="107"/>
                  <a:pt x="121" y="106"/>
                  <a:pt x="121" y="106"/>
                </a:cubicBezTo>
                <a:cubicBezTo>
                  <a:pt x="122" y="106"/>
                  <a:pt x="122" y="106"/>
                  <a:pt x="123" y="105"/>
                </a:cubicBezTo>
                <a:cubicBezTo>
                  <a:pt x="160" y="4"/>
                  <a:pt x="160" y="4"/>
                  <a:pt x="160" y="4"/>
                </a:cubicBez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3"/>
                </a:cubicBezTo>
                <a:close/>
                <a:moveTo>
                  <a:pt x="129" y="20"/>
                </a:move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8"/>
                  <a:pt x="65" y="68"/>
                  <a:pt x="65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57" y="92"/>
                  <a:pt x="57" y="92"/>
                  <a:pt x="57" y="92"/>
                </a:cubicBezTo>
                <a:cubicBezTo>
                  <a:pt x="51" y="60"/>
                  <a:pt x="51" y="60"/>
                  <a:pt x="51" y="60"/>
                </a:cubicBezTo>
                <a:lnTo>
                  <a:pt x="129" y="20"/>
                </a:lnTo>
                <a:close/>
                <a:moveTo>
                  <a:pt x="61" y="97"/>
                </a:moveTo>
                <a:cubicBezTo>
                  <a:pt x="68" y="73"/>
                  <a:pt x="68" y="73"/>
                  <a:pt x="68" y="73"/>
                </a:cubicBezTo>
                <a:cubicBezTo>
                  <a:pt x="80" y="81"/>
                  <a:pt x="80" y="81"/>
                  <a:pt x="80" y="81"/>
                </a:cubicBezTo>
                <a:cubicBezTo>
                  <a:pt x="83" y="83"/>
                  <a:pt x="83" y="83"/>
                  <a:pt x="83" y="83"/>
                </a:cubicBezTo>
                <a:cubicBezTo>
                  <a:pt x="72" y="90"/>
                  <a:pt x="72" y="90"/>
                  <a:pt x="72" y="90"/>
                </a:cubicBezTo>
                <a:lnTo>
                  <a:pt x="61" y="97"/>
                </a:lnTo>
                <a:close/>
                <a:moveTo>
                  <a:pt x="139" y="9"/>
                </a:moveTo>
                <a:cubicBezTo>
                  <a:pt x="48" y="56"/>
                  <a:pt x="48" y="56"/>
                  <a:pt x="48" y="56"/>
                </a:cubicBezTo>
                <a:cubicBezTo>
                  <a:pt x="10" y="36"/>
                  <a:pt x="10" y="36"/>
                  <a:pt x="10" y="36"/>
                </a:cubicBezTo>
                <a:lnTo>
                  <a:pt x="139" y="9"/>
                </a:lnTo>
                <a:close/>
                <a:moveTo>
                  <a:pt x="119" y="100"/>
                </a:moveTo>
                <a:cubicBezTo>
                  <a:pt x="78" y="73"/>
                  <a:pt x="78" y="73"/>
                  <a:pt x="78" y="73"/>
                </a:cubicBezTo>
                <a:cubicBezTo>
                  <a:pt x="71" y="69"/>
                  <a:pt x="71" y="69"/>
                  <a:pt x="71" y="69"/>
                </a:cubicBezTo>
                <a:cubicBezTo>
                  <a:pt x="152" y="10"/>
                  <a:pt x="152" y="10"/>
                  <a:pt x="152" y="10"/>
                </a:cubicBezTo>
                <a:lnTo>
                  <a:pt x="119" y="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48FE8D7C-DC2C-44D3-8CF7-CF4939840E79}"/>
              </a:ext>
            </a:extLst>
          </p:cNvPr>
          <p:cNvSpPr>
            <a:spLocks noEditPoints="1"/>
          </p:cNvSpPr>
          <p:nvPr/>
        </p:nvSpPr>
        <p:spPr bwMode="auto">
          <a:xfrm>
            <a:off x="7077016" y="2137284"/>
            <a:ext cx="661829" cy="612934"/>
          </a:xfrm>
          <a:custGeom>
            <a:avLst/>
            <a:gdLst>
              <a:gd name="T0" fmla="*/ 122 w 160"/>
              <a:gd name="T1" fmla="*/ 106 h 147"/>
              <a:gd name="T2" fmla="*/ 138 w 160"/>
              <a:gd name="T3" fmla="*/ 104 h 147"/>
              <a:gd name="T4" fmla="*/ 155 w 160"/>
              <a:gd name="T5" fmla="*/ 97 h 147"/>
              <a:gd name="T6" fmla="*/ 137 w 160"/>
              <a:gd name="T7" fmla="*/ 46 h 147"/>
              <a:gd name="T8" fmla="*/ 92 w 160"/>
              <a:gd name="T9" fmla="*/ 16 h 147"/>
              <a:gd name="T10" fmla="*/ 61 w 160"/>
              <a:gd name="T11" fmla="*/ 0 h 147"/>
              <a:gd name="T12" fmla="*/ 29 w 160"/>
              <a:gd name="T13" fmla="*/ 27 h 147"/>
              <a:gd name="T14" fmla="*/ 27 w 160"/>
              <a:gd name="T15" fmla="*/ 48 h 147"/>
              <a:gd name="T16" fmla="*/ 31 w 160"/>
              <a:gd name="T17" fmla="*/ 67 h 147"/>
              <a:gd name="T18" fmla="*/ 40 w 160"/>
              <a:gd name="T19" fmla="*/ 95 h 147"/>
              <a:gd name="T20" fmla="*/ 13 w 160"/>
              <a:gd name="T21" fmla="*/ 114 h 147"/>
              <a:gd name="T22" fmla="*/ 0 w 160"/>
              <a:gd name="T23" fmla="*/ 147 h 147"/>
              <a:gd name="T24" fmla="*/ 123 w 160"/>
              <a:gd name="T25" fmla="*/ 147 h 147"/>
              <a:gd name="T26" fmla="*/ 160 w 160"/>
              <a:gd name="T27" fmla="*/ 137 h 147"/>
              <a:gd name="T28" fmla="*/ 117 w 160"/>
              <a:gd name="T29" fmla="*/ 141 h 147"/>
              <a:gd name="T30" fmla="*/ 5 w 160"/>
              <a:gd name="T31" fmla="*/ 135 h 147"/>
              <a:gd name="T32" fmla="*/ 39 w 160"/>
              <a:gd name="T33" fmla="*/ 106 h 147"/>
              <a:gd name="T34" fmla="*/ 45 w 160"/>
              <a:gd name="T35" fmla="*/ 84 h 147"/>
              <a:gd name="T36" fmla="*/ 36 w 160"/>
              <a:gd name="T37" fmla="*/ 65 h 147"/>
              <a:gd name="T38" fmla="*/ 34 w 160"/>
              <a:gd name="T39" fmla="*/ 63 h 147"/>
              <a:gd name="T40" fmla="*/ 32 w 160"/>
              <a:gd name="T41" fmla="*/ 48 h 147"/>
              <a:gd name="T42" fmla="*/ 35 w 160"/>
              <a:gd name="T43" fmla="*/ 43 h 147"/>
              <a:gd name="T44" fmla="*/ 35 w 160"/>
              <a:gd name="T45" fmla="*/ 26 h 147"/>
              <a:gd name="T46" fmla="*/ 61 w 160"/>
              <a:gd name="T47" fmla="*/ 5 h 147"/>
              <a:gd name="T48" fmla="*/ 88 w 160"/>
              <a:gd name="T49" fmla="*/ 21 h 147"/>
              <a:gd name="T50" fmla="*/ 88 w 160"/>
              <a:gd name="T51" fmla="*/ 22 h 147"/>
              <a:gd name="T52" fmla="*/ 88 w 160"/>
              <a:gd name="T53" fmla="*/ 23 h 147"/>
              <a:gd name="T54" fmla="*/ 88 w 160"/>
              <a:gd name="T55" fmla="*/ 24 h 147"/>
              <a:gd name="T56" fmla="*/ 88 w 160"/>
              <a:gd name="T57" fmla="*/ 25 h 147"/>
              <a:gd name="T58" fmla="*/ 88 w 160"/>
              <a:gd name="T59" fmla="*/ 25 h 147"/>
              <a:gd name="T60" fmla="*/ 88 w 160"/>
              <a:gd name="T61" fmla="*/ 43 h 147"/>
              <a:gd name="T62" fmla="*/ 91 w 160"/>
              <a:gd name="T63" fmla="*/ 48 h 147"/>
              <a:gd name="T64" fmla="*/ 87 w 160"/>
              <a:gd name="T65" fmla="*/ 64 h 147"/>
              <a:gd name="T66" fmla="*/ 85 w 160"/>
              <a:gd name="T67" fmla="*/ 65 h 147"/>
              <a:gd name="T68" fmla="*/ 75 w 160"/>
              <a:gd name="T69" fmla="*/ 84 h 147"/>
              <a:gd name="T70" fmla="*/ 75 w 160"/>
              <a:gd name="T71" fmla="*/ 95 h 147"/>
              <a:gd name="T72" fmla="*/ 75 w 160"/>
              <a:gd name="T73" fmla="*/ 98 h 147"/>
              <a:gd name="T74" fmla="*/ 75 w 160"/>
              <a:gd name="T75" fmla="*/ 100 h 147"/>
              <a:gd name="T76" fmla="*/ 76 w 160"/>
              <a:gd name="T77" fmla="*/ 101 h 147"/>
              <a:gd name="T78" fmla="*/ 78 w 160"/>
              <a:gd name="T79" fmla="*/ 104 h 147"/>
              <a:gd name="T80" fmla="*/ 82 w 160"/>
              <a:gd name="T81" fmla="*/ 106 h 147"/>
              <a:gd name="T82" fmla="*/ 117 w 160"/>
              <a:gd name="T83" fmla="*/ 136 h 147"/>
              <a:gd name="T84" fmla="*/ 155 w 160"/>
              <a:gd name="T85" fmla="*/ 141 h 147"/>
              <a:gd name="T86" fmla="*/ 123 w 160"/>
              <a:gd name="T87" fmla="*/ 136 h 147"/>
              <a:gd name="T88" fmla="*/ 91 w 160"/>
              <a:gd name="T89" fmla="*/ 105 h 147"/>
              <a:gd name="T90" fmla="*/ 87 w 160"/>
              <a:gd name="T91" fmla="*/ 99 h 147"/>
              <a:gd name="T92" fmla="*/ 81 w 160"/>
              <a:gd name="T93" fmla="*/ 98 h 147"/>
              <a:gd name="T94" fmla="*/ 80 w 160"/>
              <a:gd name="T95" fmla="*/ 95 h 147"/>
              <a:gd name="T96" fmla="*/ 82 w 160"/>
              <a:gd name="T97" fmla="*/ 84 h 147"/>
              <a:gd name="T98" fmla="*/ 96 w 160"/>
              <a:gd name="T99" fmla="*/ 59 h 147"/>
              <a:gd name="T100" fmla="*/ 93 w 160"/>
              <a:gd name="T101" fmla="*/ 41 h 147"/>
              <a:gd name="T102" fmla="*/ 93 w 160"/>
              <a:gd name="T103" fmla="*/ 21 h 147"/>
              <a:gd name="T104" fmla="*/ 132 w 160"/>
              <a:gd name="T105" fmla="*/ 46 h 147"/>
              <a:gd name="T106" fmla="*/ 150 w 160"/>
              <a:gd name="T107" fmla="*/ 96 h 147"/>
              <a:gd name="T108" fmla="*/ 138 w 160"/>
              <a:gd name="T109" fmla="*/ 99 h 147"/>
              <a:gd name="T110" fmla="*/ 115 w 160"/>
              <a:gd name="T111" fmla="*/ 101 h 147"/>
              <a:gd name="T112" fmla="*/ 120 w 160"/>
              <a:gd name="T113" fmla="*/ 111 h 147"/>
              <a:gd name="T114" fmla="*/ 155 w 160"/>
              <a:gd name="T115" fmla="*/ 13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0" h="147">
                <a:moveTo>
                  <a:pt x="148" y="117"/>
                </a:moveTo>
                <a:cubicBezTo>
                  <a:pt x="122" y="106"/>
                  <a:pt x="122" y="106"/>
                  <a:pt x="122" y="106"/>
                </a:cubicBezTo>
                <a:cubicBezTo>
                  <a:pt x="121" y="106"/>
                  <a:pt x="121" y="105"/>
                  <a:pt x="120" y="104"/>
                </a:cubicBezTo>
                <a:cubicBezTo>
                  <a:pt x="138" y="104"/>
                  <a:pt x="138" y="104"/>
                  <a:pt x="138" y="104"/>
                </a:cubicBezTo>
                <a:cubicBezTo>
                  <a:pt x="138" y="104"/>
                  <a:pt x="145" y="105"/>
                  <a:pt x="151" y="102"/>
                </a:cubicBezTo>
                <a:cubicBezTo>
                  <a:pt x="153" y="101"/>
                  <a:pt x="155" y="100"/>
                  <a:pt x="155" y="97"/>
                </a:cubicBezTo>
                <a:cubicBezTo>
                  <a:pt x="156" y="95"/>
                  <a:pt x="155" y="92"/>
                  <a:pt x="154" y="91"/>
                </a:cubicBezTo>
                <a:cubicBezTo>
                  <a:pt x="149" y="83"/>
                  <a:pt x="137" y="65"/>
                  <a:pt x="137" y="46"/>
                </a:cubicBezTo>
                <a:cubicBezTo>
                  <a:pt x="137" y="46"/>
                  <a:pt x="136" y="14"/>
                  <a:pt x="105" y="14"/>
                </a:cubicBezTo>
                <a:cubicBezTo>
                  <a:pt x="100" y="14"/>
                  <a:pt x="96" y="15"/>
                  <a:pt x="92" y="16"/>
                </a:cubicBezTo>
                <a:cubicBezTo>
                  <a:pt x="91" y="14"/>
                  <a:pt x="90" y="12"/>
                  <a:pt x="88" y="9"/>
                </a:cubicBezTo>
                <a:cubicBezTo>
                  <a:pt x="82" y="3"/>
                  <a:pt x="73" y="0"/>
                  <a:pt x="61" y="0"/>
                </a:cubicBezTo>
                <a:cubicBezTo>
                  <a:pt x="49" y="0"/>
                  <a:pt x="40" y="3"/>
                  <a:pt x="35" y="9"/>
                </a:cubicBezTo>
                <a:cubicBezTo>
                  <a:pt x="29" y="17"/>
                  <a:pt x="29" y="25"/>
                  <a:pt x="29" y="27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3"/>
                  <a:pt x="27" y="45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2"/>
                  <a:pt x="28" y="65"/>
                  <a:pt x="31" y="67"/>
                </a:cubicBezTo>
                <a:cubicBezTo>
                  <a:pt x="33" y="77"/>
                  <a:pt x="38" y="84"/>
                  <a:pt x="40" y="86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8"/>
                  <a:pt x="39" y="100"/>
                  <a:pt x="36" y="101"/>
                </a:cubicBezTo>
                <a:cubicBezTo>
                  <a:pt x="13" y="114"/>
                  <a:pt x="13" y="114"/>
                  <a:pt x="13" y="114"/>
                </a:cubicBezTo>
                <a:cubicBezTo>
                  <a:pt x="5" y="118"/>
                  <a:pt x="0" y="127"/>
                  <a:pt x="0" y="135"/>
                </a:cubicBezTo>
                <a:cubicBezTo>
                  <a:pt x="0" y="147"/>
                  <a:pt x="0" y="147"/>
                  <a:pt x="0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3" y="147"/>
                  <a:pt x="123" y="147"/>
                  <a:pt x="123" y="147"/>
                </a:cubicBezTo>
                <a:cubicBezTo>
                  <a:pt x="160" y="147"/>
                  <a:pt x="160" y="147"/>
                  <a:pt x="160" y="147"/>
                </a:cubicBezTo>
                <a:cubicBezTo>
                  <a:pt x="160" y="137"/>
                  <a:pt x="160" y="137"/>
                  <a:pt x="160" y="137"/>
                </a:cubicBezTo>
                <a:cubicBezTo>
                  <a:pt x="160" y="129"/>
                  <a:pt x="155" y="121"/>
                  <a:pt x="148" y="117"/>
                </a:cubicBezTo>
                <a:close/>
                <a:moveTo>
                  <a:pt x="117" y="141"/>
                </a:moveTo>
                <a:cubicBezTo>
                  <a:pt x="5" y="141"/>
                  <a:pt x="5" y="141"/>
                  <a:pt x="5" y="141"/>
                </a:cubicBezTo>
                <a:cubicBezTo>
                  <a:pt x="5" y="135"/>
                  <a:pt x="5" y="135"/>
                  <a:pt x="5" y="135"/>
                </a:cubicBezTo>
                <a:cubicBezTo>
                  <a:pt x="5" y="129"/>
                  <a:pt x="9" y="122"/>
                  <a:pt x="15" y="119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3" y="104"/>
                  <a:pt x="45" y="100"/>
                  <a:pt x="45" y="95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38" y="76"/>
                  <a:pt x="36" y="65"/>
                </a:cubicBezTo>
                <a:cubicBezTo>
                  <a:pt x="35" y="64"/>
                  <a:pt x="35" y="64"/>
                  <a:pt x="35" y="64"/>
                </a:cubicBezTo>
                <a:cubicBezTo>
                  <a:pt x="34" y="63"/>
                  <a:pt x="34" y="63"/>
                  <a:pt x="34" y="63"/>
                </a:cubicBezTo>
                <a:cubicBezTo>
                  <a:pt x="33" y="62"/>
                  <a:pt x="32" y="60"/>
                  <a:pt x="32" y="59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7"/>
                  <a:pt x="33" y="45"/>
                  <a:pt x="34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4" y="19"/>
                  <a:pt x="39" y="13"/>
                </a:cubicBezTo>
                <a:cubicBezTo>
                  <a:pt x="43" y="8"/>
                  <a:pt x="51" y="5"/>
                  <a:pt x="61" y="5"/>
                </a:cubicBezTo>
                <a:cubicBezTo>
                  <a:pt x="72" y="5"/>
                  <a:pt x="79" y="8"/>
                  <a:pt x="84" y="13"/>
                </a:cubicBezTo>
                <a:cubicBezTo>
                  <a:pt x="86" y="15"/>
                  <a:pt x="87" y="18"/>
                  <a:pt x="88" y="21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1"/>
                  <a:pt x="88" y="21"/>
                  <a:pt x="88" y="22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2"/>
                  <a:pt x="88" y="23"/>
                  <a:pt x="88" y="23"/>
                </a:cubicBezTo>
                <a:cubicBezTo>
                  <a:pt x="88" y="23"/>
                  <a:pt x="88" y="23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43"/>
                  <a:pt x="88" y="43"/>
                  <a:pt x="88" y="43"/>
                </a:cubicBezTo>
                <a:cubicBezTo>
                  <a:pt x="89" y="44"/>
                  <a:pt x="89" y="44"/>
                  <a:pt x="89" y="44"/>
                </a:cubicBezTo>
                <a:cubicBezTo>
                  <a:pt x="90" y="45"/>
                  <a:pt x="91" y="47"/>
                  <a:pt x="91" y="48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61"/>
                  <a:pt x="89" y="63"/>
                  <a:pt x="87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5" y="65"/>
                  <a:pt x="85" y="65"/>
                  <a:pt x="85" y="65"/>
                </a:cubicBezTo>
                <a:cubicBezTo>
                  <a:pt x="83" y="71"/>
                  <a:pt x="81" y="76"/>
                  <a:pt x="78" y="81"/>
                </a:cubicBezTo>
                <a:cubicBezTo>
                  <a:pt x="77" y="82"/>
                  <a:pt x="76" y="83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95"/>
                  <a:pt x="75" y="95"/>
                  <a:pt x="75" y="95"/>
                </a:cubicBezTo>
                <a:cubicBezTo>
                  <a:pt x="75" y="96"/>
                  <a:pt x="75" y="97"/>
                  <a:pt x="75" y="97"/>
                </a:cubicBezTo>
                <a:cubicBezTo>
                  <a:pt x="75" y="97"/>
                  <a:pt x="75" y="98"/>
                  <a:pt x="75" y="98"/>
                </a:cubicBezTo>
                <a:cubicBezTo>
                  <a:pt x="75" y="98"/>
                  <a:pt x="75" y="99"/>
                  <a:pt x="75" y="99"/>
                </a:cubicBezTo>
                <a:cubicBezTo>
                  <a:pt x="75" y="99"/>
                  <a:pt x="75" y="100"/>
                  <a:pt x="75" y="100"/>
                </a:cubicBezTo>
                <a:cubicBezTo>
                  <a:pt x="76" y="100"/>
                  <a:pt x="76" y="101"/>
                  <a:pt x="76" y="101"/>
                </a:cubicBezTo>
                <a:cubicBezTo>
                  <a:pt x="76" y="101"/>
                  <a:pt x="76" y="101"/>
                  <a:pt x="76" y="101"/>
                </a:cubicBezTo>
                <a:cubicBezTo>
                  <a:pt x="77" y="102"/>
                  <a:pt x="77" y="103"/>
                  <a:pt x="78" y="103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9" y="105"/>
                  <a:pt x="80" y="106"/>
                  <a:pt x="82" y="106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13" y="122"/>
                  <a:pt x="117" y="129"/>
                  <a:pt x="117" y="136"/>
                </a:cubicBezTo>
                <a:lnTo>
                  <a:pt x="117" y="141"/>
                </a:lnTo>
                <a:close/>
                <a:moveTo>
                  <a:pt x="155" y="141"/>
                </a:moveTo>
                <a:cubicBezTo>
                  <a:pt x="123" y="141"/>
                  <a:pt x="123" y="141"/>
                  <a:pt x="123" y="141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3" y="127"/>
                  <a:pt x="118" y="118"/>
                  <a:pt x="109" y="114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2" y="104"/>
                  <a:pt x="92" y="103"/>
                  <a:pt x="91" y="102"/>
                </a:cubicBezTo>
                <a:cubicBezTo>
                  <a:pt x="91" y="100"/>
                  <a:pt x="89" y="99"/>
                  <a:pt x="87" y="99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99"/>
                  <a:pt x="81" y="98"/>
                  <a:pt x="81" y="98"/>
                </a:cubicBezTo>
                <a:cubicBezTo>
                  <a:pt x="81" y="98"/>
                  <a:pt x="80" y="97"/>
                  <a:pt x="80" y="97"/>
                </a:cubicBezTo>
                <a:cubicBezTo>
                  <a:pt x="80" y="97"/>
                  <a:pt x="80" y="96"/>
                  <a:pt x="80" y="95"/>
                </a:cubicBezTo>
                <a:cubicBezTo>
                  <a:pt x="80" y="86"/>
                  <a:pt x="80" y="86"/>
                  <a:pt x="80" y="86"/>
                </a:cubicBezTo>
                <a:cubicBezTo>
                  <a:pt x="81" y="86"/>
                  <a:pt x="81" y="85"/>
                  <a:pt x="82" y="84"/>
                </a:cubicBezTo>
                <a:cubicBezTo>
                  <a:pt x="85" y="79"/>
                  <a:pt x="88" y="74"/>
                  <a:pt x="90" y="68"/>
                </a:cubicBezTo>
                <a:cubicBezTo>
                  <a:pt x="94" y="67"/>
                  <a:pt x="96" y="63"/>
                  <a:pt x="96" y="59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45"/>
                  <a:pt x="95" y="43"/>
                  <a:pt x="93" y="41"/>
                </a:cubicBezTo>
                <a:cubicBezTo>
                  <a:pt x="93" y="27"/>
                  <a:pt x="93" y="27"/>
                  <a:pt x="93" y="27"/>
                </a:cubicBezTo>
                <a:cubicBezTo>
                  <a:pt x="93" y="26"/>
                  <a:pt x="94" y="24"/>
                  <a:pt x="93" y="21"/>
                </a:cubicBezTo>
                <a:cubicBezTo>
                  <a:pt x="97" y="20"/>
                  <a:pt x="100" y="19"/>
                  <a:pt x="105" y="19"/>
                </a:cubicBezTo>
                <a:cubicBezTo>
                  <a:pt x="131" y="19"/>
                  <a:pt x="132" y="45"/>
                  <a:pt x="132" y="46"/>
                </a:cubicBezTo>
                <a:cubicBezTo>
                  <a:pt x="132" y="67"/>
                  <a:pt x="144" y="86"/>
                  <a:pt x="150" y="94"/>
                </a:cubicBezTo>
                <a:cubicBezTo>
                  <a:pt x="150" y="94"/>
                  <a:pt x="150" y="95"/>
                  <a:pt x="150" y="96"/>
                </a:cubicBezTo>
                <a:cubicBezTo>
                  <a:pt x="150" y="96"/>
                  <a:pt x="150" y="97"/>
                  <a:pt x="149" y="97"/>
                </a:cubicBezTo>
                <a:cubicBezTo>
                  <a:pt x="144" y="99"/>
                  <a:pt x="138" y="99"/>
                  <a:pt x="138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18" y="99"/>
                  <a:pt x="116" y="100"/>
                  <a:pt x="115" y="101"/>
                </a:cubicBezTo>
                <a:cubicBezTo>
                  <a:pt x="114" y="103"/>
                  <a:pt x="114" y="104"/>
                  <a:pt x="115" y="106"/>
                </a:cubicBezTo>
                <a:cubicBezTo>
                  <a:pt x="116" y="108"/>
                  <a:pt x="117" y="110"/>
                  <a:pt x="120" y="111"/>
                </a:cubicBezTo>
                <a:cubicBezTo>
                  <a:pt x="146" y="122"/>
                  <a:pt x="146" y="122"/>
                  <a:pt x="146" y="122"/>
                </a:cubicBezTo>
                <a:cubicBezTo>
                  <a:pt x="151" y="125"/>
                  <a:pt x="155" y="131"/>
                  <a:pt x="155" y="137"/>
                </a:cubicBezTo>
                <a:lnTo>
                  <a:pt x="155" y="1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8C5C4-4419-4BAF-BE0B-05C2E9AD151C}"/>
              </a:ext>
            </a:extLst>
          </p:cNvPr>
          <p:cNvSpPr txBox="1"/>
          <p:nvPr/>
        </p:nvSpPr>
        <p:spPr>
          <a:xfrm>
            <a:off x="6573037" y="3248681"/>
            <a:ext cx="1824254" cy="6697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000">
                <a:solidFill>
                  <a:schemeClr val="tx1">
                    <a:alpha val="70000"/>
                  </a:schemeClr>
                </a:solidFill>
                <a:latin typeface="+mn-lt"/>
                <a:ea typeface="Open Sans" charset="0"/>
                <a:cs typeface="Open Sans" charset="0"/>
              </a:rPr>
              <a:t>Survey requesters to discover preferences, motivations and experiences.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2DEB9-F818-4729-9188-B5D725F0696D}"/>
              </a:ext>
            </a:extLst>
          </p:cNvPr>
          <p:cNvSpPr txBox="1"/>
          <p:nvPr/>
        </p:nvSpPr>
        <p:spPr>
          <a:xfrm>
            <a:off x="6680458" y="2897500"/>
            <a:ext cx="1609415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  <a:latin typeface="+mn-lt"/>
              </a:rPr>
              <a:t>Understand our users</a:t>
            </a:r>
          </a:p>
        </p:txBody>
      </p:sp>
      <p:sp>
        <p:nvSpPr>
          <p:cNvPr id="15" name="Shape 291">
            <a:extLst>
              <a:ext uri="{FF2B5EF4-FFF2-40B4-BE49-F238E27FC236}">
                <a16:creationId xmlns:a16="http://schemas.microsoft.com/office/drawing/2014/main" id="{F969264E-AE80-4B62-ADC3-BB16B931EFB8}"/>
              </a:ext>
            </a:extLst>
          </p:cNvPr>
          <p:cNvSpPr txBox="1"/>
          <p:nvPr/>
        </p:nvSpPr>
        <p:spPr>
          <a:xfrm>
            <a:off x="719440" y="309628"/>
            <a:ext cx="1709803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Open Sans Extrabold" panose="020B0906030804020204" pitchFamily="34" charset="0"/>
                <a:cs typeface="Calibri" panose="020F0502020204030204" pitchFamily="34" charset="0"/>
                <a:sym typeface="Lato Black"/>
              </a:rPr>
              <a:t>OUR</a:t>
            </a:r>
            <a:r>
              <a:rPr lang="id-ID" sz="3000" b="1">
                <a:solidFill>
                  <a:srgbClr val="262626"/>
                </a:solidFill>
                <a:latin typeface="+mn-lt"/>
                <a:ea typeface="Open Sans Extrabold" panose="020B0906030804020204" pitchFamily="34" charset="0"/>
                <a:cs typeface="Calibri" panose="020F0502020204030204" pitchFamily="34" charset="0"/>
                <a:sym typeface="Lato Black"/>
              </a:rPr>
              <a:t> </a:t>
            </a:r>
            <a:endParaRPr sz="3000" b="1">
              <a:latin typeface="+mn-lt"/>
              <a:ea typeface="Open Sans Extrabold" panose="020B0906030804020204" pitchFamily="34" charset="0"/>
              <a:cs typeface="Calibri" panose="020F0502020204030204" pitchFamily="34" charset="0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Open Sans" panose="020B0606030504020204" pitchFamily="34" charset="0"/>
                <a:cs typeface="Calibri" panose="020F0502020204030204" pitchFamily="34" charset="0"/>
                <a:sym typeface="Lato Light"/>
              </a:rPr>
              <a:t>GOAL</a:t>
            </a:r>
            <a:endParaRPr sz="3000">
              <a:latin typeface="+mn-lt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hape 284">
            <a:extLst>
              <a:ext uri="{FF2B5EF4-FFF2-40B4-BE49-F238E27FC236}">
                <a16:creationId xmlns:a16="http://schemas.microsoft.com/office/drawing/2014/main" id="{24BF41A1-0612-4987-9D33-D1CBD7081862}"/>
              </a:ext>
            </a:extLst>
          </p:cNvPr>
          <p:cNvSpPr txBox="1"/>
          <p:nvPr/>
        </p:nvSpPr>
        <p:spPr>
          <a:xfrm>
            <a:off x="3253818" y="1890325"/>
            <a:ext cx="2663316" cy="185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SzPts val="2800"/>
            </a:pPr>
            <a:r>
              <a:rPr lang="en-AU" sz="2000" b="1">
                <a:solidFill>
                  <a:schemeClr val="bg1"/>
                </a:solidFill>
                <a:latin typeface="+mn-lt"/>
                <a:ea typeface="Lato Black"/>
                <a:cs typeface="Lato Black"/>
                <a:sym typeface="Lato Black"/>
              </a:rPr>
              <a:t>Simplify and promote mechanisms for staff and students to request resources that they cannot find</a:t>
            </a:r>
            <a:br>
              <a:rPr lang="en-AU" sz="2000" b="1">
                <a:solidFill>
                  <a:schemeClr val="bg1"/>
                </a:solidFill>
                <a:latin typeface="+mn-lt"/>
                <a:ea typeface="Lato Black"/>
                <a:cs typeface="Lato Black"/>
                <a:sym typeface="Lato Black"/>
              </a:rPr>
            </a:br>
            <a:r>
              <a:rPr lang="en-AU" sz="2000" b="1">
                <a:solidFill>
                  <a:schemeClr val="bg1"/>
                </a:solidFill>
                <a:latin typeface="+mn-lt"/>
                <a:ea typeface="Lato Black"/>
                <a:cs typeface="Lato Black"/>
                <a:sym typeface="Lato Black"/>
              </a:rPr>
              <a:t>in Library Search</a:t>
            </a:r>
          </a:p>
        </p:txBody>
      </p:sp>
    </p:spTree>
    <p:extLst>
      <p:ext uri="{BB962C8B-B14F-4D97-AF65-F5344CB8AC3E}">
        <p14:creationId xmlns:p14="http://schemas.microsoft.com/office/powerpoint/2010/main" val="2025767562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90EE976-6370-456D-A335-DEA7EAEEEDFB}"/>
              </a:ext>
            </a:extLst>
          </p:cNvPr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40D19-21AC-413A-B6CF-1E423BD9620D}"/>
              </a:ext>
            </a:extLst>
          </p:cNvPr>
          <p:cNvSpPr txBox="1"/>
          <p:nvPr/>
        </p:nvSpPr>
        <p:spPr>
          <a:xfrm>
            <a:off x="3320435" y="2534469"/>
            <a:ext cx="2498881" cy="13467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>
                    <a:alpha val="70000"/>
                  </a:schemeClr>
                </a:solidFill>
                <a:latin typeface="+mn-lt"/>
                <a:ea typeface="Open Sans" charset="0"/>
                <a:cs typeface="Open Sans" charset="0"/>
              </a:rPr>
              <a:t>Analytics to help appreciate where we have come from and use evidence to support where we are going.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F1538-5319-43DD-B778-9E9834B9DEEF}"/>
              </a:ext>
            </a:extLst>
          </p:cNvPr>
          <p:cNvSpPr txBox="1"/>
          <p:nvPr/>
        </p:nvSpPr>
        <p:spPr>
          <a:xfrm>
            <a:off x="3540218" y="2171640"/>
            <a:ext cx="2178245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+mn-lt"/>
              </a:rPr>
              <a:t>Assess our service</a:t>
            </a:r>
          </a:p>
        </p:txBody>
      </p:sp>
      <p:sp>
        <p:nvSpPr>
          <p:cNvPr id="8" name="Freeform 1311">
            <a:extLst>
              <a:ext uri="{FF2B5EF4-FFF2-40B4-BE49-F238E27FC236}">
                <a16:creationId xmlns:a16="http://schemas.microsoft.com/office/drawing/2014/main" id="{E1F15976-9AF8-4EB6-A1BD-3BE4C35868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68085" y="1506220"/>
            <a:ext cx="800691" cy="540000"/>
          </a:xfrm>
          <a:custGeom>
            <a:avLst/>
            <a:gdLst>
              <a:gd name="T0" fmla="*/ 160 w 160"/>
              <a:gd name="T1" fmla="*/ 3 h 107"/>
              <a:gd name="T2" fmla="*/ 160 w 160"/>
              <a:gd name="T3" fmla="*/ 2 h 107"/>
              <a:gd name="T4" fmla="*/ 160 w 160"/>
              <a:gd name="T5" fmla="*/ 1 h 107"/>
              <a:gd name="T6" fmla="*/ 160 w 160"/>
              <a:gd name="T7" fmla="*/ 1 h 107"/>
              <a:gd name="T8" fmla="*/ 159 w 160"/>
              <a:gd name="T9" fmla="*/ 1 h 107"/>
              <a:gd name="T10" fmla="*/ 158 w 160"/>
              <a:gd name="T11" fmla="*/ 0 h 107"/>
              <a:gd name="T12" fmla="*/ 157 w 160"/>
              <a:gd name="T13" fmla="*/ 0 h 107"/>
              <a:gd name="T14" fmla="*/ 157 w 160"/>
              <a:gd name="T15" fmla="*/ 0 h 107"/>
              <a:gd name="T16" fmla="*/ 0 w 160"/>
              <a:gd name="T17" fmla="*/ 34 h 107"/>
              <a:gd name="T18" fmla="*/ 46 w 160"/>
              <a:gd name="T19" fmla="*/ 60 h 107"/>
              <a:gd name="T20" fmla="*/ 53 w 160"/>
              <a:gd name="T21" fmla="*/ 104 h 107"/>
              <a:gd name="T22" fmla="*/ 54 w 160"/>
              <a:gd name="T23" fmla="*/ 104 h 107"/>
              <a:gd name="T24" fmla="*/ 54 w 160"/>
              <a:gd name="T25" fmla="*/ 105 h 107"/>
              <a:gd name="T26" fmla="*/ 54 w 160"/>
              <a:gd name="T27" fmla="*/ 106 h 107"/>
              <a:gd name="T28" fmla="*/ 55 w 160"/>
              <a:gd name="T29" fmla="*/ 106 h 107"/>
              <a:gd name="T30" fmla="*/ 55 w 160"/>
              <a:gd name="T31" fmla="*/ 106 h 107"/>
              <a:gd name="T32" fmla="*/ 56 w 160"/>
              <a:gd name="T33" fmla="*/ 107 h 107"/>
              <a:gd name="T34" fmla="*/ 56 w 160"/>
              <a:gd name="T35" fmla="*/ 107 h 107"/>
              <a:gd name="T36" fmla="*/ 56 w 160"/>
              <a:gd name="T37" fmla="*/ 107 h 107"/>
              <a:gd name="T38" fmla="*/ 58 w 160"/>
              <a:gd name="T39" fmla="*/ 106 h 107"/>
              <a:gd name="T40" fmla="*/ 119 w 160"/>
              <a:gd name="T41" fmla="*/ 106 h 107"/>
              <a:gd name="T42" fmla="*/ 121 w 160"/>
              <a:gd name="T43" fmla="*/ 106 h 107"/>
              <a:gd name="T44" fmla="*/ 160 w 160"/>
              <a:gd name="T45" fmla="*/ 4 h 107"/>
              <a:gd name="T46" fmla="*/ 160 w 160"/>
              <a:gd name="T47" fmla="*/ 3 h 107"/>
              <a:gd name="T48" fmla="*/ 129 w 160"/>
              <a:gd name="T49" fmla="*/ 20 h 107"/>
              <a:gd name="T50" fmla="*/ 65 w 160"/>
              <a:gd name="T51" fmla="*/ 67 h 107"/>
              <a:gd name="T52" fmla="*/ 65 w 160"/>
              <a:gd name="T53" fmla="*/ 68 h 107"/>
              <a:gd name="T54" fmla="*/ 64 w 160"/>
              <a:gd name="T55" fmla="*/ 68 h 107"/>
              <a:gd name="T56" fmla="*/ 64 w 160"/>
              <a:gd name="T57" fmla="*/ 68 h 107"/>
              <a:gd name="T58" fmla="*/ 51 w 160"/>
              <a:gd name="T59" fmla="*/ 60 h 107"/>
              <a:gd name="T60" fmla="*/ 61 w 160"/>
              <a:gd name="T61" fmla="*/ 97 h 107"/>
              <a:gd name="T62" fmla="*/ 80 w 160"/>
              <a:gd name="T63" fmla="*/ 81 h 107"/>
              <a:gd name="T64" fmla="*/ 72 w 160"/>
              <a:gd name="T65" fmla="*/ 90 h 107"/>
              <a:gd name="T66" fmla="*/ 139 w 160"/>
              <a:gd name="T67" fmla="*/ 9 h 107"/>
              <a:gd name="T68" fmla="*/ 10 w 160"/>
              <a:gd name="T69" fmla="*/ 36 h 107"/>
              <a:gd name="T70" fmla="*/ 119 w 160"/>
              <a:gd name="T71" fmla="*/ 100 h 107"/>
              <a:gd name="T72" fmla="*/ 71 w 160"/>
              <a:gd name="T73" fmla="*/ 69 h 107"/>
              <a:gd name="T74" fmla="*/ 119 w 160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0" h="107">
                <a:moveTo>
                  <a:pt x="160" y="3"/>
                </a:move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2"/>
                </a:cubicBezTo>
                <a:cubicBezTo>
                  <a:pt x="160" y="2"/>
                  <a:pt x="160" y="2"/>
                  <a:pt x="160" y="2"/>
                </a:cubicBezTo>
                <a:cubicBezTo>
                  <a:pt x="160" y="2"/>
                  <a:pt x="160" y="2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60" y="1"/>
                  <a:pt x="160" y="1"/>
                  <a:pt x="160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8" y="0"/>
                  <a:pt x="158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58" y="0"/>
                  <a:pt x="157" y="0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2"/>
                  <a:pt x="0" y="33"/>
                  <a:pt x="0" y="34"/>
                </a:cubicBezTo>
                <a:cubicBezTo>
                  <a:pt x="0" y="35"/>
                  <a:pt x="0" y="36"/>
                  <a:pt x="1" y="37"/>
                </a:cubicBezTo>
                <a:cubicBezTo>
                  <a:pt x="46" y="60"/>
                  <a:pt x="46" y="60"/>
                  <a:pt x="46" y="60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53" y="103"/>
                  <a:pt x="54" y="104"/>
                  <a:pt x="53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4" y="104"/>
                  <a:pt x="54" y="104"/>
                  <a:pt x="54" y="104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105"/>
                  <a:pt x="54" y="105"/>
                  <a:pt x="54" y="106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4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7" y="107"/>
                  <a:pt x="58" y="106"/>
                  <a:pt x="58" y="106"/>
                </a:cubicBezTo>
                <a:cubicBezTo>
                  <a:pt x="88" y="86"/>
                  <a:pt x="88" y="86"/>
                  <a:pt x="88" y="86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9" y="106"/>
                  <a:pt x="120" y="107"/>
                  <a:pt x="120" y="107"/>
                </a:cubicBezTo>
                <a:cubicBezTo>
                  <a:pt x="120" y="107"/>
                  <a:pt x="121" y="106"/>
                  <a:pt x="121" y="106"/>
                </a:cubicBezTo>
                <a:cubicBezTo>
                  <a:pt x="122" y="106"/>
                  <a:pt x="122" y="106"/>
                  <a:pt x="123" y="105"/>
                </a:cubicBezTo>
                <a:cubicBezTo>
                  <a:pt x="160" y="4"/>
                  <a:pt x="160" y="4"/>
                  <a:pt x="160" y="4"/>
                </a:cubicBez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3"/>
                </a:cubicBezTo>
                <a:cubicBezTo>
                  <a:pt x="160" y="3"/>
                  <a:pt x="160" y="3"/>
                  <a:pt x="160" y="3"/>
                </a:cubicBezTo>
                <a:close/>
                <a:moveTo>
                  <a:pt x="129" y="20"/>
                </a:move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7"/>
                  <a:pt x="65" y="67"/>
                  <a:pt x="65" y="67"/>
                </a:cubicBezTo>
                <a:cubicBezTo>
                  <a:pt x="65" y="68"/>
                  <a:pt x="65" y="68"/>
                  <a:pt x="65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57" y="92"/>
                  <a:pt x="57" y="92"/>
                  <a:pt x="57" y="92"/>
                </a:cubicBezTo>
                <a:cubicBezTo>
                  <a:pt x="51" y="60"/>
                  <a:pt x="51" y="60"/>
                  <a:pt x="51" y="60"/>
                </a:cubicBezTo>
                <a:lnTo>
                  <a:pt x="129" y="20"/>
                </a:lnTo>
                <a:close/>
                <a:moveTo>
                  <a:pt x="61" y="97"/>
                </a:moveTo>
                <a:cubicBezTo>
                  <a:pt x="68" y="73"/>
                  <a:pt x="68" y="73"/>
                  <a:pt x="68" y="73"/>
                </a:cubicBezTo>
                <a:cubicBezTo>
                  <a:pt x="80" y="81"/>
                  <a:pt x="80" y="81"/>
                  <a:pt x="80" y="81"/>
                </a:cubicBezTo>
                <a:cubicBezTo>
                  <a:pt x="83" y="83"/>
                  <a:pt x="83" y="83"/>
                  <a:pt x="83" y="83"/>
                </a:cubicBezTo>
                <a:cubicBezTo>
                  <a:pt x="72" y="90"/>
                  <a:pt x="72" y="90"/>
                  <a:pt x="72" y="90"/>
                </a:cubicBezTo>
                <a:lnTo>
                  <a:pt x="61" y="97"/>
                </a:lnTo>
                <a:close/>
                <a:moveTo>
                  <a:pt x="139" y="9"/>
                </a:moveTo>
                <a:cubicBezTo>
                  <a:pt x="48" y="56"/>
                  <a:pt x="48" y="56"/>
                  <a:pt x="48" y="56"/>
                </a:cubicBezTo>
                <a:cubicBezTo>
                  <a:pt x="10" y="36"/>
                  <a:pt x="10" y="36"/>
                  <a:pt x="10" y="36"/>
                </a:cubicBezTo>
                <a:lnTo>
                  <a:pt x="139" y="9"/>
                </a:lnTo>
                <a:close/>
                <a:moveTo>
                  <a:pt x="119" y="100"/>
                </a:moveTo>
                <a:cubicBezTo>
                  <a:pt x="78" y="73"/>
                  <a:pt x="78" y="73"/>
                  <a:pt x="78" y="73"/>
                </a:cubicBezTo>
                <a:cubicBezTo>
                  <a:pt x="71" y="69"/>
                  <a:pt x="71" y="69"/>
                  <a:pt x="71" y="69"/>
                </a:cubicBezTo>
                <a:cubicBezTo>
                  <a:pt x="152" y="10"/>
                  <a:pt x="152" y="10"/>
                  <a:pt x="152" y="10"/>
                </a:cubicBezTo>
                <a:lnTo>
                  <a:pt x="119" y="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/>
        </p:nvSpPr>
        <p:spPr>
          <a:xfrm>
            <a:off x="1297070" y="3963359"/>
            <a:ext cx="3101869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One webpage to request from.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Most likely had to be referred to service by librarian or colleague.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1297072" y="3667335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Awareness</a:t>
            </a:r>
          </a:p>
        </p:txBody>
      </p:sp>
      <p:sp>
        <p:nvSpPr>
          <p:cNvPr id="588" name="Shape 588"/>
          <p:cNvSpPr/>
          <p:nvPr/>
        </p:nvSpPr>
        <p:spPr>
          <a:xfrm>
            <a:off x="705913" y="3823147"/>
            <a:ext cx="329930" cy="27547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3407" y="64808"/>
                </a:moveTo>
                <a:lnTo>
                  <a:pt x="68357" y="64808"/>
                </a:lnTo>
                <a:lnTo>
                  <a:pt x="70654" y="65008"/>
                </a:lnTo>
                <a:lnTo>
                  <a:pt x="72885" y="65407"/>
                </a:lnTo>
                <a:lnTo>
                  <a:pt x="75016" y="66045"/>
                </a:lnTo>
                <a:lnTo>
                  <a:pt x="77081" y="66963"/>
                </a:lnTo>
                <a:lnTo>
                  <a:pt x="79078" y="68081"/>
                </a:lnTo>
                <a:lnTo>
                  <a:pt x="80910" y="69437"/>
                </a:lnTo>
                <a:lnTo>
                  <a:pt x="82674" y="70954"/>
                </a:lnTo>
                <a:lnTo>
                  <a:pt x="84273" y="72710"/>
                </a:lnTo>
                <a:lnTo>
                  <a:pt x="85704" y="74585"/>
                </a:lnTo>
                <a:lnTo>
                  <a:pt x="87003" y="76661"/>
                </a:lnTo>
                <a:lnTo>
                  <a:pt x="88135" y="78895"/>
                </a:lnTo>
                <a:lnTo>
                  <a:pt x="89100" y="81210"/>
                </a:lnTo>
                <a:lnTo>
                  <a:pt x="89833" y="83684"/>
                </a:lnTo>
                <a:lnTo>
                  <a:pt x="90399" y="86238"/>
                </a:lnTo>
                <a:lnTo>
                  <a:pt x="90765" y="88872"/>
                </a:lnTo>
                <a:lnTo>
                  <a:pt x="90865" y="91666"/>
                </a:lnTo>
                <a:lnTo>
                  <a:pt x="90865" y="113335"/>
                </a:lnTo>
                <a:lnTo>
                  <a:pt x="90732" y="113335"/>
                </a:lnTo>
                <a:lnTo>
                  <a:pt x="89600" y="114053"/>
                </a:lnTo>
                <a:lnTo>
                  <a:pt x="89367" y="114173"/>
                </a:lnTo>
                <a:lnTo>
                  <a:pt x="89001" y="114373"/>
                </a:lnTo>
                <a:lnTo>
                  <a:pt x="88401" y="114652"/>
                </a:lnTo>
                <a:lnTo>
                  <a:pt x="87669" y="115051"/>
                </a:lnTo>
                <a:lnTo>
                  <a:pt x="86736" y="115450"/>
                </a:lnTo>
                <a:lnTo>
                  <a:pt x="85671" y="115929"/>
                </a:lnTo>
                <a:lnTo>
                  <a:pt x="84406" y="116408"/>
                </a:lnTo>
                <a:lnTo>
                  <a:pt x="82941" y="116887"/>
                </a:lnTo>
                <a:lnTo>
                  <a:pt x="81376" y="117406"/>
                </a:lnTo>
                <a:lnTo>
                  <a:pt x="79611" y="117924"/>
                </a:lnTo>
                <a:lnTo>
                  <a:pt x="77647" y="118363"/>
                </a:lnTo>
                <a:lnTo>
                  <a:pt x="75582" y="118802"/>
                </a:lnTo>
                <a:lnTo>
                  <a:pt x="73318" y="119201"/>
                </a:lnTo>
                <a:lnTo>
                  <a:pt x="70921" y="119561"/>
                </a:lnTo>
                <a:lnTo>
                  <a:pt x="68390" y="119800"/>
                </a:lnTo>
                <a:lnTo>
                  <a:pt x="65660" y="119960"/>
                </a:lnTo>
                <a:lnTo>
                  <a:pt x="62830" y="120000"/>
                </a:lnTo>
                <a:lnTo>
                  <a:pt x="60199" y="119960"/>
                </a:lnTo>
                <a:lnTo>
                  <a:pt x="57502" y="119840"/>
                </a:lnTo>
                <a:lnTo>
                  <a:pt x="54705" y="119561"/>
                </a:lnTo>
                <a:lnTo>
                  <a:pt x="51809" y="119201"/>
                </a:lnTo>
                <a:lnTo>
                  <a:pt x="48779" y="118722"/>
                </a:lnTo>
                <a:lnTo>
                  <a:pt x="45649" y="118124"/>
                </a:lnTo>
                <a:lnTo>
                  <a:pt x="42419" y="117366"/>
                </a:lnTo>
                <a:lnTo>
                  <a:pt x="39123" y="116448"/>
                </a:lnTo>
                <a:lnTo>
                  <a:pt x="35693" y="115410"/>
                </a:lnTo>
                <a:lnTo>
                  <a:pt x="32197" y="114133"/>
                </a:lnTo>
                <a:lnTo>
                  <a:pt x="30932" y="113694"/>
                </a:lnTo>
                <a:lnTo>
                  <a:pt x="30865" y="113335"/>
                </a:lnTo>
                <a:lnTo>
                  <a:pt x="30865" y="91666"/>
                </a:lnTo>
                <a:lnTo>
                  <a:pt x="30998" y="88872"/>
                </a:lnTo>
                <a:lnTo>
                  <a:pt x="31331" y="86238"/>
                </a:lnTo>
                <a:lnTo>
                  <a:pt x="31897" y="83684"/>
                </a:lnTo>
                <a:lnTo>
                  <a:pt x="32663" y="81210"/>
                </a:lnTo>
                <a:lnTo>
                  <a:pt x="33596" y="78895"/>
                </a:lnTo>
                <a:lnTo>
                  <a:pt x="34728" y="76661"/>
                </a:lnTo>
                <a:lnTo>
                  <a:pt x="36026" y="74585"/>
                </a:lnTo>
                <a:lnTo>
                  <a:pt x="37491" y="72710"/>
                </a:lnTo>
                <a:lnTo>
                  <a:pt x="39089" y="70954"/>
                </a:lnTo>
                <a:lnTo>
                  <a:pt x="40821" y="69437"/>
                </a:lnTo>
                <a:lnTo>
                  <a:pt x="42685" y="68081"/>
                </a:lnTo>
                <a:lnTo>
                  <a:pt x="44650" y="66963"/>
                </a:lnTo>
                <a:lnTo>
                  <a:pt x="46714" y="66045"/>
                </a:lnTo>
                <a:lnTo>
                  <a:pt x="48879" y="65407"/>
                </a:lnTo>
                <a:lnTo>
                  <a:pt x="51109" y="65008"/>
                </a:lnTo>
                <a:lnTo>
                  <a:pt x="53407" y="64808"/>
                </a:lnTo>
                <a:close/>
                <a:moveTo>
                  <a:pt x="82674" y="43259"/>
                </a:moveTo>
                <a:lnTo>
                  <a:pt x="97458" y="43259"/>
                </a:lnTo>
                <a:lnTo>
                  <a:pt x="99755" y="43378"/>
                </a:lnTo>
                <a:lnTo>
                  <a:pt x="101986" y="43777"/>
                </a:lnTo>
                <a:lnTo>
                  <a:pt x="104150" y="44456"/>
                </a:lnTo>
                <a:lnTo>
                  <a:pt x="106215" y="45374"/>
                </a:lnTo>
                <a:lnTo>
                  <a:pt x="108179" y="46491"/>
                </a:lnTo>
                <a:lnTo>
                  <a:pt x="110044" y="47808"/>
                </a:lnTo>
                <a:lnTo>
                  <a:pt x="111775" y="49364"/>
                </a:lnTo>
                <a:lnTo>
                  <a:pt x="113374" y="51120"/>
                </a:lnTo>
                <a:lnTo>
                  <a:pt x="114839" y="52996"/>
                </a:lnTo>
                <a:lnTo>
                  <a:pt x="116137" y="55071"/>
                </a:lnTo>
                <a:lnTo>
                  <a:pt x="117269" y="57306"/>
                </a:lnTo>
                <a:lnTo>
                  <a:pt x="118201" y="59620"/>
                </a:lnTo>
                <a:lnTo>
                  <a:pt x="118967" y="62055"/>
                </a:lnTo>
                <a:lnTo>
                  <a:pt x="119533" y="64649"/>
                </a:lnTo>
                <a:lnTo>
                  <a:pt x="119866" y="67283"/>
                </a:lnTo>
                <a:lnTo>
                  <a:pt x="120000" y="70036"/>
                </a:lnTo>
                <a:lnTo>
                  <a:pt x="120000" y="91745"/>
                </a:lnTo>
                <a:lnTo>
                  <a:pt x="119866" y="91745"/>
                </a:lnTo>
                <a:lnTo>
                  <a:pt x="118668" y="92424"/>
                </a:lnTo>
                <a:lnTo>
                  <a:pt x="118501" y="92583"/>
                </a:lnTo>
                <a:lnTo>
                  <a:pt x="118135" y="92783"/>
                </a:lnTo>
                <a:lnTo>
                  <a:pt x="117569" y="93062"/>
                </a:lnTo>
                <a:lnTo>
                  <a:pt x="116836" y="93461"/>
                </a:lnTo>
                <a:lnTo>
                  <a:pt x="115904" y="93821"/>
                </a:lnTo>
                <a:lnTo>
                  <a:pt x="114839" y="94299"/>
                </a:lnTo>
                <a:lnTo>
                  <a:pt x="113607" y="94818"/>
                </a:lnTo>
                <a:lnTo>
                  <a:pt x="112142" y="95297"/>
                </a:lnTo>
                <a:lnTo>
                  <a:pt x="110577" y="95816"/>
                </a:lnTo>
                <a:lnTo>
                  <a:pt x="108845" y="96295"/>
                </a:lnTo>
                <a:lnTo>
                  <a:pt x="106914" y="96774"/>
                </a:lnTo>
                <a:lnTo>
                  <a:pt x="104850" y="97213"/>
                </a:lnTo>
                <a:lnTo>
                  <a:pt x="102652" y="97612"/>
                </a:lnTo>
                <a:lnTo>
                  <a:pt x="100288" y="97931"/>
                </a:lnTo>
                <a:lnTo>
                  <a:pt x="97724" y="98170"/>
                </a:lnTo>
                <a:lnTo>
                  <a:pt x="95094" y="98370"/>
                </a:lnTo>
                <a:lnTo>
                  <a:pt x="95094" y="91666"/>
                </a:lnTo>
                <a:lnTo>
                  <a:pt x="94961" y="88832"/>
                </a:lnTo>
                <a:lnTo>
                  <a:pt x="94628" y="86039"/>
                </a:lnTo>
                <a:lnTo>
                  <a:pt x="94162" y="83365"/>
                </a:lnTo>
                <a:lnTo>
                  <a:pt x="93462" y="80731"/>
                </a:lnTo>
                <a:lnTo>
                  <a:pt x="92563" y="78217"/>
                </a:lnTo>
                <a:lnTo>
                  <a:pt x="91498" y="75862"/>
                </a:lnTo>
                <a:lnTo>
                  <a:pt x="90332" y="73588"/>
                </a:lnTo>
                <a:lnTo>
                  <a:pt x="88967" y="71433"/>
                </a:lnTo>
                <a:lnTo>
                  <a:pt x="87436" y="69477"/>
                </a:lnTo>
                <a:lnTo>
                  <a:pt x="85837" y="67642"/>
                </a:lnTo>
                <a:lnTo>
                  <a:pt x="84073" y="65966"/>
                </a:lnTo>
                <a:lnTo>
                  <a:pt x="82175" y="64489"/>
                </a:lnTo>
                <a:lnTo>
                  <a:pt x="80177" y="63212"/>
                </a:lnTo>
                <a:lnTo>
                  <a:pt x="78113" y="62095"/>
                </a:lnTo>
                <a:lnTo>
                  <a:pt x="75948" y="61217"/>
                </a:lnTo>
                <a:lnTo>
                  <a:pt x="77380" y="59421"/>
                </a:lnTo>
                <a:lnTo>
                  <a:pt x="78679" y="57465"/>
                </a:lnTo>
                <a:lnTo>
                  <a:pt x="79778" y="55350"/>
                </a:lnTo>
                <a:lnTo>
                  <a:pt x="80743" y="53155"/>
                </a:lnTo>
                <a:lnTo>
                  <a:pt x="81509" y="50841"/>
                </a:lnTo>
                <a:lnTo>
                  <a:pt x="82108" y="48407"/>
                </a:lnTo>
                <a:lnTo>
                  <a:pt x="82475" y="45853"/>
                </a:lnTo>
                <a:lnTo>
                  <a:pt x="82674" y="43259"/>
                </a:lnTo>
                <a:close/>
                <a:moveTo>
                  <a:pt x="22541" y="43259"/>
                </a:moveTo>
                <a:lnTo>
                  <a:pt x="37458" y="43259"/>
                </a:lnTo>
                <a:lnTo>
                  <a:pt x="39123" y="43338"/>
                </a:lnTo>
                <a:lnTo>
                  <a:pt x="39289" y="45932"/>
                </a:lnTo>
                <a:lnTo>
                  <a:pt x="39655" y="48446"/>
                </a:lnTo>
                <a:lnTo>
                  <a:pt x="40255" y="50881"/>
                </a:lnTo>
                <a:lnTo>
                  <a:pt x="41021" y="53195"/>
                </a:lnTo>
                <a:lnTo>
                  <a:pt x="41986" y="55390"/>
                </a:lnTo>
                <a:lnTo>
                  <a:pt x="43085" y="57505"/>
                </a:lnTo>
                <a:lnTo>
                  <a:pt x="44384" y="59421"/>
                </a:lnTo>
                <a:lnTo>
                  <a:pt x="45782" y="61217"/>
                </a:lnTo>
                <a:lnTo>
                  <a:pt x="43651" y="62095"/>
                </a:lnTo>
                <a:lnTo>
                  <a:pt x="41553" y="63212"/>
                </a:lnTo>
                <a:lnTo>
                  <a:pt x="39556" y="64489"/>
                </a:lnTo>
                <a:lnTo>
                  <a:pt x="37724" y="65966"/>
                </a:lnTo>
                <a:lnTo>
                  <a:pt x="35960" y="67642"/>
                </a:lnTo>
                <a:lnTo>
                  <a:pt x="34295" y="69477"/>
                </a:lnTo>
                <a:lnTo>
                  <a:pt x="32796" y="71433"/>
                </a:lnTo>
                <a:lnTo>
                  <a:pt x="31465" y="73588"/>
                </a:lnTo>
                <a:lnTo>
                  <a:pt x="30233" y="75862"/>
                </a:lnTo>
                <a:lnTo>
                  <a:pt x="29200" y="78217"/>
                </a:lnTo>
                <a:lnTo>
                  <a:pt x="28301" y="80731"/>
                </a:lnTo>
                <a:lnTo>
                  <a:pt x="27602" y="83365"/>
                </a:lnTo>
                <a:lnTo>
                  <a:pt x="27103" y="86039"/>
                </a:lnTo>
                <a:lnTo>
                  <a:pt x="26803" y="88832"/>
                </a:lnTo>
                <a:lnTo>
                  <a:pt x="26703" y="91666"/>
                </a:lnTo>
                <a:lnTo>
                  <a:pt x="26703" y="98210"/>
                </a:lnTo>
                <a:lnTo>
                  <a:pt x="23840" y="97971"/>
                </a:lnTo>
                <a:lnTo>
                  <a:pt x="20943" y="97612"/>
                </a:lnTo>
                <a:lnTo>
                  <a:pt x="17913" y="97133"/>
                </a:lnTo>
                <a:lnTo>
                  <a:pt x="14783" y="96494"/>
                </a:lnTo>
                <a:lnTo>
                  <a:pt x="11587" y="95776"/>
                </a:lnTo>
                <a:lnTo>
                  <a:pt x="8257" y="94858"/>
                </a:lnTo>
                <a:lnTo>
                  <a:pt x="4827" y="93781"/>
                </a:lnTo>
                <a:lnTo>
                  <a:pt x="1298" y="92583"/>
                </a:lnTo>
                <a:lnTo>
                  <a:pt x="33" y="92065"/>
                </a:lnTo>
                <a:lnTo>
                  <a:pt x="0" y="91745"/>
                </a:lnTo>
                <a:lnTo>
                  <a:pt x="0" y="70036"/>
                </a:lnTo>
                <a:lnTo>
                  <a:pt x="99" y="67283"/>
                </a:lnTo>
                <a:lnTo>
                  <a:pt x="432" y="64649"/>
                </a:lnTo>
                <a:lnTo>
                  <a:pt x="1032" y="62055"/>
                </a:lnTo>
                <a:lnTo>
                  <a:pt x="1764" y="59620"/>
                </a:lnTo>
                <a:lnTo>
                  <a:pt x="2730" y="57306"/>
                </a:lnTo>
                <a:lnTo>
                  <a:pt x="3829" y="55071"/>
                </a:lnTo>
                <a:lnTo>
                  <a:pt x="5160" y="52996"/>
                </a:lnTo>
                <a:lnTo>
                  <a:pt x="6592" y="51120"/>
                </a:lnTo>
                <a:lnTo>
                  <a:pt x="8224" y="49364"/>
                </a:lnTo>
                <a:lnTo>
                  <a:pt x="9955" y="47808"/>
                </a:lnTo>
                <a:lnTo>
                  <a:pt x="11786" y="46491"/>
                </a:lnTo>
                <a:lnTo>
                  <a:pt x="13751" y="45374"/>
                </a:lnTo>
                <a:lnTo>
                  <a:pt x="15849" y="44456"/>
                </a:lnTo>
                <a:lnTo>
                  <a:pt x="17980" y="43777"/>
                </a:lnTo>
                <a:lnTo>
                  <a:pt x="20244" y="43378"/>
                </a:lnTo>
                <a:lnTo>
                  <a:pt x="22541" y="43259"/>
                </a:lnTo>
                <a:close/>
                <a:moveTo>
                  <a:pt x="60865" y="21589"/>
                </a:moveTo>
                <a:lnTo>
                  <a:pt x="62796" y="21709"/>
                </a:lnTo>
                <a:lnTo>
                  <a:pt x="64661" y="22068"/>
                </a:lnTo>
                <a:lnTo>
                  <a:pt x="66426" y="22667"/>
                </a:lnTo>
                <a:lnTo>
                  <a:pt x="68124" y="23465"/>
                </a:lnTo>
                <a:lnTo>
                  <a:pt x="69755" y="24462"/>
                </a:lnTo>
                <a:lnTo>
                  <a:pt x="71254" y="25620"/>
                </a:lnTo>
                <a:lnTo>
                  <a:pt x="72652" y="26977"/>
                </a:lnTo>
                <a:lnTo>
                  <a:pt x="73951" y="28493"/>
                </a:lnTo>
                <a:lnTo>
                  <a:pt x="75049" y="30169"/>
                </a:lnTo>
                <a:lnTo>
                  <a:pt x="76048" y="31965"/>
                </a:lnTo>
                <a:lnTo>
                  <a:pt x="76914" y="33841"/>
                </a:lnTo>
                <a:lnTo>
                  <a:pt x="77580" y="35916"/>
                </a:lnTo>
                <a:lnTo>
                  <a:pt x="78079" y="37991"/>
                </a:lnTo>
                <a:lnTo>
                  <a:pt x="78379" y="40226"/>
                </a:lnTo>
                <a:lnTo>
                  <a:pt x="78479" y="42500"/>
                </a:lnTo>
                <a:lnTo>
                  <a:pt x="78379" y="44815"/>
                </a:lnTo>
                <a:lnTo>
                  <a:pt x="78079" y="46970"/>
                </a:lnTo>
                <a:lnTo>
                  <a:pt x="77580" y="49085"/>
                </a:lnTo>
                <a:lnTo>
                  <a:pt x="76914" y="51160"/>
                </a:lnTo>
                <a:lnTo>
                  <a:pt x="76048" y="53076"/>
                </a:lnTo>
                <a:lnTo>
                  <a:pt x="75049" y="54832"/>
                </a:lnTo>
                <a:lnTo>
                  <a:pt x="73951" y="56508"/>
                </a:lnTo>
                <a:lnTo>
                  <a:pt x="72652" y="58024"/>
                </a:lnTo>
                <a:lnTo>
                  <a:pt x="71254" y="59381"/>
                </a:lnTo>
                <a:lnTo>
                  <a:pt x="69755" y="60578"/>
                </a:lnTo>
                <a:lnTo>
                  <a:pt x="68124" y="61536"/>
                </a:lnTo>
                <a:lnTo>
                  <a:pt x="66426" y="62374"/>
                </a:lnTo>
                <a:lnTo>
                  <a:pt x="64661" y="62933"/>
                </a:lnTo>
                <a:lnTo>
                  <a:pt x="62796" y="63292"/>
                </a:lnTo>
                <a:lnTo>
                  <a:pt x="60865" y="63412"/>
                </a:lnTo>
                <a:lnTo>
                  <a:pt x="58967" y="63292"/>
                </a:lnTo>
                <a:lnTo>
                  <a:pt x="57103" y="62933"/>
                </a:lnTo>
                <a:lnTo>
                  <a:pt x="55305" y="62374"/>
                </a:lnTo>
                <a:lnTo>
                  <a:pt x="53607" y="61536"/>
                </a:lnTo>
                <a:lnTo>
                  <a:pt x="51975" y="60578"/>
                </a:lnTo>
                <a:lnTo>
                  <a:pt x="50477" y="59381"/>
                </a:lnTo>
                <a:lnTo>
                  <a:pt x="49078" y="58024"/>
                </a:lnTo>
                <a:lnTo>
                  <a:pt x="47813" y="56508"/>
                </a:lnTo>
                <a:lnTo>
                  <a:pt x="46681" y="54871"/>
                </a:lnTo>
                <a:lnTo>
                  <a:pt x="45682" y="53076"/>
                </a:lnTo>
                <a:lnTo>
                  <a:pt x="44816" y="51160"/>
                </a:lnTo>
                <a:lnTo>
                  <a:pt x="44184" y="49125"/>
                </a:lnTo>
                <a:lnTo>
                  <a:pt x="43684" y="46970"/>
                </a:lnTo>
                <a:lnTo>
                  <a:pt x="43385" y="44815"/>
                </a:lnTo>
                <a:lnTo>
                  <a:pt x="43285" y="42500"/>
                </a:lnTo>
                <a:lnTo>
                  <a:pt x="43385" y="40226"/>
                </a:lnTo>
                <a:lnTo>
                  <a:pt x="43684" y="37991"/>
                </a:lnTo>
                <a:lnTo>
                  <a:pt x="44184" y="35916"/>
                </a:lnTo>
                <a:lnTo>
                  <a:pt x="44816" y="33880"/>
                </a:lnTo>
                <a:lnTo>
                  <a:pt x="45682" y="31965"/>
                </a:lnTo>
                <a:lnTo>
                  <a:pt x="46681" y="30169"/>
                </a:lnTo>
                <a:lnTo>
                  <a:pt x="47813" y="28493"/>
                </a:lnTo>
                <a:lnTo>
                  <a:pt x="49078" y="26977"/>
                </a:lnTo>
                <a:lnTo>
                  <a:pt x="50477" y="25620"/>
                </a:lnTo>
                <a:lnTo>
                  <a:pt x="51975" y="24462"/>
                </a:lnTo>
                <a:lnTo>
                  <a:pt x="53607" y="23465"/>
                </a:lnTo>
                <a:lnTo>
                  <a:pt x="55305" y="22667"/>
                </a:lnTo>
                <a:lnTo>
                  <a:pt x="57103" y="22068"/>
                </a:lnTo>
                <a:lnTo>
                  <a:pt x="58967" y="21709"/>
                </a:lnTo>
                <a:lnTo>
                  <a:pt x="60865" y="21589"/>
                </a:lnTo>
                <a:close/>
                <a:moveTo>
                  <a:pt x="90000" y="0"/>
                </a:moveTo>
                <a:lnTo>
                  <a:pt x="91897" y="79"/>
                </a:lnTo>
                <a:lnTo>
                  <a:pt x="93762" y="478"/>
                </a:lnTo>
                <a:lnTo>
                  <a:pt x="95560" y="1077"/>
                </a:lnTo>
                <a:lnTo>
                  <a:pt x="97258" y="1835"/>
                </a:lnTo>
                <a:lnTo>
                  <a:pt x="98890" y="2873"/>
                </a:lnTo>
                <a:lnTo>
                  <a:pt x="100388" y="4030"/>
                </a:lnTo>
                <a:lnTo>
                  <a:pt x="101786" y="5387"/>
                </a:lnTo>
                <a:lnTo>
                  <a:pt x="103052" y="6903"/>
                </a:lnTo>
                <a:lnTo>
                  <a:pt x="104184" y="8540"/>
                </a:lnTo>
                <a:lnTo>
                  <a:pt x="105183" y="10335"/>
                </a:lnTo>
                <a:lnTo>
                  <a:pt x="106048" y="12291"/>
                </a:lnTo>
                <a:lnTo>
                  <a:pt x="106681" y="14286"/>
                </a:lnTo>
                <a:lnTo>
                  <a:pt x="107180" y="16401"/>
                </a:lnTo>
                <a:lnTo>
                  <a:pt x="107480" y="18636"/>
                </a:lnTo>
                <a:lnTo>
                  <a:pt x="107580" y="20911"/>
                </a:lnTo>
                <a:lnTo>
                  <a:pt x="107480" y="23185"/>
                </a:lnTo>
                <a:lnTo>
                  <a:pt x="107180" y="25380"/>
                </a:lnTo>
                <a:lnTo>
                  <a:pt x="106681" y="27535"/>
                </a:lnTo>
                <a:lnTo>
                  <a:pt x="106048" y="29531"/>
                </a:lnTo>
                <a:lnTo>
                  <a:pt x="105183" y="31486"/>
                </a:lnTo>
                <a:lnTo>
                  <a:pt x="104184" y="33282"/>
                </a:lnTo>
                <a:lnTo>
                  <a:pt x="103052" y="34958"/>
                </a:lnTo>
                <a:lnTo>
                  <a:pt x="101786" y="36434"/>
                </a:lnTo>
                <a:lnTo>
                  <a:pt x="100388" y="37791"/>
                </a:lnTo>
                <a:lnTo>
                  <a:pt x="98890" y="38989"/>
                </a:lnTo>
                <a:lnTo>
                  <a:pt x="97258" y="39986"/>
                </a:lnTo>
                <a:lnTo>
                  <a:pt x="95560" y="40784"/>
                </a:lnTo>
                <a:lnTo>
                  <a:pt x="93762" y="41343"/>
                </a:lnTo>
                <a:lnTo>
                  <a:pt x="91897" y="41702"/>
                </a:lnTo>
                <a:lnTo>
                  <a:pt x="90000" y="41822"/>
                </a:lnTo>
                <a:lnTo>
                  <a:pt x="88035" y="41702"/>
                </a:lnTo>
                <a:lnTo>
                  <a:pt x="86137" y="41303"/>
                </a:lnTo>
                <a:lnTo>
                  <a:pt x="84273" y="40665"/>
                </a:lnTo>
                <a:lnTo>
                  <a:pt x="82541" y="39866"/>
                </a:lnTo>
                <a:lnTo>
                  <a:pt x="82241" y="37432"/>
                </a:lnTo>
                <a:lnTo>
                  <a:pt x="81775" y="35118"/>
                </a:lnTo>
                <a:lnTo>
                  <a:pt x="81109" y="32883"/>
                </a:lnTo>
                <a:lnTo>
                  <a:pt x="80277" y="30728"/>
                </a:lnTo>
                <a:lnTo>
                  <a:pt x="79311" y="28732"/>
                </a:lnTo>
                <a:lnTo>
                  <a:pt x="78146" y="26817"/>
                </a:lnTo>
                <a:lnTo>
                  <a:pt x="76914" y="25021"/>
                </a:lnTo>
                <a:lnTo>
                  <a:pt x="75549" y="23425"/>
                </a:lnTo>
                <a:lnTo>
                  <a:pt x="74017" y="21908"/>
                </a:lnTo>
                <a:lnTo>
                  <a:pt x="72419" y="20591"/>
                </a:lnTo>
                <a:lnTo>
                  <a:pt x="72552" y="18197"/>
                </a:lnTo>
                <a:lnTo>
                  <a:pt x="72918" y="15882"/>
                </a:lnTo>
                <a:lnTo>
                  <a:pt x="73518" y="13648"/>
                </a:lnTo>
                <a:lnTo>
                  <a:pt x="74284" y="11533"/>
                </a:lnTo>
                <a:lnTo>
                  <a:pt x="75249" y="9537"/>
                </a:lnTo>
                <a:lnTo>
                  <a:pt x="76348" y="7662"/>
                </a:lnTo>
                <a:lnTo>
                  <a:pt x="77647" y="6025"/>
                </a:lnTo>
                <a:lnTo>
                  <a:pt x="79078" y="4509"/>
                </a:lnTo>
                <a:lnTo>
                  <a:pt x="80643" y="3192"/>
                </a:lnTo>
                <a:lnTo>
                  <a:pt x="82341" y="2075"/>
                </a:lnTo>
                <a:lnTo>
                  <a:pt x="84106" y="1197"/>
                </a:lnTo>
                <a:lnTo>
                  <a:pt x="85971" y="518"/>
                </a:lnTo>
                <a:lnTo>
                  <a:pt x="87968" y="159"/>
                </a:lnTo>
                <a:lnTo>
                  <a:pt x="90000" y="0"/>
                </a:lnTo>
                <a:close/>
                <a:moveTo>
                  <a:pt x="30000" y="0"/>
                </a:moveTo>
                <a:lnTo>
                  <a:pt x="31931" y="79"/>
                </a:lnTo>
                <a:lnTo>
                  <a:pt x="33762" y="478"/>
                </a:lnTo>
                <a:lnTo>
                  <a:pt x="35593" y="1077"/>
                </a:lnTo>
                <a:lnTo>
                  <a:pt x="37258" y="1835"/>
                </a:lnTo>
                <a:lnTo>
                  <a:pt x="38890" y="2873"/>
                </a:lnTo>
                <a:lnTo>
                  <a:pt x="40421" y="4030"/>
                </a:lnTo>
                <a:lnTo>
                  <a:pt x="41820" y="5387"/>
                </a:lnTo>
                <a:lnTo>
                  <a:pt x="43052" y="6903"/>
                </a:lnTo>
                <a:lnTo>
                  <a:pt x="44217" y="8540"/>
                </a:lnTo>
                <a:lnTo>
                  <a:pt x="45216" y="10335"/>
                </a:lnTo>
                <a:lnTo>
                  <a:pt x="46048" y="12291"/>
                </a:lnTo>
                <a:lnTo>
                  <a:pt x="46714" y="14286"/>
                </a:lnTo>
                <a:lnTo>
                  <a:pt x="47180" y="16441"/>
                </a:lnTo>
                <a:lnTo>
                  <a:pt x="47480" y="18636"/>
                </a:lnTo>
                <a:lnTo>
                  <a:pt x="47580" y="20911"/>
                </a:lnTo>
                <a:lnTo>
                  <a:pt x="47580" y="21469"/>
                </a:lnTo>
                <a:lnTo>
                  <a:pt x="47547" y="22108"/>
                </a:lnTo>
                <a:lnTo>
                  <a:pt x="46015" y="23664"/>
                </a:lnTo>
                <a:lnTo>
                  <a:pt x="44583" y="25380"/>
                </a:lnTo>
                <a:lnTo>
                  <a:pt x="43285" y="27296"/>
                </a:lnTo>
                <a:lnTo>
                  <a:pt x="42186" y="29331"/>
                </a:lnTo>
                <a:lnTo>
                  <a:pt x="41187" y="31486"/>
                </a:lnTo>
                <a:lnTo>
                  <a:pt x="40421" y="33761"/>
                </a:lnTo>
                <a:lnTo>
                  <a:pt x="39789" y="36115"/>
                </a:lnTo>
                <a:lnTo>
                  <a:pt x="39389" y="38589"/>
                </a:lnTo>
                <a:lnTo>
                  <a:pt x="37957" y="39547"/>
                </a:lnTo>
                <a:lnTo>
                  <a:pt x="36492" y="40345"/>
                </a:lnTo>
                <a:lnTo>
                  <a:pt x="34961" y="40984"/>
                </a:lnTo>
                <a:lnTo>
                  <a:pt x="33362" y="41423"/>
                </a:lnTo>
                <a:lnTo>
                  <a:pt x="31698" y="41742"/>
                </a:lnTo>
                <a:lnTo>
                  <a:pt x="30000" y="41822"/>
                </a:lnTo>
                <a:lnTo>
                  <a:pt x="28102" y="41702"/>
                </a:lnTo>
                <a:lnTo>
                  <a:pt x="26204" y="41343"/>
                </a:lnTo>
                <a:lnTo>
                  <a:pt x="24439" y="40784"/>
                </a:lnTo>
                <a:lnTo>
                  <a:pt x="22741" y="39986"/>
                </a:lnTo>
                <a:lnTo>
                  <a:pt x="21109" y="38989"/>
                </a:lnTo>
                <a:lnTo>
                  <a:pt x="19611" y="37791"/>
                </a:lnTo>
                <a:lnTo>
                  <a:pt x="18213" y="36434"/>
                </a:lnTo>
                <a:lnTo>
                  <a:pt x="16914" y="34958"/>
                </a:lnTo>
                <a:lnTo>
                  <a:pt x="15782" y="33282"/>
                </a:lnTo>
                <a:lnTo>
                  <a:pt x="14816" y="31486"/>
                </a:lnTo>
                <a:lnTo>
                  <a:pt x="13984" y="29531"/>
                </a:lnTo>
                <a:lnTo>
                  <a:pt x="13318" y="27535"/>
                </a:lnTo>
                <a:lnTo>
                  <a:pt x="12785" y="25380"/>
                </a:lnTo>
                <a:lnTo>
                  <a:pt x="12486" y="23185"/>
                </a:lnTo>
                <a:lnTo>
                  <a:pt x="12386" y="20911"/>
                </a:lnTo>
                <a:lnTo>
                  <a:pt x="12486" y="18636"/>
                </a:lnTo>
                <a:lnTo>
                  <a:pt x="12785" y="16441"/>
                </a:lnTo>
                <a:lnTo>
                  <a:pt x="13318" y="14286"/>
                </a:lnTo>
                <a:lnTo>
                  <a:pt x="13984" y="12291"/>
                </a:lnTo>
                <a:lnTo>
                  <a:pt x="14816" y="10335"/>
                </a:lnTo>
                <a:lnTo>
                  <a:pt x="15782" y="8540"/>
                </a:lnTo>
                <a:lnTo>
                  <a:pt x="16914" y="6903"/>
                </a:lnTo>
                <a:lnTo>
                  <a:pt x="18213" y="5387"/>
                </a:lnTo>
                <a:lnTo>
                  <a:pt x="19611" y="4030"/>
                </a:lnTo>
                <a:lnTo>
                  <a:pt x="21109" y="2873"/>
                </a:lnTo>
                <a:lnTo>
                  <a:pt x="22741" y="1835"/>
                </a:lnTo>
                <a:lnTo>
                  <a:pt x="24439" y="1077"/>
                </a:lnTo>
                <a:lnTo>
                  <a:pt x="26204" y="478"/>
                </a:lnTo>
                <a:lnTo>
                  <a:pt x="28102" y="79"/>
                </a:lnTo>
                <a:lnTo>
                  <a:pt x="3000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4610" y="2047845"/>
            <a:ext cx="342094" cy="2831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65" y="0"/>
                </a:moveTo>
                <a:lnTo>
                  <a:pt x="16886" y="0"/>
                </a:lnTo>
                <a:lnTo>
                  <a:pt x="18354" y="138"/>
                </a:lnTo>
                <a:lnTo>
                  <a:pt x="19726" y="437"/>
                </a:lnTo>
                <a:lnTo>
                  <a:pt x="21041" y="966"/>
                </a:lnTo>
                <a:lnTo>
                  <a:pt x="22318" y="1634"/>
                </a:lnTo>
                <a:lnTo>
                  <a:pt x="23481" y="2509"/>
                </a:lnTo>
                <a:lnTo>
                  <a:pt x="24529" y="3521"/>
                </a:lnTo>
                <a:lnTo>
                  <a:pt x="25520" y="4695"/>
                </a:lnTo>
                <a:lnTo>
                  <a:pt x="26359" y="6031"/>
                </a:lnTo>
                <a:lnTo>
                  <a:pt x="27083" y="7481"/>
                </a:lnTo>
                <a:lnTo>
                  <a:pt x="27636" y="9023"/>
                </a:lnTo>
                <a:lnTo>
                  <a:pt x="28055" y="10680"/>
                </a:lnTo>
                <a:lnTo>
                  <a:pt x="37852" y="61369"/>
                </a:lnTo>
                <a:lnTo>
                  <a:pt x="99548" y="61369"/>
                </a:lnTo>
                <a:lnTo>
                  <a:pt x="99987" y="61277"/>
                </a:lnTo>
                <a:lnTo>
                  <a:pt x="100425" y="61001"/>
                </a:lnTo>
                <a:lnTo>
                  <a:pt x="100749" y="60656"/>
                </a:lnTo>
                <a:lnTo>
                  <a:pt x="100978" y="60126"/>
                </a:lnTo>
                <a:lnTo>
                  <a:pt x="111956" y="24354"/>
                </a:lnTo>
                <a:lnTo>
                  <a:pt x="112071" y="23802"/>
                </a:lnTo>
                <a:lnTo>
                  <a:pt x="111994" y="23226"/>
                </a:lnTo>
                <a:lnTo>
                  <a:pt x="111785" y="22651"/>
                </a:lnTo>
                <a:lnTo>
                  <a:pt x="111442" y="22259"/>
                </a:lnTo>
                <a:lnTo>
                  <a:pt x="111022" y="21937"/>
                </a:lnTo>
                <a:lnTo>
                  <a:pt x="110546" y="21868"/>
                </a:lnTo>
                <a:lnTo>
                  <a:pt x="51861" y="21868"/>
                </a:lnTo>
                <a:lnTo>
                  <a:pt x="50965" y="21730"/>
                </a:lnTo>
                <a:lnTo>
                  <a:pt x="50127" y="21384"/>
                </a:lnTo>
                <a:lnTo>
                  <a:pt x="49364" y="20809"/>
                </a:lnTo>
                <a:lnTo>
                  <a:pt x="48773" y="20049"/>
                </a:lnTo>
                <a:lnTo>
                  <a:pt x="48297" y="19175"/>
                </a:lnTo>
                <a:lnTo>
                  <a:pt x="47973" y="18162"/>
                </a:lnTo>
                <a:lnTo>
                  <a:pt x="47897" y="17057"/>
                </a:lnTo>
                <a:lnTo>
                  <a:pt x="47973" y="15952"/>
                </a:lnTo>
                <a:lnTo>
                  <a:pt x="48297" y="14962"/>
                </a:lnTo>
                <a:lnTo>
                  <a:pt x="48773" y="14064"/>
                </a:lnTo>
                <a:lnTo>
                  <a:pt x="49364" y="13328"/>
                </a:lnTo>
                <a:lnTo>
                  <a:pt x="50127" y="12752"/>
                </a:lnTo>
                <a:lnTo>
                  <a:pt x="50965" y="12407"/>
                </a:lnTo>
                <a:lnTo>
                  <a:pt x="51861" y="12269"/>
                </a:lnTo>
                <a:lnTo>
                  <a:pt x="110546" y="12269"/>
                </a:lnTo>
                <a:lnTo>
                  <a:pt x="111861" y="12407"/>
                </a:lnTo>
                <a:lnTo>
                  <a:pt x="113119" y="12706"/>
                </a:lnTo>
                <a:lnTo>
                  <a:pt x="114358" y="13236"/>
                </a:lnTo>
                <a:lnTo>
                  <a:pt x="115482" y="13972"/>
                </a:lnTo>
                <a:lnTo>
                  <a:pt x="116550" y="14870"/>
                </a:lnTo>
                <a:lnTo>
                  <a:pt x="117503" y="15952"/>
                </a:lnTo>
                <a:lnTo>
                  <a:pt x="118322" y="17195"/>
                </a:lnTo>
                <a:lnTo>
                  <a:pt x="118989" y="18553"/>
                </a:lnTo>
                <a:lnTo>
                  <a:pt x="119504" y="20003"/>
                </a:lnTo>
                <a:lnTo>
                  <a:pt x="119828" y="21500"/>
                </a:lnTo>
                <a:lnTo>
                  <a:pt x="120000" y="23042"/>
                </a:lnTo>
                <a:lnTo>
                  <a:pt x="119961" y="24630"/>
                </a:lnTo>
                <a:lnTo>
                  <a:pt x="119790" y="26173"/>
                </a:lnTo>
                <a:lnTo>
                  <a:pt x="119428" y="27715"/>
                </a:lnTo>
                <a:lnTo>
                  <a:pt x="108430" y="63464"/>
                </a:lnTo>
                <a:lnTo>
                  <a:pt x="107878" y="64914"/>
                </a:lnTo>
                <a:lnTo>
                  <a:pt x="107191" y="66249"/>
                </a:lnTo>
                <a:lnTo>
                  <a:pt x="106391" y="67377"/>
                </a:lnTo>
                <a:lnTo>
                  <a:pt x="105438" y="68436"/>
                </a:lnTo>
                <a:lnTo>
                  <a:pt x="104390" y="69311"/>
                </a:lnTo>
                <a:lnTo>
                  <a:pt x="103303" y="70024"/>
                </a:lnTo>
                <a:lnTo>
                  <a:pt x="102102" y="70508"/>
                </a:lnTo>
                <a:lnTo>
                  <a:pt x="100825" y="70807"/>
                </a:lnTo>
                <a:lnTo>
                  <a:pt x="99548" y="70945"/>
                </a:lnTo>
                <a:lnTo>
                  <a:pt x="39739" y="70945"/>
                </a:lnTo>
                <a:lnTo>
                  <a:pt x="41283" y="78910"/>
                </a:lnTo>
                <a:lnTo>
                  <a:pt x="97757" y="78910"/>
                </a:lnTo>
                <a:lnTo>
                  <a:pt x="98824" y="79002"/>
                </a:lnTo>
                <a:lnTo>
                  <a:pt x="99834" y="79347"/>
                </a:lnTo>
                <a:lnTo>
                  <a:pt x="100749" y="79877"/>
                </a:lnTo>
                <a:lnTo>
                  <a:pt x="101588" y="80590"/>
                </a:lnTo>
                <a:lnTo>
                  <a:pt x="102312" y="81465"/>
                </a:lnTo>
                <a:lnTo>
                  <a:pt x="102903" y="82478"/>
                </a:lnTo>
                <a:lnTo>
                  <a:pt x="103341" y="83583"/>
                </a:lnTo>
                <a:lnTo>
                  <a:pt x="103627" y="84803"/>
                </a:lnTo>
                <a:lnTo>
                  <a:pt x="103703" y="86069"/>
                </a:lnTo>
                <a:lnTo>
                  <a:pt x="103627" y="87404"/>
                </a:lnTo>
                <a:lnTo>
                  <a:pt x="103341" y="88578"/>
                </a:lnTo>
                <a:lnTo>
                  <a:pt x="102903" y="89729"/>
                </a:lnTo>
                <a:lnTo>
                  <a:pt x="102312" y="90742"/>
                </a:lnTo>
                <a:lnTo>
                  <a:pt x="101588" y="91617"/>
                </a:lnTo>
                <a:lnTo>
                  <a:pt x="100749" y="92330"/>
                </a:lnTo>
                <a:lnTo>
                  <a:pt x="99834" y="92860"/>
                </a:lnTo>
                <a:lnTo>
                  <a:pt x="98824" y="93159"/>
                </a:lnTo>
                <a:lnTo>
                  <a:pt x="97757" y="93297"/>
                </a:lnTo>
                <a:lnTo>
                  <a:pt x="92191" y="93297"/>
                </a:lnTo>
                <a:lnTo>
                  <a:pt x="93297" y="94402"/>
                </a:lnTo>
                <a:lnTo>
                  <a:pt x="94269" y="95576"/>
                </a:lnTo>
                <a:lnTo>
                  <a:pt x="95146" y="96934"/>
                </a:lnTo>
                <a:lnTo>
                  <a:pt x="95870" y="98384"/>
                </a:lnTo>
                <a:lnTo>
                  <a:pt x="96461" y="99973"/>
                </a:lnTo>
                <a:lnTo>
                  <a:pt x="96899" y="101653"/>
                </a:lnTo>
                <a:lnTo>
                  <a:pt x="97147" y="103403"/>
                </a:lnTo>
                <a:lnTo>
                  <a:pt x="97261" y="105221"/>
                </a:lnTo>
                <a:lnTo>
                  <a:pt x="97147" y="107201"/>
                </a:lnTo>
                <a:lnTo>
                  <a:pt x="96823" y="109134"/>
                </a:lnTo>
                <a:lnTo>
                  <a:pt x="96270" y="110976"/>
                </a:lnTo>
                <a:lnTo>
                  <a:pt x="95584" y="112656"/>
                </a:lnTo>
                <a:lnTo>
                  <a:pt x="94707" y="114222"/>
                </a:lnTo>
                <a:lnTo>
                  <a:pt x="93659" y="115672"/>
                </a:lnTo>
                <a:lnTo>
                  <a:pt x="92496" y="116915"/>
                </a:lnTo>
                <a:lnTo>
                  <a:pt x="91181" y="117974"/>
                </a:lnTo>
                <a:lnTo>
                  <a:pt x="89752" y="118849"/>
                </a:lnTo>
                <a:lnTo>
                  <a:pt x="88265" y="119470"/>
                </a:lnTo>
                <a:lnTo>
                  <a:pt x="86664" y="119861"/>
                </a:lnTo>
                <a:lnTo>
                  <a:pt x="84987" y="120000"/>
                </a:lnTo>
                <a:lnTo>
                  <a:pt x="83348" y="119861"/>
                </a:lnTo>
                <a:lnTo>
                  <a:pt x="81747" y="119470"/>
                </a:lnTo>
                <a:lnTo>
                  <a:pt x="80222" y="118849"/>
                </a:lnTo>
                <a:lnTo>
                  <a:pt x="78831" y="117974"/>
                </a:lnTo>
                <a:lnTo>
                  <a:pt x="77534" y="116915"/>
                </a:lnTo>
                <a:lnTo>
                  <a:pt x="76372" y="115672"/>
                </a:lnTo>
                <a:lnTo>
                  <a:pt x="75304" y="114222"/>
                </a:lnTo>
                <a:lnTo>
                  <a:pt x="74428" y="112656"/>
                </a:lnTo>
                <a:lnTo>
                  <a:pt x="73742" y="110976"/>
                </a:lnTo>
                <a:lnTo>
                  <a:pt x="73189" y="109134"/>
                </a:lnTo>
                <a:lnTo>
                  <a:pt x="72865" y="107201"/>
                </a:lnTo>
                <a:lnTo>
                  <a:pt x="72770" y="105221"/>
                </a:lnTo>
                <a:lnTo>
                  <a:pt x="72865" y="103403"/>
                </a:lnTo>
                <a:lnTo>
                  <a:pt x="73132" y="101653"/>
                </a:lnTo>
                <a:lnTo>
                  <a:pt x="73570" y="99973"/>
                </a:lnTo>
                <a:lnTo>
                  <a:pt x="74142" y="98384"/>
                </a:lnTo>
                <a:lnTo>
                  <a:pt x="74866" y="96934"/>
                </a:lnTo>
                <a:lnTo>
                  <a:pt x="75743" y="95576"/>
                </a:lnTo>
                <a:lnTo>
                  <a:pt x="76734" y="94402"/>
                </a:lnTo>
                <a:lnTo>
                  <a:pt x="77820" y="93297"/>
                </a:lnTo>
                <a:lnTo>
                  <a:pt x="54968" y="93297"/>
                </a:lnTo>
                <a:lnTo>
                  <a:pt x="56054" y="94402"/>
                </a:lnTo>
                <a:lnTo>
                  <a:pt x="57045" y="95576"/>
                </a:lnTo>
                <a:lnTo>
                  <a:pt x="57903" y="96934"/>
                </a:lnTo>
                <a:lnTo>
                  <a:pt x="58646" y="98384"/>
                </a:lnTo>
                <a:lnTo>
                  <a:pt x="59218" y="99973"/>
                </a:lnTo>
                <a:lnTo>
                  <a:pt x="59656" y="101653"/>
                </a:lnTo>
                <a:lnTo>
                  <a:pt x="59904" y="103403"/>
                </a:lnTo>
                <a:lnTo>
                  <a:pt x="60019" y="105221"/>
                </a:lnTo>
                <a:lnTo>
                  <a:pt x="59904" y="107201"/>
                </a:lnTo>
                <a:lnTo>
                  <a:pt x="59580" y="109134"/>
                </a:lnTo>
                <a:lnTo>
                  <a:pt x="59047" y="110976"/>
                </a:lnTo>
                <a:lnTo>
                  <a:pt x="58341" y="112656"/>
                </a:lnTo>
                <a:lnTo>
                  <a:pt x="57465" y="114222"/>
                </a:lnTo>
                <a:lnTo>
                  <a:pt x="56416" y="115672"/>
                </a:lnTo>
                <a:lnTo>
                  <a:pt x="55254" y="116915"/>
                </a:lnTo>
                <a:lnTo>
                  <a:pt x="53939" y="117974"/>
                </a:lnTo>
                <a:lnTo>
                  <a:pt x="52528" y="118849"/>
                </a:lnTo>
                <a:lnTo>
                  <a:pt x="51022" y="119470"/>
                </a:lnTo>
                <a:lnTo>
                  <a:pt x="49421" y="119861"/>
                </a:lnTo>
                <a:lnTo>
                  <a:pt x="47782" y="120000"/>
                </a:lnTo>
                <a:lnTo>
                  <a:pt x="46124" y="119861"/>
                </a:lnTo>
                <a:lnTo>
                  <a:pt x="44523" y="119470"/>
                </a:lnTo>
                <a:lnTo>
                  <a:pt x="43017" y="118849"/>
                </a:lnTo>
                <a:lnTo>
                  <a:pt x="41607" y="117974"/>
                </a:lnTo>
                <a:lnTo>
                  <a:pt x="40292" y="116915"/>
                </a:lnTo>
                <a:lnTo>
                  <a:pt x="39129" y="115672"/>
                </a:lnTo>
                <a:lnTo>
                  <a:pt x="38081" y="114222"/>
                </a:lnTo>
                <a:lnTo>
                  <a:pt x="37204" y="112656"/>
                </a:lnTo>
                <a:lnTo>
                  <a:pt x="36499" y="110976"/>
                </a:lnTo>
                <a:lnTo>
                  <a:pt x="35965" y="109134"/>
                </a:lnTo>
                <a:lnTo>
                  <a:pt x="35641" y="107201"/>
                </a:lnTo>
                <a:lnTo>
                  <a:pt x="35527" y="105221"/>
                </a:lnTo>
                <a:lnTo>
                  <a:pt x="35641" y="103356"/>
                </a:lnTo>
                <a:lnTo>
                  <a:pt x="35889" y="101653"/>
                </a:lnTo>
                <a:lnTo>
                  <a:pt x="36327" y="99973"/>
                </a:lnTo>
                <a:lnTo>
                  <a:pt x="36899" y="98384"/>
                </a:lnTo>
                <a:lnTo>
                  <a:pt x="37681" y="96934"/>
                </a:lnTo>
                <a:lnTo>
                  <a:pt x="38519" y="95576"/>
                </a:lnTo>
                <a:lnTo>
                  <a:pt x="39491" y="94356"/>
                </a:lnTo>
                <a:lnTo>
                  <a:pt x="40616" y="93251"/>
                </a:lnTo>
                <a:lnTo>
                  <a:pt x="39053" y="93067"/>
                </a:lnTo>
                <a:lnTo>
                  <a:pt x="37604" y="92676"/>
                </a:lnTo>
                <a:lnTo>
                  <a:pt x="36175" y="92054"/>
                </a:lnTo>
                <a:lnTo>
                  <a:pt x="34879" y="91225"/>
                </a:lnTo>
                <a:lnTo>
                  <a:pt x="33678" y="90166"/>
                </a:lnTo>
                <a:lnTo>
                  <a:pt x="32611" y="88992"/>
                </a:lnTo>
                <a:lnTo>
                  <a:pt x="31639" y="87565"/>
                </a:lnTo>
                <a:lnTo>
                  <a:pt x="30857" y="86069"/>
                </a:lnTo>
                <a:lnTo>
                  <a:pt x="30209" y="84412"/>
                </a:lnTo>
                <a:lnTo>
                  <a:pt x="29771" y="82593"/>
                </a:lnTo>
                <a:lnTo>
                  <a:pt x="16524" y="14433"/>
                </a:lnTo>
                <a:lnTo>
                  <a:pt x="5965" y="14433"/>
                </a:lnTo>
                <a:lnTo>
                  <a:pt x="4879" y="14295"/>
                </a:lnTo>
                <a:lnTo>
                  <a:pt x="3869" y="13949"/>
                </a:lnTo>
                <a:lnTo>
                  <a:pt x="2954" y="13420"/>
                </a:lnTo>
                <a:lnTo>
                  <a:pt x="2115" y="12706"/>
                </a:lnTo>
                <a:lnTo>
                  <a:pt x="1391" y="11831"/>
                </a:lnTo>
                <a:lnTo>
                  <a:pt x="800" y="10865"/>
                </a:lnTo>
                <a:lnTo>
                  <a:pt x="362" y="9714"/>
                </a:lnTo>
                <a:lnTo>
                  <a:pt x="114" y="8494"/>
                </a:lnTo>
                <a:lnTo>
                  <a:pt x="0" y="7205"/>
                </a:lnTo>
                <a:lnTo>
                  <a:pt x="114" y="5938"/>
                </a:lnTo>
                <a:lnTo>
                  <a:pt x="362" y="4695"/>
                </a:lnTo>
                <a:lnTo>
                  <a:pt x="800" y="3568"/>
                </a:lnTo>
                <a:lnTo>
                  <a:pt x="1391" y="2601"/>
                </a:lnTo>
                <a:lnTo>
                  <a:pt x="2115" y="1703"/>
                </a:lnTo>
                <a:lnTo>
                  <a:pt x="2954" y="1012"/>
                </a:lnTo>
                <a:lnTo>
                  <a:pt x="3869" y="483"/>
                </a:lnTo>
                <a:lnTo>
                  <a:pt x="4879" y="138"/>
                </a:lnTo>
                <a:lnTo>
                  <a:pt x="5965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590" name="Shape 590"/>
          <p:cNvGrpSpPr/>
          <p:nvPr/>
        </p:nvGrpSpPr>
        <p:grpSpPr>
          <a:xfrm>
            <a:off x="4824112" y="1940287"/>
            <a:ext cx="226668" cy="323948"/>
            <a:chOff x="5460" y="3463"/>
            <a:chExt cx="233" cy="333"/>
          </a:xfrm>
        </p:grpSpPr>
        <p:sp>
          <p:nvSpPr>
            <p:cNvPr id="591" name="Shape 591"/>
            <p:cNvSpPr/>
            <p:nvPr/>
          </p:nvSpPr>
          <p:spPr>
            <a:xfrm>
              <a:off x="5512" y="3463"/>
              <a:ext cx="129" cy="3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186" y="11508"/>
                  </a:moveTo>
                  <a:lnTo>
                    <a:pt x="57302" y="12951"/>
                  </a:lnTo>
                  <a:lnTo>
                    <a:pt x="54325" y="14629"/>
                  </a:lnTo>
                  <a:lnTo>
                    <a:pt x="51255" y="16540"/>
                  </a:lnTo>
                  <a:lnTo>
                    <a:pt x="48093" y="18608"/>
                  </a:lnTo>
                  <a:lnTo>
                    <a:pt x="44930" y="20910"/>
                  </a:lnTo>
                  <a:lnTo>
                    <a:pt x="41860" y="23446"/>
                  </a:lnTo>
                  <a:lnTo>
                    <a:pt x="38697" y="26176"/>
                  </a:lnTo>
                  <a:lnTo>
                    <a:pt x="35627" y="29102"/>
                  </a:lnTo>
                  <a:lnTo>
                    <a:pt x="32837" y="32301"/>
                  </a:lnTo>
                  <a:lnTo>
                    <a:pt x="30046" y="35695"/>
                  </a:lnTo>
                  <a:lnTo>
                    <a:pt x="36837" y="36163"/>
                  </a:lnTo>
                  <a:lnTo>
                    <a:pt x="44186" y="36514"/>
                  </a:lnTo>
                  <a:lnTo>
                    <a:pt x="51627" y="36710"/>
                  </a:lnTo>
                  <a:lnTo>
                    <a:pt x="59255" y="36788"/>
                  </a:lnTo>
                  <a:lnTo>
                    <a:pt x="65767" y="36749"/>
                  </a:lnTo>
                  <a:lnTo>
                    <a:pt x="72186" y="36592"/>
                  </a:lnTo>
                  <a:lnTo>
                    <a:pt x="78418" y="36358"/>
                  </a:lnTo>
                  <a:lnTo>
                    <a:pt x="84279" y="36046"/>
                  </a:lnTo>
                  <a:lnTo>
                    <a:pt x="90046" y="35578"/>
                  </a:lnTo>
                  <a:lnTo>
                    <a:pt x="87348" y="32184"/>
                  </a:lnTo>
                  <a:lnTo>
                    <a:pt x="84465" y="29024"/>
                  </a:lnTo>
                  <a:lnTo>
                    <a:pt x="81488" y="26098"/>
                  </a:lnTo>
                  <a:lnTo>
                    <a:pt x="78418" y="23328"/>
                  </a:lnTo>
                  <a:lnTo>
                    <a:pt x="75162" y="20832"/>
                  </a:lnTo>
                  <a:lnTo>
                    <a:pt x="72093" y="18569"/>
                  </a:lnTo>
                  <a:lnTo>
                    <a:pt x="68930" y="16462"/>
                  </a:lnTo>
                  <a:lnTo>
                    <a:pt x="65860" y="14590"/>
                  </a:lnTo>
                  <a:lnTo>
                    <a:pt x="62883" y="12951"/>
                  </a:lnTo>
                  <a:lnTo>
                    <a:pt x="60186" y="11508"/>
                  </a:lnTo>
                  <a:close/>
                  <a:moveTo>
                    <a:pt x="60000" y="0"/>
                  </a:moveTo>
                  <a:lnTo>
                    <a:pt x="60186" y="39"/>
                  </a:lnTo>
                  <a:lnTo>
                    <a:pt x="60651" y="273"/>
                  </a:lnTo>
                  <a:lnTo>
                    <a:pt x="61488" y="507"/>
                  </a:lnTo>
                  <a:lnTo>
                    <a:pt x="62604" y="897"/>
                  </a:lnTo>
                  <a:lnTo>
                    <a:pt x="63906" y="1443"/>
                  </a:lnTo>
                  <a:lnTo>
                    <a:pt x="65488" y="2067"/>
                  </a:lnTo>
                  <a:lnTo>
                    <a:pt x="67348" y="2847"/>
                  </a:lnTo>
                  <a:lnTo>
                    <a:pt x="69395" y="3706"/>
                  </a:lnTo>
                  <a:lnTo>
                    <a:pt x="71627" y="4720"/>
                  </a:lnTo>
                  <a:lnTo>
                    <a:pt x="73953" y="5851"/>
                  </a:lnTo>
                  <a:lnTo>
                    <a:pt x="76372" y="7139"/>
                  </a:lnTo>
                  <a:lnTo>
                    <a:pt x="78976" y="8504"/>
                  </a:lnTo>
                  <a:lnTo>
                    <a:pt x="81674" y="10026"/>
                  </a:lnTo>
                  <a:lnTo>
                    <a:pt x="84372" y="11703"/>
                  </a:lnTo>
                  <a:lnTo>
                    <a:pt x="87255" y="13498"/>
                  </a:lnTo>
                  <a:lnTo>
                    <a:pt x="90046" y="15448"/>
                  </a:lnTo>
                  <a:lnTo>
                    <a:pt x="92837" y="17555"/>
                  </a:lnTo>
                  <a:lnTo>
                    <a:pt x="95534" y="19778"/>
                  </a:lnTo>
                  <a:lnTo>
                    <a:pt x="98325" y="22119"/>
                  </a:lnTo>
                  <a:lnTo>
                    <a:pt x="101023" y="24655"/>
                  </a:lnTo>
                  <a:lnTo>
                    <a:pt x="103627" y="27347"/>
                  </a:lnTo>
                  <a:lnTo>
                    <a:pt x="106046" y="30156"/>
                  </a:lnTo>
                  <a:lnTo>
                    <a:pt x="108465" y="33120"/>
                  </a:lnTo>
                  <a:lnTo>
                    <a:pt x="110604" y="36241"/>
                  </a:lnTo>
                  <a:lnTo>
                    <a:pt x="112651" y="39557"/>
                  </a:lnTo>
                  <a:lnTo>
                    <a:pt x="114511" y="42990"/>
                  </a:lnTo>
                  <a:lnTo>
                    <a:pt x="116000" y="46579"/>
                  </a:lnTo>
                  <a:lnTo>
                    <a:pt x="117395" y="50364"/>
                  </a:lnTo>
                  <a:lnTo>
                    <a:pt x="118511" y="54265"/>
                  </a:lnTo>
                  <a:lnTo>
                    <a:pt x="119348" y="58400"/>
                  </a:lnTo>
                  <a:lnTo>
                    <a:pt x="119813" y="62652"/>
                  </a:lnTo>
                  <a:lnTo>
                    <a:pt x="120000" y="67100"/>
                  </a:lnTo>
                  <a:lnTo>
                    <a:pt x="119813" y="71586"/>
                  </a:lnTo>
                  <a:lnTo>
                    <a:pt x="119348" y="75916"/>
                  </a:lnTo>
                  <a:lnTo>
                    <a:pt x="118511" y="80013"/>
                  </a:lnTo>
                  <a:lnTo>
                    <a:pt x="117488" y="83992"/>
                  </a:lnTo>
                  <a:lnTo>
                    <a:pt x="116000" y="87776"/>
                  </a:lnTo>
                  <a:lnTo>
                    <a:pt x="114325" y="91365"/>
                  </a:lnTo>
                  <a:lnTo>
                    <a:pt x="112558" y="94798"/>
                  </a:lnTo>
                  <a:lnTo>
                    <a:pt x="110325" y="97958"/>
                  </a:lnTo>
                  <a:lnTo>
                    <a:pt x="108000" y="100962"/>
                  </a:lnTo>
                  <a:lnTo>
                    <a:pt x="105209" y="103810"/>
                  </a:lnTo>
                  <a:lnTo>
                    <a:pt x="102418" y="106384"/>
                  </a:lnTo>
                  <a:lnTo>
                    <a:pt x="99348" y="108764"/>
                  </a:lnTo>
                  <a:lnTo>
                    <a:pt x="96093" y="110949"/>
                  </a:lnTo>
                  <a:lnTo>
                    <a:pt x="92744" y="112938"/>
                  </a:lnTo>
                  <a:lnTo>
                    <a:pt x="89023" y="114655"/>
                  </a:lnTo>
                  <a:lnTo>
                    <a:pt x="85395" y="116215"/>
                  </a:lnTo>
                  <a:lnTo>
                    <a:pt x="81395" y="117503"/>
                  </a:lnTo>
                  <a:lnTo>
                    <a:pt x="77395" y="118556"/>
                  </a:lnTo>
                  <a:lnTo>
                    <a:pt x="73209" y="119414"/>
                  </a:lnTo>
                  <a:lnTo>
                    <a:pt x="69023" y="120000"/>
                  </a:lnTo>
                  <a:lnTo>
                    <a:pt x="69023" y="89258"/>
                  </a:lnTo>
                  <a:lnTo>
                    <a:pt x="68651" y="88400"/>
                  </a:lnTo>
                  <a:lnTo>
                    <a:pt x="68000" y="87620"/>
                  </a:lnTo>
                  <a:lnTo>
                    <a:pt x="66976" y="86918"/>
                  </a:lnTo>
                  <a:lnTo>
                    <a:pt x="65581" y="86332"/>
                  </a:lnTo>
                  <a:lnTo>
                    <a:pt x="63906" y="85942"/>
                  </a:lnTo>
                  <a:lnTo>
                    <a:pt x="61953" y="85630"/>
                  </a:lnTo>
                  <a:lnTo>
                    <a:pt x="60000" y="85513"/>
                  </a:lnTo>
                  <a:lnTo>
                    <a:pt x="57953" y="85630"/>
                  </a:lnTo>
                  <a:lnTo>
                    <a:pt x="56093" y="85942"/>
                  </a:lnTo>
                  <a:lnTo>
                    <a:pt x="54418" y="86332"/>
                  </a:lnTo>
                  <a:lnTo>
                    <a:pt x="53116" y="86918"/>
                  </a:lnTo>
                  <a:lnTo>
                    <a:pt x="52000" y="87620"/>
                  </a:lnTo>
                  <a:lnTo>
                    <a:pt x="51348" y="88400"/>
                  </a:lnTo>
                  <a:lnTo>
                    <a:pt x="51069" y="89258"/>
                  </a:lnTo>
                  <a:lnTo>
                    <a:pt x="51069" y="120000"/>
                  </a:lnTo>
                  <a:lnTo>
                    <a:pt x="46790" y="119414"/>
                  </a:lnTo>
                  <a:lnTo>
                    <a:pt x="42604" y="118556"/>
                  </a:lnTo>
                  <a:lnTo>
                    <a:pt x="38604" y="117503"/>
                  </a:lnTo>
                  <a:lnTo>
                    <a:pt x="34604" y="116215"/>
                  </a:lnTo>
                  <a:lnTo>
                    <a:pt x="30976" y="114655"/>
                  </a:lnTo>
                  <a:lnTo>
                    <a:pt x="27255" y="112938"/>
                  </a:lnTo>
                  <a:lnTo>
                    <a:pt x="23906" y="110949"/>
                  </a:lnTo>
                  <a:lnTo>
                    <a:pt x="20651" y="108764"/>
                  </a:lnTo>
                  <a:lnTo>
                    <a:pt x="17581" y="106384"/>
                  </a:lnTo>
                  <a:lnTo>
                    <a:pt x="14790" y="103810"/>
                  </a:lnTo>
                  <a:lnTo>
                    <a:pt x="12093" y="100962"/>
                  </a:lnTo>
                  <a:lnTo>
                    <a:pt x="9767" y="97958"/>
                  </a:lnTo>
                  <a:lnTo>
                    <a:pt x="7534" y="94798"/>
                  </a:lnTo>
                  <a:lnTo>
                    <a:pt x="5674" y="91365"/>
                  </a:lnTo>
                  <a:lnTo>
                    <a:pt x="4000" y="87776"/>
                  </a:lnTo>
                  <a:lnTo>
                    <a:pt x="2511" y="83992"/>
                  </a:lnTo>
                  <a:lnTo>
                    <a:pt x="1488" y="80013"/>
                  </a:lnTo>
                  <a:lnTo>
                    <a:pt x="744" y="75916"/>
                  </a:lnTo>
                  <a:lnTo>
                    <a:pt x="186" y="71586"/>
                  </a:lnTo>
                  <a:lnTo>
                    <a:pt x="0" y="67100"/>
                  </a:lnTo>
                  <a:lnTo>
                    <a:pt x="186" y="62691"/>
                  </a:lnTo>
                  <a:lnTo>
                    <a:pt x="744" y="58478"/>
                  </a:lnTo>
                  <a:lnTo>
                    <a:pt x="1488" y="54382"/>
                  </a:lnTo>
                  <a:lnTo>
                    <a:pt x="2604" y="50520"/>
                  </a:lnTo>
                  <a:lnTo>
                    <a:pt x="4000" y="46736"/>
                  </a:lnTo>
                  <a:lnTo>
                    <a:pt x="5581" y="43185"/>
                  </a:lnTo>
                  <a:lnTo>
                    <a:pt x="7441" y="39752"/>
                  </a:lnTo>
                  <a:lnTo>
                    <a:pt x="9395" y="36475"/>
                  </a:lnTo>
                  <a:lnTo>
                    <a:pt x="11534" y="33355"/>
                  </a:lnTo>
                  <a:lnTo>
                    <a:pt x="13953" y="30429"/>
                  </a:lnTo>
                  <a:lnTo>
                    <a:pt x="16372" y="27581"/>
                  </a:lnTo>
                  <a:lnTo>
                    <a:pt x="19069" y="24928"/>
                  </a:lnTo>
                  <a:lnTo>
                    <a:pt x="21674" y="22353"/>
                  </a:lnTo>
                  <a:lnTo>
                    <a:pt x="24465" y="20013"/>
                  </a:lnTo>
                  <a:lnTo>
                    <a:pt x="27162" y="17750"/>
                  </a:lnTo>
                  <a:lnTo>
                    <a:pt x="29953" y="15643"/>
                  </a:lnTo>
                  <a:lnTo>
                    <a:pt x="32837" y="13732"/>
                  </a:lnTo>
                  <a:lnTo>
                    <a:pt x="35627" y="11898"/>
                  </a:lnTo>
                  <a:lnTo>
                    <a:pt x="38325" y="10182"/>
                  </a:lnTo>
                  <a:lnTo>
                    <a:pt x="41023" y="8660"/>
                  </a:lnTo>
                  <a:lnTo>
                    <a:pt x="43534" y="7256"/>
                  </a:lnTo>
                  <a:lnTo>
                    <a:pt x="46139" y="5968"/>
                  </a:lnTo>
                  <a:lnTo>
                    <a:pt x="48465" y="4837"/>
                  </a:lnTo>
                  <a:lnTo>
                    <a:pt x="50697" y="3784"/>
                  </a:lnTo>
                  <a:lnTo>
                    <a:pt x="52651" y="2886"/>
                  </a:lnTo>
                  <a:lnTo>
                    <a:pt x="54418" y="2106"/>
                  </a:lnTo>
                  <a:lnTo>
                    <a:pt x="56093" y="1482"/>
                  </a:lnTo>
                  <a:lnTo>
                    <a:pt x="57395" y="936"/>
                  </a:lnTo>
                  <a:lnTo>
                    <a:pt x="58511" y="546"/>
                  </a:lnTo>
                  <a:lnTo>
                    <a:pt x="59255" y="273"/>
                  </a:lnTo>
                  <a:lnTo>
                    <a:pt x="59906" y="39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5460" y="3689"/>
              <a:ext cx="63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180" y="0"/>
                  </a:moveTo>
                  <a:lnTo>
                    <a:pt x="81014" y="0"/>
                  </a:lnTo>
                  <a:lnTo>
                    <a:pt x="84247" y="9962"/>
                  </a:lnTo>
                  <a:lnTo>
                    <a:pt x="88050" y="19589"/>
                  </a:lnTo>
                  <a:lnTo>
                    <a:pt x="92234" y="28880"/>
                  </a:lnTo>
                  <a:lnTo>
                    <a:pt x="96798" y="37500"/>
                  </a:lnTo>
                  <a:lnTo>
                    <a:pt x="101933" y="45895"/>
                  </a:lnTo>
                  <a:lnTo>
                    <a:pt x="107448" y="53731"/>
                  </a:lnTo>
                  <a:lnTo>
                    <a:pt x="113534" y="61231"/>
                  </a:lnTo>
                  <a:lnTo>
                    <a:pt x="120000" y="68059"/>
                  </a:lnTo>
                  <a:lnTo>
                    <a:pt x="0" y="120000"/>
                  </a:lnTo>
                  <a:lnTo>
                    <a:pt x="0" y="33022"/>
                  </a:lnTo>
                  <a:lnTo>
                    <a:pt x="570" y="28544"/>
                  </a:lnTo>
                  <a:lnTo>
                    <a:pt x="2472" y="24179"/>
                  </a:lnTo>
                  <a:lnTo>
                    <a:pt x="5134" y="20149"/>
                  </a:lnTo>
                  <a:lnTo>
                    <a:pt x="8938" y="16343"/>
                  </a:lnTo>
                  <a:lnTo>
                    <a:pt x="13692" y="12873"/>
                  </a:lnTo>
                  <a:lnTo>
                    <a:pt x="19397" y="9626"/>
                  </a:lnTo>
                  <a:lnTo>
                    <a:pt x="25863" y="6828"/>
                  </a:lnTo>
                  <a:lnTo>
                    <a:pt x="32709" y="4477"/>
                  </a:lnTo>
                  <a:lnTo>
                    <a:pt x="40507" y="2462"/>
                  </a:lnTo>
                  <a:lnTo>
                    <a:pt x="48494" y="1119"/>
                  </a:lnTo>
                  <a:lnTo>
                    <a:pt x="57242" y="223"/>
                  </a:lnTo>
                  <a:lnTo>
                    <a:pt x="66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5630" y="3689"/>
              <a:ext cx="63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985" y="0"/>
                  </a:moveTo>
                  <a:lnTo>
                    <a:pt x="53819" y="0"/>
                  </a:lnTo>
                  <a:lnTo>
                    <a:pt x="62757" y="223"/>
                  </a:lnTo>
                  <a:lnTo>
                    <a:pt x="71505" y="1119"/>
                  </a:lnTo>
                  <a:lnTo>
                    <a:pt x="79683" y="2462"/>
                  </a:lnTo>
                  <a:lnTo>
                    <a:pt x="87290" y="4477"/>
                  </a:lnTo>
                  <a:lnTo>
                    <a:pt x="94326" y="6828"/>
                  </a:lnTo>
                  <a:lnTo>
                    <a:pt x="100602" y="9626"/>
                  </a:lnTo>
                  <a:lnTo>
                    <a:pt x="106117" y="12873"/>
                  </a:lnTo>
                  <a:lnTo>
                    <a:pt x="110871" y="16343"/>
                  </a:lnTo>
                  <a:lnTo>
                    <a:pt x="114865" y="20149"/>
                  </a:lnTo>
                  <a:lnTo>
                    <a:pt x="117717" y="24179"/>
                  </a:lnTo>
                  <a:lnTo>
                    <a:pt x="119429" y="28544"/>
                  </a:lnTo>
                  <a:lnTo>
                    <a:pt x="120000" y="33022"/>
                  </a:lnTo>
                  <a:lnTo>
                    <a:pt x="120000" y="120000"/>
                  </a:lnTo>
                  <a:lnTo>
                    <a:pt x="0" y="68059"/>
                  </a:lnTo>
                  <a:lnTo>
                    <a:pt x="6465" y="61231"/>
                  </a:lnTo>
                  <a:lnTo>
                    <a:pt x="12551" y="53731"/>
                  </a:lnTo>
                  <a:lnTo>
                    <a:pt x="18066" y="45895"/>
                  </a:lnTo>
                  <a:lnTo>
                    <a:pt x="23201" y="37500"/>
                  </a:lnTo>
                  <a:lnTo>
                    <a:pt x="27765" y="28880"/>
                  </a:lnTo>
                  <a:lnTo>
                    <a:pt x="31949" y="19589"/>
                  </a:lnTo>
                  <a:lnTo>
                    <a:pt x="35752" y="9962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Shape 597"/>
          <p:cNvSpPr txBox="1"/>
          <p:nvPr/>
        </p:nvSpPr>
        <p:spPr>
          <a:xfrm>
            <a:off x="705913" y="579921"/>
            <a:ext cx="600598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RESOURCE SHARING TIMELINE</a:t>
            </a:r>
            <a:r>
              <a:rPr lang="id-ID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 </a:t>
            </a:r>
            <a:endParaRPr sz="3000" b="1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UNTIL 2015</a:t>
            </a:r>
            <a:endParaRPr sz="3000">
              <a:latin typeface="+mn-lt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1245766" y="2209520"/>
            <a:ext cx="3101869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Manual online form.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Every request required the user to enter their identifying information.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Prone to typos/errors.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Wasn’t integrated with any library system. 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1245768" y="1942980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Requesting</a:t>
            </a:r>
          </a:p>
        </p:txBody>
      </p:sp>
      <p:sp>
        <p:nvSpPr>
          <p:cNvPr id="600" name="Shape 600"/>
          <p:cNvSpPr/>
          <p:nvPr/>
        </p:nvSpPr>
        <p:spPr>
          <a:xfrm>
            <a:off x="5348372" y="2103678"/>
            <a:ext cx="3347572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Tasks involved entering data into multiple systems.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Checking user privileges.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Manually contacting users.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01" name="Shape 601"/>
          <p:cNvSpPr txBox="1"/>
          <p:nvPr/>
        </p:nvSpPr>
        <p:spPr>
          <a:xfrm>
            <a:off x="5348372" y="1871428"/>
            <a:ext cx="1363522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Processing</a:t>
            </a:r>
          </a:p>
        </p:txBody>
      </p:sp>
      <p:sp>
        <p:nvSpPr>
          <p:cNvPr id="602" name="Shape 602"/>
          <p:cNvSpPr/>
          <p:nvPr/>
        </p:nvSpPr>
        <p:spPr>
          <a:xfrm>
            <a:off x="5399854" y="3923019"/>
            <a:ext cx="3347572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User unable to track progress.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Staff required to enter request details into separate systems and spreadsheets to track progress and use of service.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5399854" y="3656479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Monitoring</a:t>
            </a:r>
          </a:p>
        </p:txBody>
      </p:sp>
      <p:sp>
        <p:nvSpPr>
          <p:cNvPr id="20" name="Freeform 103">
            <a:extLst>
              <a:ext uri="{FF2B5EF4-FFF2-40B4-BE49-F238E27FC236}">
                <a16:creationId xmlns:a16="http://schemas.microsoft.com/office/drawing/2014/main" id="{F64363C2-03AD-44F1-A4C1-427BDD81B473}"/>
              </a:ext>
            </a:extLst>
          </p:cNvPr>
          <p:cNvSpPr>
            <a:spLocks noEditPoints="1"/>
          </p:cNvSpPr>
          <p:nvPr/>
        </p:nvSpPr>
        <p:spPr bwMode="auto">
          <a:xfrm>
            <a:off x="4824112" y="3758211"/>
            <a:ext cx="407785" cy="262724"/>
          </a:xfrm>
          <a:custGeom>
            <a:avLst/>
            <a:gdLst>
              <a:gd name="T0" fmla="*/ 159 w 160"/>
              <a:gd name="T1" fmla="*/ 57 h 120"/>
              <a:gd name="T2" fmla="*/ 139 w 160"/>
              <a:gd name="T3" fmla="*/ 29 h 120"/>
              <a:gd name="T4" fmla="*/ 114 w 160"/>
              <a:gd name="T5" fmla="*/ 9 h 120"/>
              <a:gd name="T6" fmla="*/ 80 w 160"/>
              <a:gd name="T7" fmla="*/ 0 h 120"/>
              <a:gd name="T8" fmla="*/ 46 w 160"/>
              <a:gd name="T9" fmla="*/ 9 h 120"/>
              <a:gd name="T10" fmla="*/ 21 w 160"/>
              <a:gd name="T11" fmla="*/ 29 h 120"/>
              <a:gd name="T12" fmla="*/ 1 w 160"/>
              <a:gd name="T13" fmla="*/ 57 h 120"/>
              <a:gd name="T14" fmla="*/ 1 w 160"/>
              <a:gd name="T15" fmla="*/ 63 h 120"/>
              <a:gd name="T16" fmla="*/ 21 w 160"/>
              <a:gd name="T17" fmla="*/ 91 h 120"/>
              <a:gd name="T18" fmla="*/ 46 w 160"/>
              <a:gd name="T19" fmla="*/ 111 h 120"/>
              <a:gd name="T20" fmla="*/ 80 w 160"/>
              <a:gd name="T21" fmla="*/ 120 h 120"/>
              <a:gd name="T22" fmla="*/ 114 w 160"/>
              <a:gd name="T23" fmla="*/ 111 h 120"/>
              <a:gd name="T24" fmla="*/ 139 w 160"/>
              <a:gd name="T25" fmla="*/ 91 h 120"/>
              <a:gd name="T26" fmla="*/ 159 w 160"/>
              <a:gd name="T27" fmla="*/ 63 h 120"/>
              <a:gd name="T28" fmla="*/ 159 w 160"/>
              <a:gd name="T29" fmla="*/ 57 h 120"/>
              <a:gd name="T30" fmla="*/ 80 w 160"/>
              <a:gd name="T31" fmla="*/ 107 h 120"/>
              <a:gd name="T32" fmla="*/ 31 w 160"/>
              <a:gd name="T33" fmla="*/ 83 h 120"/>
              <a:gd name="T34" fmla="*/ 14 w 160"/>
              <a:gd name="T35" fmla="*/ 60 h 120"/>
              <a:gd name="T36" fmla="*/ 80 w 160"/>
              <a:gd name="T37" fmla="*/ 13 h 120"/>
              <a:gd name="T38" fmla="*/ 129 w 160"/>
              <a:gd name="T39" fmla="*/ 37 h 120"/>
              <a:gd name="T40" fmla="*/ 146 w 160"/>
              <a:gd name="T41" fmla="*/ 60 h 120"/>
              <a:gd name="T42" fmla="*/ 80 w 160"/>
              <a:gd name="T43" fmla="*/ 107 h 120"/>
              <a:gd name="T44" fmla="*/ 80 w 160"/>
              <a:gd name="T45" fmla="*/ 33 h 120"/>
              <a:gd name="T46" fmla="*/ 53 w 160"/>
              <a:gd name="T47" fmla="*/ 60 h 120"/>
              <a:gd name="T48" fmla="*/ 80 w 160"/>
              <a:gd name="T49" fmla="*/ 86 h 120"/>
              <a:gd name="T50" fmla="*/ 107 w 160"/>
              <a:gd name="T51" fmla="*/ 60 h 120"/>
              <a:gd name="T52" fmla="*/ 80 w 160"/>
              <a:gd name="T53" fmla="*/ 33 h 120"/>
              <a:gd name="T54" fmla="*/ 80 w 160"/>
              <a:gd name="T55" fmla="*/ 74 h 120"/>
              <a:gd name="T56" fmla="*/ 66 w 160"/>
              <a:gd name="T57" fmla="*/ 60 h 120"/>
              <a:gd name="T58" fmla="*/ 80 w 160"/>
              <a:gd name="T59" fmla="*/ 46 h 120"/>
              <a:gd name="T60" fmla="*/ 94 w 160"/>
              <a:gd name="T61" fmla="*/ 60 h 120"/>
              <a:gd name="T62" fmla="*/ 80 w 160"/>
              <a:gd name="T63" fmla="*/ 7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0" h="120">
                <a:moveTo>
                  <a:pt x="159" y="57"/>
                </a:moveTo>
                <a:cubicBezTo>
                  <a:pt x="159" y="56"/>
                  <a:pt x="152" y="43"/>
                  <a:pt x="139" y="29"/>
                </a:cubicBezTo>
                <a:cubicBezTo>
                  <a:pt x="131" y="21"/>
                  <a:pt x="123" y="14"/>
                  <a:pt x="114" y="9"/>
                </a:cubicBezTo>
                <a:cubicBezTo>
                  <a:pt x="103" y="3"/>
                  <a:pt x="92" y="0"/>
                  <a:pt x="80" y="0"/>
                </a:cubicBezTo>
                <a:cubicBezTo>
                  <a:pt x="68" y="0"/>
                  <a:pt x="57" y="3"/>
                  <a:pt x="46" y="9"/>
                </a:cubicBezTo>
                <a:cubicBezTo>
                  <a:pt x="37" y="14"/>
                  <a:pt x="29" y="21"/>
                  <a:pt x="21" y="29"/>
                </a:cubicBezTo>
                <a:cubicBezTo>
                  <a:pt x="8" y="43"/>
                  <a:pt x="1" y="56"/>
                  <a:pt x="1" y="57"/>
                </a:cubicBezTo>
                <a:cubicBezTo>
                  <a:pt x="0" y="59"/>
                  <a:pt x="0" y="61"/>
                  <a:pt x="1" y="63"/>
                </a:cubicBezTo>
                <a:cubicBezTo>
                  <a:pt x="1" y="63"/>
                  <a:pt x="8" y="77"/>
                  <a:pt x="21" y="91"/>
                </a:cubicBezTo>
                <a:cubicBezTo>
                  <a:pt x="29" y="99"/>
                  <a:pt x="37" y="106"/>
                  <a:pt x="46" y="111"/>
                </a:cubicBezTo>
                <a:cubicBezTo>
                  <a:pt x="57" y="117"/>
                  <a:pt x="68" y="120"/>
                  <a:pt x="80" y="120"/>
                </a:cubicBezTo>
                <a:cubicBezTo>
                  <a:pt x="92" y="120"/>
                  <a:pt x="103" y="117"/>
                  <a:pt x="114" y="111"/>
                </a:cubicBezTo>
                <a:cubicBezTo>
                  <a:pt x="123" y="106"/>
                  <a:pt x="131" y="99"/>
                  <a:pt x="139" y="91"/>
                </a:cubicBezTo>
                <a:cubicBezTo>
                  <a:pt x="152" y="77"/>
                  <a:pt x="159" y="63"/>
                  <a:pt x="159" y="63"/>
                </a:cubicBezTo>
                <a:cubicBezTo>
                  <a:pt x="160" y="61"/>
                  <a:pt x="160" y="59"/>
                  <a:pt x="159" y="57"/>
                </a:cubicBezTo>
                <a:close/>
                <a:moveTo>
                  <a:pt x="80" y="107"/>
                </a:moveTo>
                <a:cubicBezTo>
                  <a:pt x="63" y="107"/>
                  <a:pt x="46" y="99"/>
                  <a:pt x="31" y="83"/>
                </a:cubicBezTo>
                <a:cubicBezTo>
                  <a:pt x="22" y="74"/>
                  <a:pt x="16" y="64"/>
                  <a:pt x="14" y="60"/>
                </a:cubicBezTo>
                <a:cubicBezTo>
                  <a:pt x="20" y="49"/>
                  <a:pt x="44" y="13"/>
                  <a:pt x="80" y="13"/>
                </a:cubicBezTo>
                <a:cubicBezTo>
                  <a:pt x="97" y="13"/>
                  <a:pt x="114" y="21"/>
                  <a:pt x="129" y="37"/>
                </a:cubicBezTo>
                <a:cubicBezTo>
                  <a:pt x="138" y="46"/>
                  <a:pt x="144" y="55"/>
                  <a:pt x="146" y="60"/>
                </a:cubicBezTo>
                <a:cubicBezTo>
                  <a:pt x="140" y="71"/>
                  <a:pt x="116" y="107"/>
                  <a:pt x="80" y="107"/>
                </a:cubicBezTo>
                <a:close/>
                <a:moveTo>
                  <a:pt x="80" y="33"/>
                </a:moveTo>
                <a:cubicBezTo>
                  <a:pt x="65" y="33"/>
                  <a:pt x="53" y="45"/>
                  <a:pt x="53" y="60"/>
                </a:cubicBezTo>
                <a:cubicBezTo>
                  <a:pt x="53" y="75"/>
                  <a:pt x="65" y="86"/>
                  <a:pt x="80" y="86"/>
                </a:cubicBezTo>
                <a:cubicBezTo>
                  <a:pt x="95" y="86"/>
                  <a:pt x="107" y="75"/>
                  <a:pt x="107" y="60"/>
                </a:cubicBezTo>
                <a:cubicBezTo>
                  <a:pt x="107" y="45"/>
                  <a:pt x="95" y="33"/>
                  <a:pt x="80" y="33"/>
                </a:cubicBezTo>
                <a:close/>
                <a:moveTo>
                  <a:pt x="80" y="74"/>
                </a:moveTo>
                <a:cubicBezTo>
                  <a:pt x="73" y="74"/>
                  <a:pt x="66" y="67"/>
                  <a:pt x="66" y="60"/>
                </a:cubicBezTo>
                <a:cubicBezTo>
                  <a:pt x="66" y="52"/>
                  <a:pt x="73" y="46"/>
                  <a:pt x="80" y="46"/>
                </a:cubicBezTo>
                <a:cubicBezTo>
                  <a:pt x="87" y="46"/>
                  <a:pt x="94" y="52"/>
                  <a:pt x="94" y="60"/>
                </a:cubicBezTo>
                <a:cubicBezTo>
                  <a:pt x="94" y="67"/>
                  <a:pt x="87" y="74"/>
                  <a:pt x="80" y="74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/>
        </p:nvSpPr>
        <p:spPr>
          <a:xfrm>
            <a:off x="1241493" y="3492317"/>
            <a:ext cx="3220934" cy="1392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Silent login enabled.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Increased discoverability of service as requesting can happen from Primo Central Index record.</a:t>
            </a:r>
            <a:endParaRPr lang="en-US" sz="1100">
              <a:solidFill>
                <a:schemeClr val="tx1"/>
              </a:solidFill>
              <a:latin typeface="+mn-lt"/>
              <a:ea typeface="Lato Light"/>
              <a:cs typeface="Lato Light"/>
            </a:endParaRP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Still two extra steps to find service: a) Login to Primo. b) Select ‘Expand My Results’.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1241494" y="3196294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Awareness</a:t>
            </a:r>
          </a:p>
        </p:txBody>
      </p:sp>
      <p:sp>
        <p:nvSpPr>
          <p:cNvPr id="588" name="Shape 588"/>
          <p:cNvSpPr/>
          <p:nvPr/>
        </p:nvSpPr>
        <p:spPr>
          <a:xfrm>
            <a:off x="650335" y="3352106"/>
            <a:ext cx="329930" cy="27547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3407" y="64808"/>
                </a:moveTo>
                <a:lnTo>
                  <a:pt x="68357" y="64808"/>
                </a:lnTo>
                <a:lnTo>
                  <a:pt x="70654" y="65008"/>
                </a:lnTo>
                <a:lnTo>
                  <a:pt x="72885" y="65407"/>
                </a:lnTo>
                <a:lnTo>
                  <a:pt x="75016" y="66045"/>
                </a:lnTo>
                <a:lnTo>
                  <a:pt x="77081" y="66963"/>
                </a:lnTo>
                <a:lnTo>
                  <a:pt x="79078" y="68081"/>
                </a:lnTo>
                <a:lnTo>
                  <a:pt x="80910" y="69437"/>
                </a:lnTo>
                <a:lnTo>
                  <a:pt x="82674" y="70954"/>
                </a:lnTo>
                <a:lnTo>
                  <a:pt x="84273" y="72710"/>
                </a:lnTo>
                <a:lnTo>
                  <a:pt x="85704" y="74585"/>
                </a:lnTo>
                <a:lnTo>
                  <a:pt x="87003" y="76661"/>
                </a:lnTo>
                <a:lnTo>
                  <a:pt x="88135" y="78895"/>
                </a:lnTo>
                <a:lnTo>
                  <a:pt x="89100" y="81210"/>
                </a:lnTo>
                <a:lnTo>
                  <a:pt x="89833" y="83684"/>
                </a:lnTo>
                <a:lnTo>
                  <a:pt x="90399" y="86238"/>
                </a:lnTo>
                <a:lnTo>
                  <a:pt x="90765" y="88872"/>
                </a:lnTo>
                <a:lnTo>
                  <a:pt x="90865" y="91666"/>
                </a:lnTo>
                <a:lnTo>
                  <a:pt x="90865" y="113335"/>
                </a:lnTo>
                <a:lnTo>
                  <a:pt x="90732" y="113335"/>
                </a:lnTo>
                <a:lnTo>
                  <a:pt x="89600" y="114053"/>
                </a:lnTo>
                <a:lnTo>
                  <a:pt x="89367" y="114173"/>
                </a:lnTo>
                <a:lnTo>
                  <a:pt x="89001" y="114373"/>
                </a:lnTo>
                <a:lnTo>
                  <a:pt x="88401" y="114652"/>
                </a:lnTo>
                <a:lnTo>
                  <a:pt x="87669" y="115051"/>
                </a:lnTo>
                <a:lnTo>
                  <a:pt x="86736" y="115450"/>
                </a:lnTo>
                <a:lnTo>
                  <a:pt x="85671" y="115929"/>
                </a:lnTo>
                <a:lnTo>
                  <a:pt x="84406" y="116408"/>
                </a:lnTo>
                <a:lnTo>
                  <a:pt x="82941" y="116887"/>
                </a:lnTo>
                <a:lnTo>
                  <a:pt x="81376" y="117406"/>
                </a:lnTo>
                <a:lnTo>
                  <a:pt x="79611" y="117924"/>
                </a:lnTo>
                <a:lnTo>
                  <a:pt x="77647" y="118363"/>
                </a:lnTo>
                <a:lnTo>
                  <a:pt x="75582" y="118802"/>
                </a:lnTo>
                <a:lnTo>
                  <a:pt x="73318" y="119201"/>
                </a:lnTo>
                <a:lnTo>
                  <a:pt x="70921" y="119561"/>
                </a:lnTo>
                <a:lnTo>
                  <a:pt x="68390" y="119800"/>
                </a:lnTo>
                <a:lnTo>
                  <a:pt x="65660" y="119960"/>
                </a:lnTo>
                <a:lnTo>
                  <a:pt x="62830" y="120000"/>
                </a:lnTo>
                <a:lnTo>
                  <a:pt x="60199" y="119960"/>
                </a:lnTo>
                <a:lnTo>
                  <a:pt x="57502" y="119840"/>
                </a:lnTo>
                <a:lnTo>
                  <a:pt x="54705" y="119561"/>
                </a:lnTo>
                <a:lnTo>
                  <a:pt x="51809" y="119201"/>
                </a:lnTo>
                <a:lnTo>
                  <a:pt x="48779" y="118722"/>
                </a:lnTo>
                <a:lnTo>
                  <a:pt x="45649" y="118124"/>
                </a:lnTo>
                <a:lnTo>
                  <a:pt x="42419" y="117366"/>
                </a:lnTo>
                <a:lnTo>
                  <a:pt x="39123" y="116448"/>
                </a:lnTo>
                <a:lnTo>
                  <a:pt x="35693" y="115410"/>
                </a:lnTo>
                <a:lnTo>
                  <a:pt x="32197" y="114133"/>
                </a:lnTo>
                <a:lnTo>
                  <a:pt x="30932" y="113694"/>
                </a:lnTo>
                <a:lnTo>
                  <a:pt x="30865" y="113335"/>
                </a:lnTo>
                <a:lnTo>
                  <a:pt x="30865" y="91666"/>
                </a:lnTo>
                <a:lnTo>
                  <a:pt x="30998" y="88872"/>
                </a:lnTo>
                <a:lnTo>
                  <a:pt x="31331" y="86238"/>
                </a:lnTo>
                <a:lnTo>
                  <a:pt x="31897" y="83684"/>
                </a:lnTo>
                <a:lnTo>
                  <a:pt x="32663" y="81210"/>
                </a:lnTo>
                <a:lnTo>
                  <a:pt x="33596" y="78895"/>
                </a:lnTo>
                <a:lnTo>
                  <a:pt x="34728" y="76661"/>
                </a:lnTo>
                <a:lnTo>
                  <a:pt x="36026" y="74585"/>
                </a:lnTo>
                <a:lnTo>
                  <a:pt x="37491" y="72710"/>
                </a:lnTo>
                <a:lnTo>
                  <a:pt x="39089" y="70954"/>
                </a:lnTo>
                <a:lnTo>
                  <a:pt x="40821" y="69437"/>
                </a:lnTo>
                <a:lnTo>
                  <a:pt x="42685" y="68081"/>
                </a:lnTo>
                <a:lnTo>
                  <a:pt x="44650" y="66963"/>
                </a:lnTo>
                <a:lnTo>
                  <a:pt x="46714" y="66045"/>
                </a:lnTo>
                <a:lnTo>
                  <a:pt x="48879" y="65407"/>
                </a:lnTo>
                <a:lnTo>
                  <a:pt x="51109" y="65008"/>
                </a:lnTo>
                <a:lnTo>
                  <a:pt x="53407" y="64808"/>
                </a:lnTo>
                <a:close/>
                <a:moveTo>
                  <a:pt x="82674" y="43259"/>
                </a:moveTo>
                <a:lnTo>
                  <a:pt x="97458" y="43259"/>
                </a:lnTo>
                <a:lnTo>
                  <a:pt x="99755" y="43378"/>
                </a:lnTo>
                <a:lnTo>
                  <a:pt x="101986" y="43777"/>
                </a:lnTo>
                <a:lnTo>
                  <a:pt x="104150" y="44456"/>
                </a:lnTo>
                <a:lnTo>
                  <a:pt x="106215" y="45374"/>
                </a:lnTo>
                <a:lnTo>
                  <a:pt x="108179" y="46491"/>
                </a:lnTo>
                <a:lnTo>
                  <a:pt x="110044" y="47808"/>
                </a:lnTo>
                <a:lnTo>
                  <a:pt x="111775" y="49364"/>
                </a:lnTo>
                <a:lnTo>
                  <a:pt x="113374" y="51120"/>
                </a:lnTo>
                <a:lnTo>
                  <a:pt x="114839" y="52996"/>
                </a:lnTo>
                <a:lnTo>
                  <a:pt x="116137" y="55071"/>
                </a:lnTo>
                <a:lnTo>
                  <a:pt x="117269" y="57306"/>
                </a:lnTo>
                <a:lnTo>
                  <a:pt x="118201" y="59620"/>
                </a:lnTo>
                <a:lnTo>
                  <a:pt x="118967" y="62055"/>
                </a:lnTo>
                <a:lnTo>
                  <a:pt x="119533" y="64649"/>
                </a:lnTo>
                <a:lnTo>
                  <a:pt x="119866" y="67283"/>
                </a:lnTo>
                <a:lnTo>
                  <a:pt x="120000" y="70036"/>
                </a:lnTo>
                <a:lnTo>
                  <a:pt x="120000" y="91745"/>
                </a:lnTo>
                <a:lnTo>
                  <a:pt x="119866" y="91745"/>
                </a:lnTo>
                <a:lnTo>
                  <a:pt x="118668" y="92424"/>
                </a:lnTo>
                <a:lnTo>
                  <a:pt x="118501" y="92583"/>
                </a:lnTo>
                <a:lnTo>
                  <a:pt x="118135" y="92783"/>
                </a:lnTo>
                <a:lnTo>
                  <a:pt x="117569" y="93062"/>
                </a:lnTo>
                <a:lnTo>
                  <a:pt x="116836" y="93461"/>
                </a:lnTo>
                <a:lnTo>
                  <a:pt x="115904" y="93821"/>
                </a:lnTo>
                <a:lnTo>
                  <a:pt x="114839" y="94299"/>
                </a:lnTo>
                <a:lnTo>
                  <a:pt x="113607" y="94818"/>
                </a:lnTo>
                <a:lnTo>
                  <a:pt x="112142" y="95297"/>
                </a:lnTo>
                <a:lnTo>
                  <a:pt x="110577" y="95816"/>
                </a:lnTo>
                <a:lnTo>
                  <a:pt x="108845" y="96295"/>
                </a:lnTo>
                <a:lnTo>
                  <a:pt x="106914" y="96774"/>
                </a:lnTo>
                <a:lnTo>
                  <a:pt x="104850" y="97213"/>
                </a:lnTo>
                <a:lnTo>
                  <a:pt x="102652" y="97612"/>
                </a:lnTo>
                <a:lnTo>
                  <a:pt x="100288" y="97931"/>
                </a:lnTo>
                <a:lnTo>
                  <a:pt x="97724" y="98170"/>
                </a:lnTo>
                <a:lnTo>
                  <a:pt x="95094" y="98370"/>
                </a:lnTo>
                <a:lnTo>
                  <a:pt x="95094" y="91666"/>
                </a:lnTo>
                <a:lnTo>
                  <a:pt x="94961" y="88832"/>
                </a:lnTo>
                <a:lnTo>
                  <a:pt x="94628" y="86039"/>
                </a:lnTo>
                <a:lnTo>
                  <a:pt x="94162" y="83365"/>
                </a:lnTo>
                <a:lnTo>
                  <a:pt x="93462" y="80731"/>
                </a:lnTo>
                <a:lnTo>
                  <a:pt x="92563" y="78217"/>
                </a:lnTo>
                <a:lnTo>
                  <a:pt x="91498" y="75862"/>
                </a:lnTo>
                <a:lnTo>
                  <a:pt x="90332" y="73588"/>
                </a:lnTo>
                <a:lnTo>
                  <a:pt x="88967" y="71433"/>
                </a:lnTo>
                <a:lnTo>
                  <a:pt x="87436" y="69477"/>
                </a:lnTo>
                <a:lnTo>
                  <a:pt x="85837" y="67642"/>
                </a:lnTo>
                <a:lnTo>
                  <a:pt x="84073" y="65966"/>
                </a:lnTo>
                <a:lnTo>
                  <a:pt x="82175" y="64489"/>
                </a:lnTo>
                <a:lnTo>
                  <a:pt x="80177" y="63212"/>
                </a:lnTo>
                <a:lnTo>
                  <a:pt x="78113" y="62095"/>
                </a:lnTo>
                <a:lnTo>
                  <a:pt x="75948" y="61217"/>
                </a:lnTo>
                <a:lnTo>
                  <a:pt x="77380" y="59421"/>
                </a:lnTo>
                <a:lnTo>
                  <a:pt x="78679" y="57465"/>
                </a:lnTo>
                <a:lnTo>
                  <a:pt x="79778" y="55350"/>
                </a:lnTo>
                <a:lnTo>
                  <a:pt x="80743" y="53155"/>
                </a:lnTo>
                <a:lnTo>
                  <a:pt x="81509" y="50841"/>
                </a:lnTo>
                <a:lnTo>
                  <a:pt x="82108" y="48407"/>
                </a:lnTo>
                <a:lnTo>
                  <a:pt x="82475" y="45853"/>
                </a:lnTo>
                <a:lnTo>
                  <a:pt x="82674" y="43259"/>
                </a:lnTo>
                <a:close/>
                <a:moveTo>
                  <a:pt x="22541" y="43259"/>
                </a:moveTo>
                <a:lnTo>
                  <a:pt x="37458" y="43259"/>
                </a:lnTo>
                <a:lnTo>
                  <a:pt x="39123" y="43338"/>
                </a:lnTo>
                <a:lnTo>
                  <a:pt x="39289" y="45932"/>
                </a:lnTo>
                <a:lnTo>
                  <a:pt x="39655" y="48446"/>
                </a:lnTo>
                <a:lnTo>
                  <a:pt x="40255" y="50881"/>
                </a:lnTo>
                <a:lnTo>
                  <a:pt x="41021" y="53195"/>
                </a:lnTo>
                <a:lnTo>
                  <a:pt x="41986" y="55390"/>
                </a:lnTo>
                <a:lnTo>
                  <a:pt x="43085" y="57505"/>
                </a:lnTo>
                <a:lnTo>
                  <a:pt x="44384" y="59421"/>
                </a:lnTo>
                <a:lnTo>
                  <a:pt x="45782" y="61217"/>
                </a:lnTo>
                <a:lnTo>
                  <a:pt x="43651" y="62095"/>
                </a:lnTo>
                <a:lnTo>
                  <a:pt x="41553" y="63212"/>
                </a:lnTo>
                <a:lnTo>
                  <a:pt x="39556" y="64489"/>
                </a:lnTo>
                <a:lnTo>
                  <a:pt x="37724" y="65966"/>
                </a:lnTo>
                <a:lnTo>
                  <a:pt x="35960" y="67642"/>
                </a:lnTo>
                <a:lnTo>
                  <a:pt x="34295" y="69477"/>
                </a:lnTo>
                <a:lnTo>
                  <a:pt x="32796" y="71433"/>
                </a:lnTo>
                <a:lnTo>
                  <a:pt x="31465" y="73588"/>
                </a:lnTo>
                <a:lnTo>
                  <a:pt x="30233" y="75862"/>
                </a:lnTo>
                <a:lnTo>
                  <a:pt x="29200" y="78217"/>
                </a:lnTo>
                <a:lnTo>
                  <a:pt x="28301" y="80731"/>
                </a:lnTo>
                <a:lnTo>
                  <a:pt x="27602" y="83365"/>
                </a:lnTo>
                <a:lnTo>
                  <a:pt x="27103" y="86039"/>
                </a:lnTo>
                <a:lnTo>
                  <a:pt x="26803" y="88832"/>
                </a:lnTo>
                <a:lnTo>
                  <a:pt x="26703" y="91666"/>
                </a:lnTo>
                <a:lnTo>
                  <a:pt x="26703" y="98210"/>
                </a:lnTo>
                <a:lnTo>
                  <a:pt x="23840" y="97971"/>
                </a:lnTo>
                <a:lnTo>
                  <a:pt x="20943" y="97612"/>
                </a:lnTo>
                <a:lnTo>
                  <a:pt x="17913" y="97133"/>
                </a:lnTo>
                <a:lnTo>
                  <a:pt x="14783" y="96494"/>
                </a:lnTo>
                <a:lnTo>
                  <a:pt x="11587" y="95776"/>
                </a:lnTo>
                <a:lnTo>
                  <a:pt x="8257" y="94858"/>
                </a:lnTo>
                <a:lnTo>
                  <a:pt x="4827" y="93781"/>
                </a:lnTo>
                <a:lnTo>
                  <a:pt x="1298" y="92583"/>
                </a:lnTo>
                <a:lnTo>
                  <a:pt x="33" y="92065"/>
                </a:lnTo>
                <a:lnTo>
                  <a:pt x="0" y="91745"/>
                </a:lnTo>
                <a:lnTo>
                  <a:pt x="0" y="70036"/>
                </a:lnTo>
                <a:lnTo>
                  <a:pt x="99" y="67283"/>
                </a:lnTo>
                <a:lnTo>
                  <a:pt x="432" y="64649"/>
                </a:lnTo>
                <a:lnTo>
                  <a:pt x="1032" y="62055"/>
                </a:lnTo>
                <a:lnTo>
                  <a:pt x="1764" y="59620"/>
                </a:lnTo>
                <a:lnTo>
                  <a:pt x="2730" y="57306"/>
                </a:lnTo>
                <a:lnTo>
                  <a:pt x="3829" y="55071"/>
                </a:lnTo>
                <a:lnTo>
                  <a:pt x="5160" y="52996"/>
                </a:lnTo>
                <a:lnTo>
                  <a:pt x="6592" y="51120"/>
                </a:lnTo>
                <a:lnTo>
                  <a:pt x="8224" y="49364"/>
                </a:lnTo>
                <a:lnTo>
                  <a:pt x="9955" y="47808"/>
                </a:lnTo>
                <a:lnTo>
                  <a:pt x="11786" y="46491"/>
                </a:lnTo>
                <a:lnTo>
                  <a:pt x="13751" y="45374"/>
                </a:lnTo>
                <a:lnTo>
                  <a:pt x="15849" y="44456"/>
                </a:lnTo>
                <a:lnTo>
                  <a:pt x="17980" y="43777"/>
                </a:lnTo>
                <a:lnTo>
                  <a:pt x="20244" y="43378"/>
                </a:lnTo>
                <a:lnTo>
                  <a:pt x="22541" y="43259"/>
                </a:lnTo>
                <a:close/>
                <a:moveTo>
                  <a:pt x="60865" y="21589"/>
                </a:moveTo>
                <a:lnTo>
                  <a:pt x="62796" y="21709"/>
                </a:lnTo>
                <a:lnTo>
                  <a:pt x="64661" y="22068"/>
                </a:lnTo>
                <a:lnTo>
                  <a:pt x="66426" y="22667"/>
                </a:lnTo>
                <a:lnTo>
                  <a:pt x="68124" y="23465"/>
                </a:lnTo>
                <a:lnTo>
                  <a:pt x="69755" y="24462"/>
                </a:lnTo>
                <a:lnTo>
                  <a:pt x="71254" y="25620"/>
                </a:lnTo>
                <a:lnTo>
                  <a:pt x="72652" y="26977"/>
                </a:lnTo>
                <a:lnTo>
                  <a:pt x="73951" y="28493"/>
                </a:lnTo>
                <a:lnTo>
                  <a:pt x="75049" y="30169"/>
                </a:lnTo>
                <a:lnTo>
                  <a:pt x="76048" y="31965"/>
                </a:lnTo>
                <a:lnTo>
                  <a:pt x="76914" y="33841"/>
                </a:lnTo>
                <a:lnTo>
                  <a:pt x="77580" y="35916"/>
                </a:lnTo>
                <a:lnTo>
                  <a:pt x="78079" y="37991"/>
                </a:lnTo>
                <a:lnTo>
                  <a:pt x="78379" y="40226"/>
                </a:lnTo>
                <a:lnTo>
                  <a:pt x="78479" y="42500"/>
                </a:lnTo>
                <a:lnTo>
                  <a:pt x="78379" y="44815"/>
                </a:lnTo>
                <a:lnTo>
                  <a:pt x="78079" y="46970"/>
                </a:lnTo>
                <a:lnTo>
                  <a:pt x="77580" y="49085"/>
                </a:lnTo>
                <a:lnTo>
                  <a:pt x="76914" y="51160"/>
                </a:lnTo>
                <a:lnTo>
                  <a:pt x="76048" y="53076"/>
                </a:lnTo>
                <a:lnTo>
                  <a:pt x="75049" y="54832"/>
                </a:lnTo>
                <a:lnTo>
                  <a:pt x="73951" y="56508"/>
                </a:lnTo>
                <a:lnTo>
                  <a:pt x="72652" y="58024"/>
                </a:lnTo>
                <a:lnTo>
                  <a:pt x="71254" y="59381"/>
                </a:lnTo>
                <a:lnTo>
                  <a:pt x="69755" y="60578"/>
                </a:lnTo>
                <a:lnTo>
                  <a:pt x="68124" y="61536"/>
                </a:lnTo>
                <a:lnTo>
                  <a:pt x="66426" y="62374"/>
                </a:lnTo>
                <a:lnTo>
                  <a:pt x="64661" y="62933"/>
                </a:lnTo>
                <a:lnTo>
                  <a:pt x="62796" y="63292"/>
                </a:lnTo>
                <a:lnTo>
                  <a:pt x="60865" y="63412"/>
                </a:lnTo>
                <a:lnTo>
                  <a:pt x="58967" y="63292"/>
                </a:lnTo>
                <a:lnTo>
                  <a:pt x="57103" y="62933"/>
                </a:lnTo>
                <a:lnTo>
                  <a:pt x="55305" y="62374"/>
                </a:lnTo>
                <a:lnTo>
                  <a:pt x="53607" y="61536"/>
                </a:lnTo>
                <a:lnTo>
                  <a:pt x="51975" y="60578"/>
                </a:lnTo>
                <a:lnTo>
                  <a:pt x="50477" y="59381"/>
                </a:lnTo>
                <a:lnTo>
                  <a:pt x="49078" y="58024"/>
                </a:lnTo>
                <a:lnTo>
                  <a:pt x="47813" y="56508"/>
                </a:lnTo>
                <a:lnTo>
                  <a:pt x="46681" y="54871"/>
                </a:lnTo>
                <a:lnTo>
                  <a:pt x="45682" y="53076"/>
                </a:lnTo>
                <a:lnTo>
                  <a:pt x="44816" y="51160"/>
                </a:lnTo>
                <a:lnTo>
                  <a:pt x="44184" y="49125"/>
                </a:lnTo>
                <a:lnTo>
                  <a:pt x="43684" y="46970"/>
                </a:lnTo>
                <a:lnTo>
                  <a:pt x="43385" y="44815"/>
                </a:lnTo>
                <a:lnTo>
                  <a:pt x="43285" y="42500"/>
                </a:lnTo>
                <a:lnTo>
                  <a:pt x="43385" y="40226"/>
                </a:lnTo>
                <a:lnTo>
                  <a:pt x="43684" y="37991"/>
                </a:lnTo>
                <a:lnTo>
                  <a:pt x="44184" y="35916"/>
                </a:lnTo>
                <a:lnTo>
                  <a:pt x="44816" y="33880"/>
                </a:lnTo>
                <a:lnTo>
                  <a:pt x="45682" y="31965"/>
                </a:lnTo>
                <a:lnTo>
                  <a:pt x="46681" y="30169"/>
                </a:lnTo>
                <a:lnTo>
                  <a:pt x="47813" y="28493"/>
                </a:lnTo>
                <a:lnTo>
                  <a:pt x="49078" y="26977"/>
                </a:lnTo>
                <a:lnTo>
                  <a:pt x="50477" y="25620"/>
                </a:lnTo>
                <a:lnTo>
                  <a:pt x="51975" y="24462"/>
                </a:lnTo>
                <a:lnTo>
                  <a:pt x="53607" y="23465"/>
                </a:lnTo>
                <a:lnTo>
                  <a:pt x="55305" y="22667"/>
                </a:lnTo>
                <a:lnTo>
                  <a:pt x="57103" y="22068"/>
                </a:lnTo>
                <a:lnTo>
                  <a:pt x="58967" y="21709"/>
                </a:lnTo>
                <a:lnTo>
                  <a:pt x="60865" y="21589"/>
                </a:lnTo>
                <a:close/>
                <a:moveTo>
                  <a:pt x="90000" y="0"/>
                </a:moveTo>
                <a:lnTo>
                  <a:pt x="91897" y="79"/>
                </a:lnTo>
                <a:lnTo>
                  <a:pt x="93762" y="478"/>
                </a:lnTo>
                <a:lnTo>
                  <a:pt x="95560" y="1077"/>
                </a:lnTo>
                <a:lnTo>
                  <a:pt x="97258" y="1835"/>
                </a:lnTo>
                <a:lnTo>
                  <a:pt x="98890" y="2873"/>
                </a:lnTo>
                <a:lnTo>
                  <a:pt x="100388" y="4030"/>
                </a:lnTo>
                <a:lnTo>
                  <a:pt x="101786" y="5387"/>
                </a:lnTo>
                <a:lnTo>
                  <a:pt x="103052" y="6903"/>
                </a:lnTo>
                <a:lnTo>
                  <a:pt x="104184" y="8540"/>
                </a:lnTo>
                <a:lnTo>
                  <a:pt x="105183" y="10335"/>
                </a:lnTo>
                <a:lnTo>
                  <a:pt x="106048" y="12291"/>
                </a:lnTo>
                <a:lnTo>
                  <a:pt x="106681" y="14286"/>
                </a:lnTo>
                <a:lnTo>
                  <a:pt x="107180" y="16401"/>
                </a:lnTo>
                <a:lnTo>
                  <a:pt x="107480" y="18636"/>
                </a:lnTo>
                <a:lnTo>
                  <a:pt x="107580" y="20911"/>
                </a:lnTo>
                <a:lnTo>
                  <a:pt x="107480" y="23185"/>
                </a:lnTo>
                <a:lnTo>
                  <a:pt x="107180" y="25380"/>
                </a:lnTo>
                <a:lnTo>
                  <a:pt x="106681" y="27535"/>
                </a:lnTo>
                <a:lnTo>
                  <a:pt x="106048" y="29531"/>
                </a:lnTo>
                <a:lnTo>
                  <a:pt x="105183" y="31486"/>
                </a:lnTo>
                <a:lnTo>
                  <a:pt x="104184" y="33282"/>
                </a:lnTo>
                <a:lnTo>
                  <a:pt x="103052" y="34958"/>
                </a:lnTo>
                <a:lnTo>
                  <a:pt x="101786" y="36434"/>
                </a:lnTo>
                <a:lnTo>
                  <a:pt x="100388" y="37791"/>
                </a:lnTo>
                <a:lnTo>
                  <a:pt x="98890" y="38989"/>
                </a:lnTo>
                <a:lnTo>
                  <a:pt x="97258" y="39986"/>
                </a:lnTo>
                <a:lnTo>
                  <a:pt x="95560" y="40784"/>
                </a:lnTo>
                <a:lnTo>
                  <a:pt x="93762" y="41343"/>
                </a:lnTo>
                <a:lnTo>
                  <a:pt x="91897" y="41702"/>
                </a:lnTo>
                <a:lnTo>
                  <a:pt x="90000" y="41822"/>
                </a:lnTo>
                <a:lnTo>
                  <a:pt x="88035" y="41702"/>
                </a:lnTo>
                <a:lnTo>
                  <a:pt x="86137" y="41303"/>
                </a:lnTo>
                <a:lnTo>
                  <a:pt x="84273" y="40665"/>
                </a:lnTo>
                <a:lnTo>
                  <a:pt x="82541" y="39866"/>
                </a:lnTo>
                <a:lnTo>
                  <a:pt x="82241" y="37432"/>
                </a:lnTo>
                <a:lnTo>
                  <a:pt x="81775" y="35118"/>
                </a:lnTo>
                <a:lnTo>
                  <a:pt x="81109" y="32883"/>
                </a:lnTo>
                <a:lnTo>
                  <a:pt x="80277" y="30728"/>
                </a:lnTo>
                <a:lnTo>
                  <a:pt x="79311" y="28732"/>
                </a:lnTo>
                <a:lnTo>
                  <a:pt x="78146" y="26817"/>
                </a:lnTo>
                <a:lnTo>
                  <a:pt x="76914" y="25021"/>
                </a:lnTo>
                <a:lnTo>
                  <a:pt x="75549" y="23425"/>
                </a:lnTo>
                <a:lnTo>
                  <a:pt x="74017" y="21908"/>
                </a:lnTo>
                <a:lnTo>
                  <a:pt x="72419" y="20591"/>
                </a:lnTo>
                <a:lnTo>
                  <a:pt x="72552" y="18197"/>
                </a:lnTo>
                <a:lnTo>
                  <a:pt x="72918" y="15882"/>
                </a:lnTo>
                <a:lnTo>
                  <a:pt x="73518" y="13648"/>
                </a:lnTo>
                <a:lnTo>
                  <a:pt x="74284" y="11533"/>
                </a:lnTo>
                <a:lnTo>
                  <a:pt x="75249" y="9537"/>
                </a:lnTo>
                <a:lnTo>
                  <a:pt x="76348" y="7662"/>
                </a:lnTo>
                <a:lnTo>
                  <a:pt x="77647" y="6025"/>
                </a:lnTo>
                <a:lnTo>
                  <a:pt x="79078" y="4509"/>
                </a:lnTo>
                <a:lnTo>
                  <a:pt x="80643" y="3192"/>
                </a:lnTo>
                <a:lnTo>
                  <a:pt x="82341" y="2075"/>
                </a:lnTo>
                <a:lnTo>
                  <a:pt x="84106" y="1197"/>
                </a:lnTo>
                <a:lnTo>
                  <a:pt x="85971" y="518"/>
                </a:lnTo>
                <a:lnTo>
                  <a:pt x="87968" y="159"/>
                </a:lnTo>
                <a:lnTo>
                  <a:pt x="90000" y="0"/>
                </a:lnTo>
                <a:close/>
                <a:moveTo>
                  <a:pt x="30000" y="0"/>
                </a:moveTo>
                <a:lnTo>
                  <a:pt x="31931" y="79"/>
                </a:lnTo>
                <a:lnTo>
                  <a:pt x="33762" y="478"/>
                </a:lnTo>
                <a:lnTo>
                  <a:pt x="35593" y="1077"/>
                </a:lnTo>
                <a:lnTo>
                  <a:pt x="37258" y="1835"/>
                </a:lnTo>
                <a:lnTo>
                  <a:pt x="38890" y="2873"/>
                </a:lnTo>
                <a:lnTo>
                  <a:pt x="40421" y="4030"/>
                </a:lnTo>
                <a:lnTo>
                  <a:pt x="41820" y="5387"/>
                </a:lnTo>
                <a:lnTo>
                  <a:pt x="43052" y="6903"/>
                </a:lnTo>
                <a:lnTo>
                  <a:pt x="44217" y="8540"/>
                </a:lnTo>
                <a:lnTo>
                  <a:pt x="45216" y="10335"/>
                </a:lnTo>
                <a:lnTo>
                  <a:pt x="46048" y="12291"/>
                </a:lnTo>
                <a:lnTo>
                  <a:pt x="46714" y="14286"/>
                </a:lnTo>
                <a:lnTo>
                  <a:pt x="47180" y="16441"/>
                </a:lnTo>
                <a:lnTo>
                  <a:pt x="47480" y="18636"/>
                </a:lnTo>
                <a:lnTo>
                  <a:pt x="47580" y="20911"/>
                </a:lnTo>
                <a:lnTo>
                  <a:pt x="47580" y="21469"/>
                </a:lnTo>
                <a:lnTo>
                  <a:pt x="47547" y="22108"/>
                </a:lnTo>
                <a:lnTo>
                  <a:pt x="46015" y="23664"/>
                </a:lnTo>
                <a:lnTo>
                  <a:pt x="44583" y="25380"/>
                </a:lnTo>
                <a:lnTo>
                  <a:pt x="43285" y="27296"/>
                </a:lnTo>
                <a:lnTo>
                  <a:pt x="42186" y="29331"/>
                </a:lnTo>
                <a:lnTo>
                  <a:pt x="41187" y="31486"/>
                </a:lnTo>
                <a:lnTo>
                  <a:pt x="40421" y="33761"/>
                </a:lnTo>
                <a:lnTo>
                  <a:pt x="39789" y="36115"/>
                </a:lnTo>
                <a:lnTo>
                  <a:pt x="39389" y="38589"/>
                </a:lnTo>
                <a:lnTo>
                  <a:pt x="37957" y="39547"/>
                </a:lnTo>
                <a:lnTo>
                  <a:pt x="36492" y="40345"/>
                </a:lnTo>
                <a:lnTo>
                  <a:pt x="34961" y="40984"/>
                </a:lnTo>
                <a:lnTo>
                  <a:pt x="33362" y="41423"/>
                </a:lnTo>
                <a:lnTo>
                  <a:pt x="31698" y="41742"/>
                </a:lnTo>
                <a:lnTo>
                  <a:pt x="30000" y="41822"/>
                </a:lnTo>
                <a:lnTo>
                  <a:pt x="28102" y="41702"/>
                </a:lnTo>
                <a:lnTo>
                  <a:pt x="26204" y="41343"/>
                </a:lnTo>
                <a:lnTo>
                  <a:pt x="24439" y="40784"/>
                </a:lnTo>
                <a:lnTo>
                  <a:pt x="22741" y="39986"/>
                </a:lnTo>
                <a:lnTo>
                  <a:pt x="21109" y="38989"/>
                </a:lnTo>
                <a:lnTo>
                  <a:pt x="19611" y="37791"/>
                </a:lnTo>
                <a:lnTo>
                  <a:pt x="18213" y="36434"/>
                </a:lnTo>
                <a:lnTo>
                  <a:pt x="16914" y="34958"/>
                </a:lnTo>
                <a:lnTo>
                  <a:pt x="15782" y="33282"/>
                </a:lnTo>
                <a:lnTo>
                  <a:pt x="14816" y="31486"/>
                </a:lnTo>
                <a:lnTo>
                  <a:pt x="13984" y="29531"/>
                </a:lnTo>
                <a:lnTo>
                  <a:pt x="13318" y="27535"/>
                </a:lnTo>
                <a:lnTo>
                  <a:pt x="12785" y="25380"/>
                </a:lnTo>
                <a:lnTo>
                  <a:pt x="12486" y="23185"/>
                </a:lnTo>
                <a:lnTo>
                  <a:pt x="12386" y="20911"/>
                </a:lnTo>
                <a:lnTo>
                  <a:pt x="12486" y="18636"/>
                </a:lnTo>
                <a:lnTo>
                  <a:pt x="12785" y="16441"/>
                </a:lnTo>
                <a:lnTo>
                  <a:pt x="13318" y="14286"/>
                </a:lnTo>
                <a:lnTo>
                  <a:pt x="13984" y="12291"/>
                </a:lnTo>
                <a:lnTo>
                  <a:pt x="14816" y="10335"/>
                </a:lnTo>
                <a:lnTo>
                  <a:pt x="15782" y="8540"/>
                </a:lnTo>
                <a:lnTo>
                  <a:pt x="16914" y="6903"/>
                </a:lnTo>
                <a:lnTo>
                  <a:pt x="18213" y="5387"/>
                </a:lnTo>
                <a:lnTo>
                  <a:pt x="19611" y="4030"/>
                </a:lnTo>
                <a:lnTo>
                  <a:pt x="21109" y="2873"/>
                </a:lnTo>
                <a:lnTo>
                  <a:pt x="22741" y="1835"/>
                </a:lnTo>
                <a:lnTo>
                  <a:pt x="24439" y="1077"/>
                </a:lnTo>
                <a:lnTo>
                  <a:pt x="26204" y="478"/>
                </a:lnTo>
                <a:lnTo>
                  <a:pt x="28102" y="79"/>
                </a:lnTo>
                <a:lnTo>
                  <a:pt x="3000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0336" y="1905044"/>
            <a:ext cx="342094" cy="2831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65" y="0"/>
                </a:moveTo>
                <a:lnTo>
                  <a:pt x="16886" y="0"/>
                </a:lnTo>
                <a:lnTo>
                  <a:pt x="18354" y="138"/>
                </a:lnTo>
                <a:lnTo>
                  <a:pt x="19726" y="437"/>
                </a:lnTo>
                <a:lnTo>
                  <a:pt x="21041" y="966"/>
                </a:lnTo>
                <a:lnTo>
                  <a:pt x="22318" y="1634"/>
                </a:lnTo>
                <a:lnTo>
                  <a:pt x="23481" y="2509"/>
                </a:lnTo>
                <a:lnTo>
                  <a:pt x="24529" y="3521"/>
                </a:lnTo>
                <a:lnTo>
                  <a:pt x="25520" y="4695"/>
                </a:lnTo>
                <a:lnTo>
                  <a:pt x="26359" y="6031"/>
                </a:lnTo>
                <a:lnTo>
                  <a:pt x="27083" y="7481"/>
                </a:lnTo>
                <a:lnTo>
                  <a:pt x="27636" y="9023"/>
                </a:lnTo>
                <a:lnTo>
                  <a:pt x="28055" y="10680"/>
                </a:lnTo>
                <a:lnTo>
                  <a:pt x="37852" y="61369"/>
                </a:lnTo>
                <a:lnTo>
                  <a:pt x="99548" y="61369"/>
                </a:lnTo>
                <a:lnTo>
                  <a:pt x="99987" y="61277"/>
                </a:lnTo>
                <a:lnTo>
                  <a:pt x="100425" y="61001"/>
                </a:lnTo>
                <a:lnTo>
                  <a:pt x="100749" y="60656"/>
                </a:lnTo>
                <a:lnTo>
                  <a:pt x="100978" y="60126"/>
                </a:lnTo>
                <a:lnTo>
                  <a:pt x="111956" y="24354"/>
                </a:lnTo>
                <a:lnTo>
                  <a:pt x="112071" y="23802"/>
                </a:lnTo>
                <a:lnTo>
                  <a:pt x="111994" y="23226"/>
                </a:lnTo>
                <a:lnTo>
                  <a:pt x="111785" y="22651"/>
                </a:lnTo>
                <a:lnTo>
                  <a:pt x="111442" y="22259"/>
                </a:lnTo>
                <a:lnTo>
                  <a:pt x="111022" y="21937"/>
                </a:lnTo>
                <a:lnTo>
                  <a:pt x="110546" y="21868"/>
                </a:lnTo>
                <a:lnTo>
                  <a:pt x="51861" y="21868"/>
                </a:lnTo>
                <a:lnTo>
                  <a:pt x="50965" y="21730"/>
                </a:lnTo>
                <a:lnTo>
                  <a:pt x="50127" y="21384"/>
                </a:lnTo>
                <a:lnTo>
                  <a:pt x="49364" y="20809"/>
                </a:lnTo>
                <a:lnTo>
                  <a:pt x="48773" y="20049"/>
                </a:lnTo>
                <a:lnTo>
                  <a:pt x="48297" y="19175"/>
                </a:lnTo>
                <a:lnTo>
                  <a:pt x="47973" y="18162"/>
                </a:lnTo>
                <a:lnTo>
                  <a:pt x="47897" y="17057"/>
                </a:lnTo>
                <a:lnTo>
                  <a:pt x="47973" y="15952"/>
                </a:lnTo>
                <a:lnTo>
                  <a:pt x="48297" y="14962"/>
                </a:lnTo>
                <a:lnTo>
                  <a:pt x="48773" y="14064"/>
                </a:lnTo>
                <a:lnTo>
                  <a:pt x="49364" y="13328"/>
                </a:lnTo>
                <a:lnTo>
                  <a:pt x="50127" y="12752"/>
                </a:lnTo>
                <a:lnTo>
                  <a:pt x="50965" y="12407"/>
                </a:lnTo>
                <a:lnTo>
                  <a:pt x="51861" y="12269"/>
                </a:lnTo>
                <a:lnTo>
                  <a:pt x="110546" y="12269"/>
                </a:lnTo>
                <a:lnTo>
                  <a:pt x="111861" y="12407"/>
                </a:lnTo>
                <a:lnTo>
                  <a:pt x="113119" y="12706"/>
                </a:lnTo>
                <a:lnTo>
                  <a:pt x="114358" y="13236"/>
                </a:lnTo>
                <a:lnTo>
                  <a:pt x="115482" y="13972"/>
                </a:lnTo>
                <a:lnTo>
                  <a:pt x="116550" y="14870"/>
                </a:lnTo>
                <a:lnTo>
                  <a:pt x="117503" y="15952"/>
                </a:lnTo>
                <a:lnTo>
                  <a:pt x="118322" y="17195"/>
                </a:lnTo>
                <a:lnTo>
                  <a:pt x="118989" y="18553"/>
                </a:lnTo>
                <a:lnTo>
                  <a:pt x="119504" y="20003"/>
                </a:lnTo>
                <a:lnTo>
                  <a:pt x="119828" y="21500"/>
                </a:lnTo>
                <a:lnTo>
                  <a:pt x="120000" y="23042"/>
                </a:lnTo>
                <a:lnTo>
                  <a:pt x="119961" y="24630"/>
                </a:lnTo>
                <a:lnTo>
                  <a:pt x="119790" y="26173"/>
                </a:lnTo>
                <a:lnTo>
                  <a:pt x="119428" y="27715"/>
                </a:lnTo>
                <a:lnTo>
                  <a:pt x="108430" y="63464"/>
                </a:lnTo>
                <a:lnTo>
                  <a:pt x="107878" y="64914"/>
                </a:lnTo>
                <a:lnTo>
                  <a:pt x="107191" y="66249"/>
                </a:lnTo>
                <a:lnTo>
                  <a:pt x="106391" y="67377"/>
                </a:lnTo>
                <a:lnTo>
                  <a:pt x="105438" y="68436"/>
                </a:lnTo>
                <a:lnTo>
                  <a:pt x="104390" y="69311"/>
                </a:lnTo>
                <a:lnTo>
                  <a:pt x="103303" y="70024"/>
                </a:lnTo>
                <a:lnTo>
                  <a:pt x="102102" y="70508"/>
                </a:lnTo>
                <a:lnTo>
                  <a:pt x="100825" y="70807"/>
                </a:lnTo>
                <a:lnTo>
                  <a:pt x="99548" y="70945"/>
                </a:lnTo>
                <a:lnTo>
                  <a:pt x="39739" y="70945"/>
                </a:lnTo>
                <a:lnTo>
                  <a:pt x="41283" y="78910"/>
                </a:lnTo>
                <a:lnTo>
                  <a:pt x="97757" y="78910"/>
                </a:lnTo>
                <a:lnTo>
                  <a:pt x="98824" y="79002"/>
                </a:lnTo>
                <a:lnTo>
                  <a:pt x="99834" y="79347"/>
                </a:lnTo>
                <a:lnTo>
                  <a:pt x="100749" y="79877"/>
                </a:lnTo>
                <a:lnTo>
                  <a:pt x="101588" y="80590"/>
                </a:lnTo>
                <a:lnTo>
                  <a:pt x="102312" y="81465"/>
                </a:lnTo>
                <a:lnTo>
                  <a:pt x="102903" y="82478"/>
                </a:lnTo>
                <a:lnTo>
                  <a:pt x="103341" y="83583"/>
                </a:lnTo>
                <a:lnTo>
                  <a:pt x="103627" y="84803"/>
                </a:lnTo>
                <a:lnTo>
                  <a:pt x="103703" y="86069"/>
                </a:lnTo>
                <a:lnTo>
                  <a:pt x="103627" y="87404"/>
                </a:lnTo>
                <a:lnTo>
                  <a:pt x="103341" y="88578"/>
                </a:lnTo>
                <a:lnTo>
                  <a:pt x="102903" y="89729"/>
                </a:lnTo>
                <a:lnTo>
                  <a:pt x="102312" y="90742"/>
                </a:lnTo>
                <a:lnTo>
                  <a:pt x="101588" y="91617"/>
                </a:lnTo>
                <a:lnTo>
                  <a:pt x="100749" y="92330"/>
                </a:lnTo>
                <a:lnTo>
                  <a:pt x="99834" y="92860"/>
                </a:lnTo>
                <a:lnTo>
                  <a:pt x="98824" y="93159"/>
                </a:lnTo>
                <a:lnTo>
                  <a:pt x="97757" y="93297"/>
                </a:lnTo>
                <a:lnTo>
                  <a:pt x="92191" y="93297"/>
                </a:lnTo>
                <a:lnTo>
                  <a:pt x="93297" y="94402"/>
                </a:lnTo>
                <a:lnTo>
                  <a:pt x="94269" y="95576"/>
                </a:lnTo>
                <a:lnTo>
                  <a:pt x="95146" y="96934"/>
                </a:lnTo>
                <a:lnTo>
                  <a:pt x="95870" y="98384"/>
                </a:lnTo>
                <a:lnTo>
                  <a:pt x="96461" y="99973"/>
                </a:lnTo>
                <a:lnTo>
                  <a:pt x="96899" y="101653"/>
                </a:lnTo>
                <a:lnTo>
                  <a:pt x="97147" y="103403"/>
                </a:lnTo>
                <a:lnTo>
                  <a:pt x="97261" y="105221"/>
                </a:lnTo>
                <a:lnTo>
                  <a:pt x="97147" y="107201"/>
                </a:lnTo>
                <a:lnTo>
                  <a:pt x="96823" y="109134"/>
                </a:lnTo>
                <a:lnTo>
                  <a:pt x="96270" y="110976"/>
                </a:lnTo>
                <a:lnTo>
                  <a:pt x="95584" y="112656"/>
                </a:lnTo>
                <a:lnTo>
                  <a:pt x="94707" y="114222"/>
                </a:lnTo>
                <a:lnTo>
                  <a:pt x="93659" y="115672"/>
                </a:lnTo>
                <a:lnTo>
                  <a:pt x="92496" y="116915"/>
                </a:lnTo>
                <a:lnTo>
                  <a:pt x="91181" y="117974"/>
                </a:lnTo>
                <a:lnTo>
                  <a:pt x="89752" y="118849"/>
                </a:lnTo>
                <a:lnTo>
                  <a:pt x="88265" y="119470"/>
                </a:lnTo>
                <a:lnTo>
                  <a:pt x="86664" y="119861"/>
                </a:lnTo>
                <a:lnTo>
                  <a:pt x="84987" y="120000"/>
                </a:lnTo>
                <a:lnTo>
                  <a:pt x="83348" y="119861"/>
                </a:lnTo>
                <a:lnTo>
                  <a:pt x="81747" y="119470"/>
                </a:lnTo>
                <a:lnTo>
                  <a:pt x="80222" y="118849"/>
                </a:lnTo>
                <a:lnTo>
                  <a:pt x="78831" y="117974"/>
                </a:lnTo>
                <a:lnTo>
                  <a:pt x="77534" y="116915"/>
                </a:lnTo>
                <a:lnTo>
                  <a:pt x="76372" y="115672"/>
                </a:lnTo>
                <a:lnTo>
                  <a:pt x="75304" y="114222"/>
                </a:lnTo>
                <a:lnTo>
                  <a:pt x="74428" y="112656"/>
                </a:lnTo>
                <a:lnTo>
                  <a:pt x="73742" y="110976"/>
                </a:lnTo>
                <a:lnTo>
                  <a:pt x="73189" y="109134"/>
                </a:lnTo>
                <a:lnTo>
                  <a:pt x="72865" y="107201"/>
                </a:lnTo>
                <a:lnTo>
                  <a:pt x="72770" y="105221"/>
                </a:lnTo>
                <a:lnTo>
                  <a:pt x="72865" y="103403"/>
                </a:lnTo>
                <a:lnTo>
                  <a:pt x="73132" y="101653"/>
                </a:lnTo>
                <a:lnTo>
                  <a:pt x="73570" y="99973"/>
                </a:lnTo>
                <a:lnTo>
                  <a:pt x="74142" y="98384"/>
                </a:lnTo>
                <a:lnTo>
                  <a:pt x="74866" y="96934"/>
                </a:lnTo>
                <a:lnTo>
                  <a:pt x="75743" y="95576"/>
                </a:lnTo>
                <a:lnTo>
                  <a:pt x="76734" y="94402"/>
                </a:lnTo>
                <a:lnTo>
                  <a:pt x="77820" y="93297"/>
                </a:lnTo>
                <a:lnTo>
                  <a:pt x="54968" y="93297"/>
                </a:lnTo>
                <a:lnTo>
                  <a:pt x="56054" y="94402"/>
                </a:lnTo>
                <a:lnTo>
                  <a:pt x="57045" y="95576"/>
                </a:lnTo>
                <a:lnTo>
                  <a:pt x="57903" y="96934"/>
                </a:lnTo>
                <a:lnTo>
                  <a:pt x="58646" y="98384"/>
                </a:lnTo>
                <a:lnTo>
                  <a:pt x="59218" y="99973"/>
                </a:lnTo>
                <a:lnTo>
                  <a:pt x="59656" y="101653"/>
                </a:lnTo>
                <a:lnTo>
                  <a:pt x="59904" y="103403"/>
                </a:lnTo>
                <a:lnTo>
                  <a:pt x="60019" y="105221"/>
                </a:lnTo>
                <a:lnTo>
                  <a:pt x="59904" y="107201"/>
                </a:lnTo>
                <a:lnTo>
                  <a:pt x="59580" y="109134"/>
                </a:lnTo>
                <a:lnTo>
                  <a:pt x="59047" y="110976"/>
                </a:lnTo>
                <a:lnTo>
                  <a:pt x="58341" y="112656"/>
                </a:lnTo>
                <a:lnTo>
                  <a:pt x="57465" y="114222"/>
                </a:lnTo>
                <a:lnTo>
                  <a:pt x="56416" y="115672"/>
                </a:lnTo>
                <a:lnTo>
                  <a:pt x="55254" y="116915"/>
                </a:lnTo>
                <a:lnTo>
                  <a:pt x="53939" y="117974"/>
                </a:lnTo>
                <a:lnTo>
                  <a:pt x="52528" y="118849"/>
                </a:lnTo>
                <a:lnTo>
                  <a:pt x="51022" y="119470"/>
                </a:lnTo>
                <a:lnTo>
                  <a:pt x="49421" y="119861"/>
                </a:lnTo>
                <a:lnTo>
                  <a:pt x="47782" y="120000"/>
                </a:lnTo>
                <a:lnTo>
                  <a:pt x="46124" y="119861"/>
                </a:lnTo>
                <a:lnTo>
                  <a:pt x="44523" y="119470"/>
                </a:lnTo>
                <a:lnTo>
                  <a:pt x="43017" y="118849"/>
                </a:lnTo>
                <a:lnTo>
                  <a:pt x="41607" y="117974"/>
                </a:lnTo>
                <a:lnTo>
                  <a:pt x="40292" y="116915"/>
                </a:lnTo>
                <a:lnTo>
                  <a:pt x="39129" y="115672"/>
                </a:lnTo>
                <a:lnTo>
                  <a:pt x="38081" y="114222"/>
                </a:lnTo>
                <a:lnTo>
                  <a:pt x="37204" y="112656"/>
                </a:lnTo>
                <a:lnTo>
                  <a:pt x="36499" y="110976"/>
                </a:lnTo>
                <a:lnTo>
                  <a:pt x="35965" y="109134"/>
                </a:lnTo>
                <a:lnTo>
                  <a:pt x="35641" y="107201"/>
                </a:lnTo>
                <a:lnTo>
                  <a:pt x="35527" y="105221"/>
                </a:lnTo>
                <a:lnTo>
                  <a:pt x="35641" y="103356"/>
                </a:lnTo>
                <a:lnTo>
                  <a:pt x="35889" y="101653"/>
                </a:lnTo>
                <a:lnTo>
                  <a:pt x="36327" y="99973"/>
                </a:lnTo>
                <a:lnTo>
                  <a:pt x="36899" y="98384"/>
                </a:lnTo>
                <a:lnTo>
                  <a:pt x="37681" y="96934"/>
                </a:lnTo>
                <a:lnTo>
                  <a:pt x="38519" y="95576"/>
                </a:lnTo>
                <a:lnTo>
                  <a:pt x="39491" y="94356"/>
                </a:lnTo>
                <a:lnTo>
                  <a:pt x="40616" y="93251"/>
                </a:lnTo>
                <a:lnTo>
                  <a:pt x="39053" y="93067"/>
                </a:lnTo>
                <a:lnTo>
                  <a:pt x="37604" y="92676"/>
                </a:lnTo>
                <a:lnTo>
                  <a:pt x="36175" y="92054"/>
                </a:lnTo>
                <a:lnTo>
                  <a:pt x="34879" y="91225"/>
                </a:lnTo>
                <a:lnTo>
                  <a:pt x="33678" y="90166"/>
                </a:lnTo>
                <a:lnTo>
                  <a:pt x="32611" y="88992"/>
                </a:lnTo>
                <a:lnTo>
                  <a:pt x="31639" y="87565"/>
                </a:lnTo>
                <a:lnTo>
                  <a:pt x="30857" y="86069"/>
                </a:lnTo>
                <a:lnTo>
                  <a:pt x="30209" y="84412"/>
                </a:lnTo>
                <a:lnTo>
                  <a:pt x="29771" y="82593"/>
                </a:lnTo>
                <a:lnTo>
                  <a:pt x="16524" y="14433"/>
                </a:lnTo>
                <a:lnTo>
                  <a:pt x="5965" y="14433"/>
                </a:lnTo>
                <a:lnTo>
                  <a:pt x="4879" y="14295"/>
                </a:lnTo>
                <a:lnTo>
                  <a:pt x="3869" y="13949"/>
                </a:lnTo>
                <a:lnTo>
                  <a:pt x="2954" y="13420"/>
                </a:lnTo>
                <a:lnTo>
                  <a:pt x="2115" y="12706"/>
                </a:lnTo>
                <a:lnTo>
                  <a:pt x="1391" y="11831"/>
                </a:lnTo>
                <a:lnTo>
                  <a:pt x="800" y="10865"/>
                </a:lnTo>
                <a:lnTo>
                  <a:pt x="362" y="9714"/>
                </a:lnTo>
                <a:lnTo>
                  <a:pt x="114" y="8494"/>
                </a:lnTo>
                <a:lnTo>
                  <a:pt x="0" y="7205"/>
                </a:lnTo>
                <a:lnTo>
                  <a:pt x="114" y="5938"/>
                </a:lnTo>
                <a:lnTo>
                  <a:pt x="362" y="4695"/>
                </a:lnTo>
                <a:lnTo>
                  <a:pt x="800" y="3568"/>
                </a:lnTo>
                <a:lnTo>
                  <a:pt x="1391" y="2601"/>
                </a:lnTo>
                <a:lnTo>
                  <a:pt x="2115" y="1703"/>
                </a:lnTo>
                <a:lnTo>
                  <a:pt x="2954" y="1012"/>
                </a:lnTo>
                <a:lnTo>
                  <a:pt x="3869" y="483"/>
                </a:lnTo>
                <a:lnTo>
                  <a:pt x="4879" y="138"/>
                </a:lnTo>
                <a:lnTo>
                  <a:pt x="5965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590" name="Shape 590"/>
          <p:cNvGrpSpPr/>
          <p:nvPr/>
        </p:nvGrpSpPr>
        <p:grpSpPr>
          <a:xfrm>
            <a:off x="4824111" y="1939693"/>
            <a:ext cx="226668" cy="323948"/>
            <a:chOff x="5460" y="3463"/>
            <a:chExt cx="233" cy="333"/>
          </a:xfrm>
        </p:grpSpPr>
        <p:sp>
          <p:nvSpPr>
            <p:cNvPr id="591" name="Shape 591"/>
            <p:cNvSpPr/>
            <p:nvPr/>
          </p:nvSpPr>
          <p:spPr>
            <a:xfrm>
              <a:off x="5512" y="3463"/>
              <a:ext cx="129" cy="3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186" y="11508"/>
                  </a:moveTo>
                  <a:lnTo>
                    <a:pt x="57302" y="12951"/>
                  </a:lnTo>
                  <a:lnTo>
                    <a:pt x="54325" y="14629"/>
                  </a:lnTo>
                  <a:lnTo>
                    <a:pt x="51255" y="16540"/>
                  </a:lnTo>
                  <a:lnTo>
                    <a:pt x="48093" y="18608"/>
                  </a:lnTo>
                  <a:lnTo>
                    <a:pt x="44930" y="20910"/>
                  </a:lnTo>
                  <a:lnTo>
                    <a:pt x="41860" y="23446"/>
                  </a:lnTo>
                  <a:lnTo>
                    <a:pt x="38697" y="26176"/>
                  </a:lnTo>
                  <a:lnTo>
                    <a:pt x="35627" y="29102"/>
                  </a:lnTo>
                  <a:lnTo>
                    <a:pt x="32837" y="32301"/>
                  </a:lnTo>
                  <a:lnTo>
                    <a:pt x="30046" y="35695"/>
                  </a:lnTo>
                  <a:lnTo>
                    <a:pt x="36837" y="36163"/>
                  </a:lnTo>
                  <a:lnTo>
                    <a:pt x="44186" y="36514"/>
                  </a:lnTo>
                  <a:lnTo>
                    <a:pt x="51627" y="36710"/>
                  </a:lnTo>
                  <a:lnTo>
                    <a:pt x="59255" y="36788"/>
                  </a:lnTo>
                  <a:lnTo>
                    <a:pt x="65767" y="36749"/>
                  </a:lnTo>
                  <a:lnTo>
                    <a:pt x="72186" y="36592"/>
                  </a:lnTo>
                  <a:lnTo>
                    <a:pt x="78418" y="36358"/>
                  </a:lnTo>
                  <a:lnTo>
                    <a:pt x="84279" y="36046"/>
                  </a:lnTo>
                  <a:lnTo>
                    <a:pt x="90046" y="35578"/>
                  </a:lnTo>
                  <a:lnTo>
                    <a:pt x="87348" y="32184"/>
                  </a:lnTo>
                  <a:lnTo>
                    <a:pt x="84465" y="29024"/>
                  </a:lnTo>
                  <a:lnTo>
                    <a:pt x="81488" y="26098"/>
                  </a:lnTo>
                  <a:lnTo>
                    <a:pt x="78418" y="23328"/>
                  </a:lnTo>
                  <a:lnTo>
                    <a:pt x="75162" y="20832"/>
                  </a:lnTo>
                  <a:lnTo>
                    <a:pt x="72093" y="18569"/>
                  </a:lnTo>
                  <a:lnTo>
                    <a:pt x="68930" y="16462"/>
                  </a:lnTo>
                  <a:lnTo>
                    <a:pt x="65860" y="14590"/>
                  </a:lnTo>
                  <a:lnTo>
                    <a:pt x="62883" y="12951"/>
                  </a:lnTo>
                  <a:lnTo>
                    <a:pt x="60186" y="11508"/>
                  </a:lnTo>
                  <a:close/>
                  <a:moveTo>
                    <a:pt x="60000" y="0"/>
                  </a:moveTo>
                  <a:lnTo>
                    <a:pt x="60186" y="39"/>
                  </a:lnTo>
                  <a:lnTo>
                    <a:pt x="60651" y="273"/>
                  </a:lnTo>
                  <a:lnTo>
                    <a:pt x="61488" y="507"/>
                  </a:lnTo>
                  <a:lnTo>
                    <a:pt x="62604" y="897"/>
                  </a:lnTo>
                  <a:lnTo>
                    <a:pt x="63906" y="1443"/>
                  </a:lnTo>
                  <a:lnTo>
                    <a:pt x="65488" y="2067"/>
                  </a:lnTo>
                  <a:lnTo>
                    <a:pt x="67348" y="2847"/>
                  </a:lnTo>
                  <a:lnTo>
                    <a:pt x="69395" y="3706"/>
                  </a:lnTo>
                  <a:lnTo>
                    <a:pt x="71627" y="4720"/>
                  </a:lnTo>
                  <a:lnTo>
                    <a:pt x="73953" y="5851"/>
                  </a:lnTo>
                  <a:lnTo>
                    <a:pt x="76372" y="7139"/>
                  </a:lnTo>
                  <a:lnTo>
                    <a:pt x="78976" y="8504"/>
                  </a:lnTo>
                  <a:lnTo>
                    <a:pt x="81674" y="10026"/>
                  </a:lnTo>
                  <a:lnTo>
                    <a:pt x="84372" y="11703"/>
                  </a:lnTo>
                  <a:lnTo>
                    <a:pt x="87255" y="13498"/>
                  </a:lnTo>
                  <a:lnTo>
                    <a:pt x="90046" y="15448"/>
                  </a:lnTo>
                  <a:lnTo>
                    <a:pt x="92837" y="17555"/>
                  </a:lnTo>
                  <a:lnTo>
                    <a:pt x="95534" y="19778"/>
                  </a:lnTo>
                  <a:lnTo>
                    <a:pt x="98325" y="22119"/>
                  </a:lnTo>
                  <a:lnTo>
                    <a:pt x="101023" y="24655"/>
                  </a:lnTo>
                  <a:lnTo>
                    <a:pt x="103627" y="27347"/>
                  </a:lnTo>
                  <a:lnTo>
                    <a:pt x="106046" y="30156"/>
                  </a:lnTo>
                  <a:lnTo>
                    <a:pt x="108465" y="33120"/>
                  </a:lnTo>
                  <a:lnTo>
                    <a:pt x="110604" y="36241"/>
                  </a:lnTo>
                  <a:lnTo>
                    <a:pt x="112651" y="39557"/>
                  </a:lnTo>
                  <a:lnTo>
                    <a:pt x="114511" y="42990"/>
                  </a:lnTo>
                  <a:lnTo>
                    <a:pt x="116000" y="46579"/>
                  </a:lnTo>
                  <a:lnTo>
                    <a:pt x="117395" y="50364"/>
                  </a:lnTo>
                  <a:lnTo>
                    <a:pt x="118511" y="54265"/>
                  </a:lnTo>
                  <a:lnTo>
                    <a:pt x="119348" y="58400"/>
                  </a:lnTo>
                  <a:lnTo>
                    <a:pt x="119813" y="62652"/>
                  </a:lnTo>
                  <a:lnTo>
                    <a:pt x="120000" y="67100"/>
                  </a:lnTo>
                  <a:lnTo>
                    <a:pt x="119813" y="71586"/>
                  </a:lnTo>
                  <a:lnTo>
                    <a:pt x="119348" y="75916"/>
                  </a:lnTo>
                  <a:lnTo>
                    <a:pt x="118511" y="80013"/>
                  </a:lnTo>
                  <a:lnTo>
                    <a:pt x="117488" y="83992"/>
                  </a:lnTo>
                  <a:lnTo>
                    <a:pt x="116000" y="87776"/>
                  </a:lnTo>
                  <a:lnTo>
                    <a:pt x="114325" y="91365"/>
                  </a:lnTo>
                  <a:lnTo>
                    <a:pt x="112558" y="94798"/>
                  </a:lnTo>
                  <a:lnTo>
                    <a:pt x="110325" y="97958"/>
                  </a:lnTo>
                  <a:lnTo>
                    <a:pt x="108000" y="100962"/>
                  </a:lnTo>
                  <a:lnTo>
                    <a:pt x="105209" y="103810"/>
                  </a:lnTo>
                  <a:lnTo>
                    <a:pt x="102418" y="106384"/>
                  </a:lnTo>
                  <a:lnTo>
                    <a:pt x="99348" y="108764"/>
                  </a:lnTo>
                  <a:lnTo>
                    <a:pt x="96093" y="110949"/>
                  </a:lnTo>
                  <a:lnTo>
                    <a:pt x="92744" y="112938"/>
                  </a:lnTo>
                  <a:lnTo>
                    <a:pt x="89023" y="114655"/>
                  </a:lnTo>
                  <a:lnTo>
                    <a:pt x="85395" y="116215"/>
                  </a:lnTo>
                  <a:lnTo>
                    <a:pt x="81395" y="117503"/>
                  </a:lnTo>
                  <a:lnTo>
                    <a:pt x="77395" y="118556"/>
                  </a:lnTo>
                  <a:lnTo>
                    <a:pt x="73209" y="119414"/>
                  </a:lnTo>
                  <a:lnTo>
                    <a:pt x="69023" y="120000"/>
                  </a:lnTo>
                  <a:lnTo>
                    <a:pt x="69023" y="89258"/>
                  </a:lnTo>
                  <a:lnTo>
                    <a:pt x="68651" y="88400"/>
                  </a:lnTo>
                  <a:lnTo>
                    <a:pt x="68000" y="87620"/>
                  </a:lnTo>
                  <a:lnTo>
                    <a:pt x="66976" y="86918"/>
                  </a:lnTo>
                  <a:lnTo>
                    <a:pt x="65581" y="86332"/>
                  </a:lnTo>
                  <a:lnTo>
                    <a:pt x="63906" y="85942"/>
                  </a:lnTo>
                  <a:lnTo>
                    <a:pt x="61953" y="85630"/>
                  </a:lnTo>
                  <a:lnTo>
                    <a:pt x="60000" y="85513"/>
                  </a:lnTo>
                  <a:lnTo>
                    <a:pt x="57953" y="85630"/>
                  </a:lnTo>
                  <a:lnTo>
                    <a:pt x="56093" y="85942"/>
                  </a:lnTo>
                  <a:lnTo>
                    <a:pt x="54418" y="86332"/>
                  </a:lnTo>
                  <a:lnTo>
                    <a:pt x="53116" y="86918"/>
                  </a:lnTo>
                  <a:lnTo>
                    <a:pt x="52000" y="87620"/>
                  </a:lnTo>
                  <a:lnTo>
                    <a:pt x="51348" y="88400"/>
                  </a:lnTo>
                  <a:lnTo>
                    <a:pt x="51069" y="89258"/>
                  </a:lnTo>
                  <a:lnTo>
                    <a:pt x="51069" y="120000"/>
                  </a:lnTo>
                  <a:lnTo>
                    <a:pt x="46790" y="119414"/>
                  </a:lnTo>
                  <a:lnTo>
                    <a:pt x="42604" y="118556"/>
                  </a:lnTo>
                  <a:lnTo>
                    <a:pt x="38604" y="117503"/>
                  </a:lnTo>
                  <a:lnTo>
                    <a:pt x="34604" y="116215"/>
                  </a:lnTo>
                  <a:lnTo>
                    <a:pt x="30976" y="114655"/>
                  </a:lnTo>
                  <a:lnTo>
                    <a:pt x="27255" y="112938"/>
                  </a:lnTo>
                  <a:lnTo>
                    <a:pt x="23906" y="110949"/>
                  </a:lnTo>
                  <a:lnTo>
                    <a:pt x="20651" y="108764"/>
                  </a:lnTo>
                  <a:lnTo>
                    <a:pt x="17581" y="106384"/>
                  </a:lnTo>
                  <a:lnTo>
                    <a:pt x="14790" y="103810"/>
                  </a:lnTo>
                  <a:lnTo>
                    <a:pt x="12093" y="100962"/>
                  </a:lnTo>
                  <a:lnTo>
                    <a:pt x="9767" y="97958"/>
                  </a:lnTo>
                  <a:lnTo>
                    <a:pt x="7534" y="94798"/>
                  </a:lnTo>
                  <a:lnTo>
                    <a:pt x="5674" y="91365"/>
                  </a:lnTo>
                  <a:lnTo>
                    <a:pt x="4000" y="87776"/>
                  </a:lnTo>
                  <a:lnTo>
                    <a:pt x="2511" y="83992"/>
                  </a:lnTo>
                  <a:lnTo>
                    <a:pt x="1488" y="80013"/>
                  </a:lnTo>
                  <a:lnTo>
                    <a:pt x="744" y="75916"/>
                  </a:lnTo>
                  <a:lnTo>
                    <a:pt x="186" y="71586"/>
                  </a:lnTo>
                  <a:lnTo>
                    <a:pt x="0" y="67100"/>
                  </a:lnTo>
                  <a:lnTo>
                    <a:pt x="186" y="62691"/>
                  </a:lnTo>
                  <a:lnTo>
                    <a:pt x="744" y="58478"/>
                  </a:lnTo>
                  <a:lnTo>
                    <a:pt x="1488" y="54382"/>
                  </a:lnTo>
                  <a:lnTo>
                    <a:pt x="2604" y="50520"/>
                  </a:lnTo>
                  <a:lnTo>
                    <a:pt x="4000" y="46736"/>
                  </a:lnTo>
                  <a:lnTo>
                    <a:pt x="5581" y="43185"/>
                  </a:lnTo>
                  <a:lnTo>
                    <a:pt x="7441" y="39752"/>
                  </a:lnTo>
                  <a:lnTo>
                    <a:pt x="9395" y="36475"/>
                  </a:lnTo>
                  <a:lnTo>
                    <a:pt x="11534" y="33355"/>
                  </a:lnTo>
                  <a:lnTo>
                    <a:pt x="13953" y="30429"/>
                  </a:lnTo>
                  <a:lnTo>
                    <a:pt x="16372" y="27581"/>
                  </a:lnTo>
                  <a:lnTo>
                    <a:pt x="19069" y="24928"/>
                  </a:lnTo>
                  <a:lnTo>
                    <a:pt x="21674" y="22353"/>
                  </a:lnTo>
                  <a:lnTo>
                    <a:pt x="24465" y="20013"/>
                  </a:lnTo>
                  <a:lnTo>
                    <a:pt x="27162" y="17750"/>
                  </a:lnTo>
                  <a:lnTo>
                    <a:pt x="29953" y="15643"/>
                  </a:lnTo>
                  <a:lnTo>
                    <a:pt x="32837" y="13732"/>
                  </a:lnTo>
                  <a:lnTo>
                    <a:pt x="35627" y="11898"/>
                  </a:lnTo>
                  <a:lnTo>
                    <a:pt x="38325" y="10182"/>
                  </a:lnTo>
                  <a:lnTo>
                    <a:pt x="41023" y="8660"/>
                  </a:lnTo>
                  <a:lnTo>
                    <a:pt x="43534" y="7256"/>
                  </a:lnTo>
                  <a:lnTo>
                    <a:pt x="46139" y="5968"/>
                  </a:lnTo>
                  <a:lnTo>
                    <a:pt x="48465" y="4837"/>
                  </a:lnTo>
                  <a:lnTo>
                    <a:pt x="50697" y="3784"/>
                  </a:lnTo>
                  <a:lnTo>
                    <a:pt x="52651" y="2886"/>
                  </a:lnTo>
                  <a:lnTo>
                    <a:pt x="54418" y="2106"/>
                  </a:lnTo>
                  <a:lnTo>
                    <a:pt x="56093" y="1482"/>
                  </a:lnTo>
                  <a:lnTo>
                    <a:pt x="57395" y="936"/>
                  </a:lnTo>
                  <a:lnTo>
                    <a:pt x="58511" y="546"/>
                  </a:lnTo>
                  <a:lnTo>
                    <a:pt x="59255" y="273"/>
                  </a:lnTo>
                  <a:lnTo>
                    <a:pt x="59906" y="39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5460" y="3689"/>
              <a:ext cx="63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180" y="0"/>
                  </a:moveTo>
                  <a:lnTo>
                    <a:pt x="81014" y="0"/>
                  </a:lnTo>
                  <a:lnTo>
                    <a:pt x="84247" y="9962"/>
                  </a:lnTo>
                  <a:lnTo>
                    <a:pt x="88050" y="19589"/>
                  </a:lnTo>
                  <a:lnTo>
                    <a:pt x="92234" y="28880"/>
                  </a:lnTo>
                  <a:lnTo>
                    <a:pt x="96798" y="37500"/>
                  </a:lnTo>
                  <a:lnTo>
                    <a:pt x="101933" y="45895"/>
                  </a:lnTo>
                  <a:lnTo>
                    <a:pt x="107448" y="53731"/>
                  </a:lnTo>
                  <a:lnTo>
                    <a:pt x="113534" y="61231"/>
                  </a:lnTo>
                  <a:lnTo>
                    <a:pt x="120000" y="68059"/>
                  </a:lnTo>
                  <a:lnTo>
                    <a:pt x="0" y="120000"/>
                  </a:lnTo>
                  <a:lnTo>
                    <a:pt x="0" y="33022"/>
                  </a:lnTo>
                  <a:lnTo>
                    <a:pt x="570" y="28544"/>
                  </a:lnTo>
                  <a:lnTo>
                    <a:pt x="2472" y="24179"/>
                  </a:lnTo>
                  <a:lnTo>
                    <a:pt x="5134" y="20149"/>
                  </a:lnTo>
                  <a:lnTo>
                    <a:pt x="8938" y="16343"/>
                  </a:lnTo>
                  <a:lnTo>
                    <a:pt x="13692" y="12873"/>
                  </a:lnTo>
                  <a:lnTo>
                    <a:pt x="19397" y="9626"/>
                  </a:lnTo>
                  <a:lnTo>
                    <a:pt x="25863" y="6828"/>
                  </a:lnTo>
                  <a:lnTo>
                    <a:pt x="32709" y="4477"/>
                  </a:lnTo>
                  <a:lnTo>
                    <a:pt x="40507" y="2462"/>
                  </a:lnTo>
                  <a:lnTo>
                    <a:pt x="48494" y="1119"/>
                  </a:lnTo>
                  <a:lnTo>
                    <a:pt x="57242" y="223"/>
                  </a:lnTo>
                  <a:lnTo>
                    <a:pt x="66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5630" y="3689"/>
              <a:ext cx="63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985" y="0"/>
                  </a:moveTo>
                  <a:lnTo>
                    <a:pt x="53819" y="0"/>
                  </a:lnTo>
                  <a:lnTo>
                    <a:pt x="62757" y="223"/>
                  </a:lnTo>
                  <a:lnTo>
                    <a:pt x="71505" y="1119"/>
                  </a:lnTo>
                  <a:lnTo>
                    <a:pt x="79683" y="2462"/>
                  </a:lnTo>
                  <a:lnTo>
                    <a:pt x="87290" y="4477"/>
                  </a:lnTo>
                  <a:lnTo>
                    <a:pt x="94326" y="6828"/>
                  </a:lnTo>
                  <a:lnTo>
                    <a:pt x="100602" y="9626"/>
                  </a:lnTo>
                  <a:lnTo>
                    <a:pt x="106117" y="12873"/>
                  </a:lnTo>
                  <a:lnTo>
                    <a:pt x="110871" y="16343"/>
                  </a:lnTo>
                  <a:lnTo>
                    <a:pt x="114865" y="20149"/>
                  </a:lnTo>
                  <a:lnTo>
                    <a:pt x="117717" y="24179"/>
                  </a:lnTo>
                  <a:lnTo>
                    <a:pt x="119429" y="28544"/>
                  </a:lnTo>
                  <a:lnTo>
                    <a:pt x="120000" y="33022"/>
                  </a:lnTo>
                  <a:lnTo>
                    <a:pt x="120000" y="120000"/>
                  </a:lnTo>
                  <a:lnTo>
                    <a:pt x="0" y="68059"/>
                  </a:lnTo>
                  <a:lnTo>
                    <a:pt x="6465" y="61231"/>
                  </a:lnTo>
                  <a:lnTo>
                    <a:pt x="12551" y="53731"/>
                  </a:lnTo>
                  <a:lnTo>
                    <a:pt x="18066" y="45895"/>
                  </a:lnTo>
                  <a:lnTo>
                    <a:pt x="23201" y="37500"/>
                  </a:lnTo>
                  <a:lnTo>
                    <a:pt x="27765" y="28880"/>
                  </a:lnTo>
                  <a:lnTo>
                    <a:pt x="31949" y="19589"/>
                  </a:lnTo>
                  <a:lnTo>
                    <a:pt x="35752" y="9962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Shape 597"/>
          <p:cNvSpPr txBox="1"/>
          <p:nvPr/>
        </p:nvSpPr>
        <p:spPr>
          <a:xfrm>
            <a:off x="705913" y="579921"/>
            <a:ext cx="553556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sym typeface="Lato Black"/>
              </a:rPr>
              <a:t>RESOURCE SHARING</a:t>
            </a:r>
            <a:r>
              <a:rPr lang="id-ID" sz="3000" b="1">
                <a:solidFill>
                  <a:srgbClr val="262626"/>
                </a:solidFill>
                <a:latin typeface="+mn-lt"/>
                <a:sym typeface="Lato Black"/>
              </a:rPr>
              <a:t> </a:t>
            </a:r>
            <a:r>
              <a:rPr lang="en-US" sz="3000" b="1">
                <a:solidFill>
                  <a:srgbClr val="262626"/>
                </a:solidFill>
                <a:latin typeface="+mn-lt"/>
                <a:sym typeface="Lato Light"/>
              </a:rPr>
              <a:t> TIMELINE</a:t>
            </a:r>
            <a:endParaRPr sz="3000" b="1">
              <a:solidFill>
                <a:srgbClr val="262626"/>
              </a:solidFill>
              <a:latin typeface="+mn-lt"/>
            </a:endParaRPr>
          </a:p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j-lt"/>
                <a:ea typeface="Lato Light"/>
                <a:cs typeface="Lato Light"/>
                <a:sym typeface="Lato Light"/>
              </a:rPr>
              <a:t>UNTIL 2018</a:t>
            </a:r>
            <a:endParaRPr sz="3000">
              <a:latin typeface="+mj-lt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1241493" y="2066718"/>
            <a:ext cx="3220934" cy="112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Requesting from Primo with metadata pre-populated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Request connected to patron account in Alma.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Purchase Requests enabled.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1241494" y="1800179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Requesting</a:t>
            </a:r>
          </a:p>
        </p:txBody>
      </p:sp>
      <p:sp>
        <p:nvSpPr>
          <p:cNvPr id="600" name="Shape 600"/>
          <p:cNvSpPr/>
          <p:nvPr/>
        </p:nvSpPr>
        <p:spPr>
          <a:xfrm>
            <a:off x="5348371" y="2103084"/>
            <a:ext cx="3081249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Less manual tasks required by staff.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Automated communication between library and user.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5348371" y="1870834"/>
            <a:ext cx="1363522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Processing</a:t>
            </a:r>
          </a:p>
        </p:txBody>
      </p:sp>
      <p:sp>
        <p:nvSpPr>
          <p:cNvPr id="602" name="Shape 602"/>
          <p:cNvSpPr/>
          <p:nvPr/>
        </p:nvSpPr>
        <p:spPr>
          <a:xfrm>
            <a:off x="5348371" y="3462834"/>
            <a:ext cx="3081249" cy="64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ea typeface="Lato Light"/>
                <a:cs typeface="Lato Light"/>
                <a:sym typeface="Lato Light"/>
              </a:rPr>
              <a:t>User can track progress from My Library Card in Primo.</a:t>
            </a:r>
          </a:p>
          <a:p>
            <a:pPr marL="171450" indent="-171450">
              <a:lnSpc>
                <a:spcPct val="150000"/>
              </a:lnSpc>
              <a:buSzPts val="11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latin typeface="+mn-lt"/>
                <a:sym typeface="Lato Light"/>
              </a:rPr>
              <a:t>Analytics reports to help monitor outstanding requests and track usage of service.</a:t>
            </a:r>
            <a:endParaRPr lang="en-US" sz="1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5348371" y="3196294"/>
            <a:ext cx="1363522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en-US" sz="1300" b="1">
                <a:solidFill>
                  <a:schemeClr val="accent1"/>
                </a:solidFill>
                <a:latin typeface="+mn-lt"/>
                <a:ea typeface="Lato Black"/>
                <a:cs typeface="Lato Black"/>
                <a:sym typeface="Lato Black"/>
              </a:rPr>
              <a:t>Monitoring</a:t>
            </a:r>
          </a:p>
        </p:txBody>
      </p:sp>
      <p:sp>
        <p:nvSpPr>
          <p:cNvPr id="20" name="Freeform 103">
            <a:extLst>
              <a:ext uri="{FF2B5EF4-FFF2-40B4-BE49-F238E27FC236}">
                <a16:creationId xmlns:a16="http://schemas.microsoft.com/office/drawing/2014/main" id="{F64363C2-03AD-44F1-A4C1-427BDD81B473}"/>
              </a:ext>
            </a:extLst>
          </p:cNvPr>
          <p:cNvSpPr>
            <a:spLocks noEditPoints="1"/>
          </p:cNvSpPr>
          <p:nvPr/>
        </p:nvSpPr>
        <p:spPr bwMode="auto">
          <a:xfrm>
            <a:off x="4772629" y="3298026"/>
            <a:ext cx="407785" cy="262724"/>
          </a:xfrm>
          <a:custGeom>
            <a:avLst/>
            <a:gdLst>
              <a:gd name="T0" fmla="*/ 159 w 160"/>
              <a:gd name="T1" fmla="*/ 57 h 120"/>
              <a:gd name="T2" fmla="*/ 139 w 160"/>
              <a:gd name="T3" fmla="*/ 29 h 120"/>
              <a:gd name="T4" fmla="*/ 114 w 160"/>
              <a:gd name="T5" fmla="*/ 9 h 120"/>
              <a:gd name="T6" fmla="*/ 80 w 160"/>
              <a:gd name="T7" fmla="*/ 0 h 120"/>
              <a:gd name="T8" fmla="*/ 46 w 160"/>
              <a:gd name="T9" fmla="*/ 9 h 120"/>
              <a:gd name="T10" fmla="*/ 21 w 160"/>
              <a:gd name="T11" fmla="*/ 29 h 120"/>
              <a:gd name="T12" fmla="*/ 1 w 160"/>
              <a:gd name="T13" fmla="*/ 57 h 120"/>
              <a:gd name="T14" fmla="*/ 1 w 160"/>
              <a:gd name="T15" fmla="*/ 63 h 120"/>
              <a:gd name="T16" fmla="*/ 21 w 160"/>
              <a:gd name="T17" fmla="*/ 91 h 120"/>
              <a:gd name="T18" fmla="*/ 46 w 160"/>
              <a:gd name="T19" fmla="*/ 111 h 120"/>
              <a:gd name="T20" fmla="*/ 80 w 160"/>
              <a:gd name="T21" fmla="*/ 120 h 120"/>
              <a:gd name="T22" fmla="*/ 114 w 160"/>
              <a:gd name="T23" fmla="*/ 111 h 120"/>
              <a:gd name="T24" fmla="*/ 139 w 160"/>
              <a:gd name="T25" fmla="*/ 91 h 120"/>
              <a:gd name="T26" fmla="*/ 159 w 160"/>
              <a:gd name="T27" fmla="*/ 63 h 120"/>
              <a:gd name="T28" fmla="*/ 159 w 160"/>
              <a:gd name="T29" fmla="*/ 57 h 120"/>
              <a:gd name="T30" fmla="*/ 80 w 160"/>
              <a:gd name="T31" fmla="*/ 107 h 120"/>
              <a:gd name="T32" fmla="*/ 31 w 160"/>
              <a:gd name="T33" fmla="*/ 83 h 120"/>
              <a:gd name="T34" fmla="*/ 14 w 160"/>
              <a:gd name="T35" fmla="*/ 60 h 120"/>
              <a:gd name="T36" fmla="*/ 80 w 160"/>
              <a:gd name="T37" fmla="*/ 13 h 120"/>
              <a:gd name="T38" fmla="*/ 129 w 160"/>
              <a:gd name="T39" fmla="*/ 37 h 120"/>
              <a:gd name="T40" fmla="*/ 146 w 160"/>
              <a:gd name="T41" fmla="*/ 60 h 120"/>
              <a:gd name="T42" fmla="*/ 80 w 160"/>
              <a:gd name="T43" fmla="*/ 107 h 120"/>
              <a:gd name="T44" fmla="*/ 80 w 160"/>
              <a:gd name="T45" fmla="*/ 33 h 120"/>
              <a:gd name="T46" fmla="*/ 53 w 160"/>
              <a:gd name="T47" fmla="*/ 60 h 120"/>
              <a:gd name="T48" fmla="*/ 80 w 160"/>
              <a:gd name="T49" fmla="*/ 86 h 120"/>
              <a:gd name="T50" fmla="*/ 107 w 160"/>
              <a:gd name="T51" fmla="*/ 60 h 120"/>
              <a:gd name="T52" fmla="*/ 80 w 160"/>
              <a:gd name="T53" fmla="*/ 33 h 120"/>
              <a:gd name="T54" fmla="*/ 80 w 160"/>
              <a:gd name="T55" fmla="*/ 74 h 120"/>
              <a:gd name="T56" fmla="*/ 66 w 160"/>
              <a:gd name="T57" fmla="*/ 60 h 120"/>
              <a:gd name="T58" fmla="*/ 80 w 160"/>
              <a:gd name="T59" fmla="*/ 46 h 120"/>
              <a:gd name="T60" fmla="*/ 94 w 160"/>
              <a:gd name="T61" fmla="*/ 60 h 120"/>
              <a:gd name="T62" fmla="*/ 80 w 160"/>
              <a:gd name="T63" fmla="*/ 7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0" h="120">
                <a:moveTo>
                  <a:pt x="159" y="57"/>
                </a:moveTo>
                <a:cubicBezTo>
                  <a:pt x="159" y="56"/>
                  <a:pt x="152" y="43"/>
                  <a:pt x="139" y="29"/>
                </a:cubicBezTo>
                <a:cubicBezTo>
                  <a:pt x="131" y="21"/>
                  <a:pt x="123" y="14"/>
                  <a:pt x="114" y="9"/>
                </a:cubicBezTo>
                <a:cubicBezTo>
                  <a:pt x="103" y="3"/>
                  <a:pt x="92" y="0"/>
                  <a:pt x="80" y="0"/>
                </a:cubicBezTo>
                <a:cubicBezTo>
                  <a:pt x="68" y="0"/>
                  <a:pt x="57" y="3"/>
                  <a:pt x="46" y="9"/>
                </a:cubicBezTo>
                <a:cubicBezTo>
                  <a:pt x="37" y="14"/>
                  <a:pt x="29" y="21"/>
                  <a:pt x="21" y="29"/>
                </a:cubicBezTo>
                <a:cubicBezTo>
                  <a:pt x="8" y="43"/>
                  <a:pt x="1" y="56"/>
                  <a:pt x="1" y="57"/>
                </a:cubicBezTo>
                <a:cubicBezTo>
                  <a:pt x="0" y="59"/>
                  <a:pt x="0" y="61"/>
                  <a:pt x="1" y="63"/>
                </a:cubicBezTo>
                <a:cubicBezTo>
                  <a:pt x="1" y="63"/>
                  <a:pt x="8" y="77"/>
                  <a:pt x="21" y="91"/>
                </a:cubicBezTo>
                <a:cubicBezTo>
                  <a:pt x="29" y="99"/>
                  <a:pt x="37" y="106"/>
                  <a:pt x="46" y="111"/>
                </a:cubicBezTo>
                <a:cubicBezTo>
                  <a:pt x="57" y="117"/>
                  <a:pt x="68" y="120"/>
                  <a:pt x="80" y="120"/>
                </a:cubicBezTo>
                <a:cubicBezTo>
                  <a:pt x="92" y="120"/>
                  <a:pt x="103" y="117"/>
                  <a:pt x="114" y="111"/>
                </a:cubicBezTo>
                <a:cubicBezTo>
                  <a:pt x="123" y="106"/>
                  <a:pt x="131" y="99"/>
                  <a:pt x="139" y="91"/>
                </a:cubicBezTo>
                <a:cubicBezTo>
                  <a:pt x="152" y="77"/>
                  <a:pt x="159" y="63"/>
                  <a:pt x="159" y="63"/>
                </a:cubicBezTo>
                <a:cubicBezTo>
                  <a:pt x="160" y="61"/>
                  <a:pt x="160" y="59"/>
                  <a:pt x="159" y="57"/>
                </a:cubicBezTo>
                <a:close/>
                <a:moveTo>
                  <a:pt x="80" y="107"/>
                </a:moveTo>
                <a:cubicBezTo>
                  <a:pt x="63" y="107"/>
                  <a:pt x="46" y="99"/>
                  <a:pt x="31" y="83"/>
                </a:cubicBezTo>
                <a:cubicBezTo>
                  <a:pt x="22" y="74"/>
                  <a:pt x="16" y="64"/>
                  <a:pt x="14" y="60"/>
                </a:cubicBezTo>
                <a:cubicBezTo>
                  <a:pt x="20" y="49"/>
                  <a:pt x="44" y="13"/>
                  <a:pt x="80" y="13"/>
                </a:cubicBezTo>
                <a:cubicBezTo>
                  <a:pt x="97" y="13"/>
                  <a:pt x="114" y="21"/>
                  <a:pt x="129" y="37"/>
                </a:cubicBezTo>
                <a:cubicBezTo>
                  <a:pt x="138" y="46"/>
                  <a:pt x="144" y="55"/>
                  <a:pt x="146" y="60"/>
                </a:cubicBezTo>
                <a:cubicBezTo>
                  <a:pt x="140" y="71"/>
                  <a:pt x="116" y="107"/>
                  <a:pt x="80" y="107"/>
                </a:cubicBezTo>
                <a:close/>
                <a:moveTo>
                  <a:pt x="80" y="33"/>
                </a:moveTo>
                <a:cubicBezTo>
                  <a:pt x="65" y="33"/>
                  <a:pt x="53" y="45"/>
                  <a:pt x="53" y="60"/>
                </a:cubicBezTo>
                <a:cubicBezTo>
                  <a:pt x="53" y="75"/>
                  <a:pt x="65" y="86"/>
                  <a:pt x="80" y="86"/>
                </a:cubicBezTo>
                <a:cubicBezTo>
                  <a:pt x="95" y="86"/>
                  <a:pt x="107" y="75"/>
                  <a:pt x="107" y="60"/>
                </a:cubicBezTo>
                <a:cubicBezTo>
                  <a:pt x="107" y="45"/>
                  <a:pt x="95" y="33"/>
                  <a:pt x="80" y="33"/>
                </a:cubicBezTo>
                <a:close/>
                <a:moveTo>
                  <a:pt x="80" y="74"/>
                </a:moveTo>
                <a:cubicBezTo>
                  <a:pt x="73" y="74"/>
                  <a:pt x="66" y="67"/>
                  <a:pt x="66" y="60"/>
                </a:cubicBezTo>
                <a:cubicBezTo>
                  <a:pt x="66" y="52"/>
                  <a:pt x="73" y="46"/>
                  <a:pt x="80" y="46"/>
                </a:cubicBezTo>
                <a:cubicBezTo>
                  <a:pt x="87" y="46"/>
                  <a:pt x="94" y="52"/>
                  <a:pt x="94" y="60"/>
                </a:cubicBezTo>
                <a:cubicBezTo>
                  <a:pt x="94" y="67"/>
                  <a:pt x="87" y="74"/>
                  <a:pt x="80" y="74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1969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/>
        </p:nvSpPr>
        <p:spPr>
          <a:xfrm>
            <a:off x="4572000" y="-6926"/>
            <a:ext cx="4572000" cy="51504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 b="1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5211399" y="1338972"/>
            <a:ext cx="2077086" cy="235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AU" sz="15000" b="1">
                <a:solidFill>
                  <a:schemeClr val="lt1"/>
                </a:solidFill>
                <a:latin typeface="+mn-lt"/>
                <a:ea typeface="Lato Black"/>
                <a:cs typeface="Lato Black"/>
                <a:sym typeface="Lato Black"/>
              </a:rPr>
              <a:t>1</a:t>
            </a:r>
            <a:r>
              <a:rPr lang="en-AU" sz="10000" b="1" kern="1200" baseline="50000">
                <a:solidFill>
                  <a:schemeClr val="bg1"/>
                </a:solidFill>
                <a:latin typeface="+mn-lt"/>
                <a:ea typeface="+mn-ea"/>
                <a:cs typeface="+mn-cs"/>
                <a:sym typeface="Lato Black"/>
              </a:rPr>
              <a:t>%</a:t>
            </a:r>
            <a:endParaRPr sz="10000" b="1" kern="1200" baseline="500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93DFF6-4FF2-41FD-8A14-7EA7025233E7}"/>
              </a:ext>
            </a:extLst>
          </p:cNvPr>
          <p:cNvGrpSpPr>
            <a:grpSpLocks noChangeAspect="1"/>
          </p:cNvGrpSpPr>
          <p:nvPr/>
        </p:nvGrpSpPr>
        <p:grpSpPr>
          <a:xfrm>
            <a:off x="-3368069" y="405248"/>
            <a:ext cx="7838469" cy="4731326"/>
            <a:chOff x="155580" y="1287944"/>
            <a:chExt cx="5939212" cy="358492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E26ACC-A8B4-4098-ADAB-EE43E8D5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80" y="1287944"/>
              <a:ext cx="5939212" cy="35849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A9A7F1-8EF4-4DCC-9399-757CA1F43E00}"/>
                </a:ext>
              </a:extLst>
            </p:cNvPr>
            <p:cNvSpPr/>
            <p:nvPr/>
          </p:nvSpPr>
          <p:spPr>
            <a:xfrm>
              <a:off x="852985" y="1472718"/>
              <a:ext cx="4564835" cy="2853021"/>
            </a:xfrm>
            <a:prstGeom prst="rect">
              <a:avLst/>
            </a:prstGeom>
            <a:blipFill>
              <a:blip r:embed="rId4"/>
              <a:srcRect/>
              <a:stretch>
                <a:fillRect t="-3226" b="-322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C03880-227D-4080-9C76-8F05F1DEE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6548" y="649110"/>
            <a:ext cx="6083492" cy="38488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7F116B-2B3B-4515-9046-85AB8F415D7D}"/>
              </a:ext>
            </a:extLst>
          </p:cNvPr>
          <p:cNvSpPr/>
          <p:nvPr/>
        </p:nvSpPr>
        <p:spPr>
          <a:xfrm>
            <a:off x="6196548" y="2531794"/>
            <a:ext cx="314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n-lt"/>
                <a:sym typeface="Lato Black"/>
              </a:rPr>
              <a:t>EXPAND</a:t>
            </a:r>
            <a:r>
              <a:rPr lang="en-US" sz="2000" b="1">
                <a:solidFill>
                  <a:schemeClr val="bg1"/>
                </a:solidFill>
                <a:latin typeface="+mn-lt"/>
                <a:ea typeface="Lato Black"/>
                <a:cs typeface="Lato Black"/>
                <a:sym typeface="Lato Black"/>
              </a:rPr>
              <a:t> MY RESULTS</a:t>
            </a:r>
          </a:p>
          <a:p>
            <a:r>
              <a:rPr lang="en-US" sz="2000" b="1">
                <a:solidFill>
                  <a:schemeClr val="bg1"/>
                </a:solidFill>
                <a:latin typeface="+mn-lt"/>
                <a:sym typeface="Lato Black"/>
              </a:rPr>
              <a:t>SESSIONS</a:t>
            </a:r>
            <a:endParaRPr lang="en-AU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37457F-1056-4D39-803E-DD25403FA59A}"/>
              </a:ext>
            </a:extLst>
          </p:cNvPr>
          <p:cNvSpPr/>
          <p:nvPr/>
        </p:nvSpPr>
        <p:spPr>
          <a:xfrm>
            <a:off x="6011817" y="3422753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AU" sz="2000" b="1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D9DAC3-CDD0-DF4C-8E3D-AB5ECFF82826}"/>
                  </a:ext>
                </a:extLst>
              </p14:cNvPr>
              <p14:cNvContentPartPr/>
              <p14:nvPr/>
            </p14:nvContentPartPr>
            <p14:xfrm>
              <a:off x="8153200" y="3488440"/>
              <a:ext cx="46080" cy="1254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D9DAC3-CDD0-DF4C-8E3D-AB5ECFF828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37720" y="3472960"/>
                <a:ext cx="76680" cy="12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522416-F2BE-A944-B047-10D654FA44E8}"/>
                  </a:ext>
                </a:extLst>
              </p14:cNvPr>
              <p14:cNvContentPartPr/>
              <p14:nvPr/>
            </p14:nvContentPartPr>
            <p14:xfrm>
              <a:off x="6100840" y="5581480"/>
              <a:ext cx="20520" cy="2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522416-F2BE-A944-B047-10D654FA44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5360" y="5566267"/>
                <a:ext cx="51120" cy="5059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 txBox="1"/>
          <p:nvPr/>
        </p:nvSpPr>
        <p:spPr>
          <a:xfrm>
            <a:off x="704985" y="588343"/>
            <a:ext cx="538149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EXPAND MY RESULTS </a:t>
            </a:r>
            <a:r>
              <a:rPr lang="en-US" sz="3000" b="1">
                <a:solidFill>
                  <a:srgbClr val="262626"/>
                </a:solidFill>
                <a:latin typeface="Calibri" panose="020F0502020204030204" pitchFamily="34" charset="0"/>
                <a:ea typeface="Lato Light"/>
                <a:cs typeface="Calibri" panose="020F0502020204030204" pitchFamily="34" charset="0"/>
                <a:sym typeface="Lato Light"/>
              </a:rPr>
              <a:t>IMPACT</a:t>
            </a:r>
            <a:endParaRPr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ea typeface="Lato Light"/>
                <a:cs typeface="Lato Light"/>
                <a:sym typeface="Lato Light"/>
              </a:rPr>
              <a:t>2018 VS 2019</a:t>
            </a:r>
            <a:endParaRPr sz="3000">
              <a:latin typeface="+mn-lt"/>
            </a:endParaRPr>
          </a:p>
        </p:txBody>
      </p:sp>
      <p:sp>
        <p:nvSpPr>
          <p:cNvPr id="23" name="Donut 4">
            <a:extLst>
              <a:ext uri="{FF2B5EF4-FFF2-40B4-BE49-F238E27FC236}">
                <a16:creationId xmlns:a16="http://schemas.microsoft.com/office/drawing/2014/main" id="{8A1ECD0C-B1B1-43F7-9E2E-BCA12FD81666}"/>
              </a:ext>
            </a:extLst>
          </p:cNvPr>
          <p:cNvSpPr/>
          <p:nvPr/>
        </p:nvSpPr>
        <p:spPr>
          <a:xfrm>
            <a:off x="6465316" y="1991222"/>
            <a:ext cx="2441986" cy="2441986"/>
          </a:xfrm>
          <a:prstGeom prst="donut">
            <a:avLst>
              <a:gd name="adj" fmla="val 193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4400" b="1">
                <a:solidFill>
                  <a:srgbClr val="262626"/>
                </a:solidFill>
              </a:rPr>
              <a:t>85</a:t>
            </a:r>
            <a:r>
              <a:rPr lang="en-US" sz="4000" kern="1200" baseline="30000">
                <a:solidFill>
                  <a:schemeClr val="tx1"/>
                </a:solidFill>
              </a:rPr>
              <a:t>%</a:t>
            </a:r>
          </a:p>
          <a:p>
            <a:pPr algn="ctr">
              <a:lnSpc>
                <a:spcPct val="130000"/>
              </a:lnSpc>
            </a:pPr>
            <a:r>
              <a:rPr lang="en-US" sz="120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Increase in first time requesters.</a:t>
            </a: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1A261CB7-FBFB-4BB5-996B-9009874846D6}"/>
              </a:ext>
            </a:extLst>
          </p:cNvPr>
          <p:cNvSpPr/>
          <p:nvPr/>
        </p:nvSpPr>
        <p:spPr>
          <a:xfrm flipH="1">
            <a:off x="6465318" y="1991222"/>
            <a:ext cx="2441986" cy="2441986"/>
          </a:xfrm>
          <a:prstGeom prst="blockArc">
            <a:avLst>
              <a:gd name="adj1" fmla="val 19512628"/>
              <a:gd name="adj2" fmla="val 16200009"/>
              <a:gd name="adj3" fmla="val 172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7">
            <a:extLst>
              <a:ext uri="{FF2B5EF4-FFF2-40B4-BE49-F238E27FC236}">
                <a16:creationId xmlns:a16="http://schemas.microsoft.com/office/drawing/2014/main" id="{6DC1D41B-71BF-468A-9EA6-B7BFBE4EF1C3}"/>
              </a:ext>
            </a:extLst>
          </p:cNvPr>
          <p:cNvSpPr/>
          <p:nvPr/>
        </p:nvSpPr>
        <p:spPr>
          <a:xfrm>
            <a:off x="3482309" y="1991222"/>
            <a:ext cx="2441986" cy="2441986"/>
          </a:xfrm>
          <a:prstGeom prst="donut">
            <a:avLst>
              <a:gd name="adj" fmla="val 193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4400" b="1">
                <a:solidFill>
                  <a:srgbClr val="262626"/>
                </a:solidFill>
              </a:rPr>
              <a:t>94</a:t>
            </a:r>
            <a:r>
              <a:rPr lang="en-US" sz="4000" kern="1200" baseline="30000">
                <a:solidFill>
                  <a:schemeClr val="tx1"/>
                </a:solidFill>
              </a:rPr>
              <a:t>%</a:t>
            </a:r>
          </a:p>
          <a:p>
            <a:pPr algn="ctr">
              <a:lnSpc>
                <a:spcPct val="130000"/>
              </a:lnSpc>
            </a:pPr>
            <a:r>
              <a:rPr lang="en-US" sz="120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Increase in unique requesters.</a:t>
            </a: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87D6CBD9-7767-45CE-814D-F52370DB93F0}"/>
              </a:ext>
            </a:extLst>
          </p:cNvPr>
          <p:cNvSpPr/>
          <p:nvPr/>
        </p:nvSpPr>
        <p:spPr>
          <a:xfrm flipH="1">
            <a:off x="3482309" y="1991222"/>
            <a:ext cx="2441986" cy="2441986"/>
          </a:xfrm>
          <a:prstGeom prst="blockArc">
            <a:avLst>
              <a:gd name="adj1" fmla="val 17585265"/>
              <a:gd name="adj2" fmla="val 16200009"/>
              <a:gd name="adj3" fmla="val 172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nut 10">
            <a:extLst>
              <a:ext uri="{FF2B5EF4-FFF2-40B4-BE49-F238E27FC236}">
                <a16:creationId xmlns:a16="http://schemas.microsoft.com/office/drawing/2014/main" id="{07D695E3-C40A-42B5-92D1-6E2F8A0A6A52}"/>
              </a:ext>
            </a:extLst>
          </p:cNvPr>
          <p:cNvSpPr/>
          <p:nvPr/>
        </p:nvSpPr>
        <p:spPr>
          <a:xfrm>
            <a:off x="499311" y="1991222"/>
            <a:ext cx="2441986" cy="2441986"/>
          </a:xfrm>
          <a:prstGeom prst="donut">
            <a:avLst>
              <a:gd name="adj" fmla="val 193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262626"/>
                </a:solidFill>
              </a:rPr>
              <a:t>60</a:t>
            </a:r>
            <a:r>
              <a:rPr lang="en-US" sz="4000" kern="1200" baseline="30000" dirty="0">
                <a:solidFill>
                  <a:schemeClr val="tx1"/>
                </a:solidFill>
              </a:rPr>
              <a:t>%</a:t>
            </a:r>
          </a:p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Increase in requests supplied.</a:t>
            </a: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3FCAA117-96F8-4A75-97FA-42F36E200995}"/>
              </a:ext>
            </a:extLst>
          </p:cNvPr>
          <p:cNvSpPr/>
          <p:nvPr/>
        </p:nvSpPr>
        <p:spPr>
          <a:xfrm flipH="1">
            <a:off x="499313" y="1991222"/>
            <a:ext cx="2441986" cy="2441986"/>
          </a:xfrm>
          <a:prstGeom prst="blockArc">
            <a:avLst>
              <a:gd name="adj1" fmla="val 3316530"/>
              <a:gd name="adj2" fmla="val 16170635"/>
              <a:gd name="adj3" fmla="val 130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434FE21-9CEE-42B7-B477-FE71B3C05E74}"/>
              </a:ext>
            </a:extLst>
          </p:cNvPr>
          <p:cNvGrpSpPr/>
          <p:nvPr/>
        </p:nvGrpSpPr>
        <p:grpSpPr>
          <a:xfrm>
            <a:off x="1714500" y="1317459"/>
            <a:ext cx="5715000" cy="2743200"/>
            <a:chOff x="1714500" y="1591779"/>
            <a:chExt cx="5715000" cy="27432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1B7B317-6CD9-480A-9108-98BB308681C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03785867"/>
                </p:ext>
              </p:extLst>
            </p:nvPr>
          </p:nvGraphicFramePr>
          <p:xfrm>
            <a:off x="1714500" y="1591779"/>
            <a:ext cx="5715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56BE62-CB99-4969-A718-BF2DD4519CFA}"/>
                </a:ext>
              </a:extLst>
            </p:cNvPr>
            <p:cNvSpPr/>
            <p:nvPr/>
          </p:nvSpPr>
          <p:spPr>
            <a:xfrm>
              <a:off x="6629399" y="2244725"/>
              <a:ext cx="345281" cy="736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Shape 597">
            <a:extLst>
              <a:ext uri="{FF2B5EF4-FFF2-40B4-BE49-F238E27FC236}">
                <a16:creationId xmlns:a16="http://schemas.microsoft.com/office/drawing/2014/main" id="{A93177C4-45C2-4FFA-BBE2-908BEEB9D7BC}"/>
              </a:ext>
            </a:extLst>
          </p:cNvPr>
          <p:cNvSpPr txBox="1"/>
          <p:nvPr/>
        </p:nvSpPr>
        <p:spPr>
          <a:xfrm>
            <a:off x="705913" y="579921"/>
            <a:ext cx="5776779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n-US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RESOURCE SHARING</a:t>
            </a:r>
            <a:r>
              <a:rPr lang="id-ID" sz="3000" b="1">
                <a:solidFill>
                  <a:srgbClr val="262626"/>
                </a:solidFill>
                <a:latin typeface="+mn-lt"/>
                <a:ea typeface="Lato Black"/>
                <a:cs typeface="Lato Black"/>
                <a:sym typeface="Lato Black"/>
              </a:rPr>
              <a:t> </a:t>
            </a:r>
            <a:endParaRPr sz="3000">
              <a:latin typeface="+mn-lt"/>
            </a:endParaRPr>
          </a:p>
          <a:p>
            <a:pPr>
              <a:buSzPts val="3600"/>
            </a:pPr>
            <a:r>
              <a:rPr lang="en-US" sz="3000">
                <a:solidFill>
                  <a:srgbClr val="262626"/>
                </a:solidFill>
                <a:latin typeface="+mn-lt"/>
                <a:sym typeface="Lato Light"/>
              </a:rPr>
              <a:t>TOTAL SUPPLIED REQUESTS</a:t>
            </a:r>
            <a:endParaRPr sz="3000"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4431C8-4E67-4825-889C-F4FCC90CA60F}"/>
              </a:ext>
            </a:extLst>
          </p:cNvPr>
          <p:cNvGrpSpPr/>
          <p:nvPr/>
        </p:nvGrpSpPr>
        <p:grpSpPr>
          <a:xfrm>
            <a:off x="3083275" y="4012966"/>
            <a:ext cx="1562798" cy="713408"/>
            <a:chOff x="3062401" y="4265669"/>
            <a:chExt cx="1562798" cy="7134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045E92-066D-4876-BC9F-027FED6FA433}"/>
                </a:ext>
              </a:extLst>
            </p:cNvPr>
            <p:cNvSpPr txBox="1"/>
            <p:nvPr/>
          </p:nvSpPr>
          <p:spPr>
            <a:xfrm>
              <a:off x="3062401" y="4563579"/>
              <a:ext cx="156279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n-lt"/>
                </a:rPr>
                <a:t>Went live with Alma Resource Sharing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DD3432-EFA1-4181-8D90-2D801810B87C}"/>
                </a:ext>
              </a:extLst>
            </p:cNvPr>
            <p:cNvCxnSpPr>
              <a:cxnSpLocks/>
            </p:cNvCxnSpPr>
            <p:nvPr/>
          </p:nvCxnSpPr>
          <p:spPr>
            <a:xfrm>
              <a:off x="3843800" y="4265669"/>
              <a:ext cx="0" cy="36078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0F53F1-4BBA-4BF9-B867-0459938D52D5}"/>
              </a:ext>
            </a:extLst>
          </p:cNvPr>
          <p:cNvGrpSpPr/>
          <p:nvPr/>
        </p:nvGrpSpPr>
        <p:grpSpPr>
          <a:xfrm>
            <a:off x="5221753" y="4012965"/>
            <a:ext cx="1260942" cy="724521"/>
            <a:chOff x="5200879" y="4265668"/>
            <a:chExt cx="1260942" cy="7245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7BD8F7-8503-42D3-A592-E1FA8D936BCA}"/>
                </a:ext>
              </a:extLst>
            </p:cNvPr>
            <p:cNvSpPr txBox="1"/>
            <p:nvPr/>
          </p:nvSpPr>
          <p:spPr>
            <a:xfrm>
              <a:off x="5200879" y="4574691"/>
              <a:ext cx="12609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n-lt"/>
                </a:rPr>
                <a:t>Enabled Silent Login for Primo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A45335-DC72-46B1-94A9-5CB6F3FEE8C3}"/>
                </a:ext>
              </a:extLst>
            </p:cNvPr>
            <p:cNvCxnSpPr>
              <a:cxnSpLocks/>
            </p:cNvCxnSpPr>
            <p:nvPr/>
          </p:nvCxnSpPr>
          <p:spPr>
            <a:xfrm>
              <a:off x="5831350" y="4265668"/>
              <a:ext cx="0" cy="36078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7AC8C-3AD7-458A-81FB-D4FA66C5D030}"/>
              </a:ext>
            </a:extLst>
          </p:cNvPr>
          <p:cNvGrpSpPr/>
          <p:nvPr/>
        </p:nvGrpSpPr>
        <p:grpSpPr>
          <a:xfrm>
            <a:off x="6251044" y="4012964"/>
            <a:ext cx="1147975" cy="724522"/>
            <a:chOff x="6230170" y="4265667"/>
            <a:chExt cx="1147975" cy="72452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54A602-437E-42B4-B94E-C7D645C4BB52}"/>
                </a:ext>
              </a:extLst>
            </p:cNvPr>
            <p:cNvSpPr txBox="1"/>
            <p:nvPr/>
          </p:nvSpPr>
          <p:spPr>
            <a:xfrm>
              <a:off x="6230170" y="4574691"/>
              <a:ext cx="11479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n-lt"/>
                </a:rPr>
                <a:t>Default Expand My Results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768D92-6A2D-4AEE-A424-25A2ACCEC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02039" y="4265667"/>
              <a:ext cx="0" cy="36078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4F86A9-7CB3-4C8D-AAE4-EE9F6B72E91A}"/>
              </a:ext>
            </a:extLst>
          </p:cNvPr>
          <p:cNvGrpSpPr/>
          <p:nvPr/>
        </p:nvGrpSpPr>
        <p:grpSpPr>
          <a:xfrm>
            <a:off x="6923880" y="1952458"/>
            <a:ext cx="1147975" cy="779947"/>
            <a:chOff x="6923880" y="2226778"/>
            <a:chExt cx="1147975" cy="779947"/>
          </a:xfrm>
        </p:grpSpPr>
        <p:sp>
          <p:nvSpPr>
            <p:cNvPr id="41" name="Right Bracket 40">
              <a:extLst>
                <a:ext uri="{FF2B5EF4-FFF2-40B4-BE49-F238E27FC236}">
                  <a16:creationId xmlns:a16="http://schemas.microsoft.com/office/drawing/2014/main" id="{76DEF0DE-F75D-431F-9C5D-04F81808FB35}"/>
                </a:ext>
              </a:extLst>
            </p:cNvPr>
            <p:cNvSpPr/>
            <p:nvPr/>
          </p:nvSpPr>
          <p:spPr>
            <a:xfrm>
              <a:off x="7041846" y="2226778"/>
              <a:ext cx="111989" cy="779947"/>
            </a:xfrm>
            <a:prstGeom prst="rightBracke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8589E5-66BB-4C0E-9F69-BC9DCE42ACAD}"/>
                </a:ext>
              </a:extLst>
            </p:cNvPr>
            <p:cNvSpPr txBox="1"/>
            <p:nvPr/>
          </p:nvSpPr>
          <p:spPr>
            <a:xfrm>
              <a:off x="6923880" y="2510430"/>
              <a:ext cx="11479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>
                  <a:latin typeface="+mn-lt"/>
                </a:rPr>
                <a:t>Predicted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CAAD56-7AFE-A342-BC24-A4467479088C}"/>
                  </a:ext>
                </a:extLst>
              </p14:cNvPr>
              <p14:cNvContentPartPr/>
              <p14:nvPr/>
            </p14:nvContentPartPr>
            <p14:xfrm>
              <a:off x="4104640" y="5695600"/>
              <a:ext cx="10440" cy="2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CAAD56-7AFE-A342-BC24-A446747908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9160" y="5680120"/>
                <a:ext cx="410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3">
                <a:extLst>
                  <a:ext uri="{FF2B5EF4-FFF2-40B4-BE49-F238E27FC236}">
                    <a16:creationId xmlns:a16="http://schemas.microsoft.com/office/drawing/2014/main" id="{09CEF19F-F7C3-A142-A70B-6F45DCDF71E7}"/>
                  </a:ext>
                </a:extLst>
              </p14:cNvPr>
              <p14:cNvContentPartPr/>
              <p14:nvPr/>
            </p14:nvContentPartPr>
            <p14:xfrm>
              <a:off x="6537880" y="2057080"/>
              <a:ext cx="533520" cy="579600"/>
            </p14:xfrm>
          </p:contentPart>
        </mc:Choice>
        <mc:Fallback xmlns="">
          <p:pic>
            <p:nvPicPr>
              <p:cNvPr id="23" name="Ink 23">
                <a:extLst>
                  <a:ext uri="{FF2B5EF4-FFF2-40B4-BE49-F238E27FC236}">
                    <a16:creationId xmlns:a16="http://schemas.microsoft.com/office/drawing/2014/main" id="{09CEF19F-F7C3-A142-A70B-6F45DCDF71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6941" y="2026120"/>
                <a:ext cx="594679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13F44BB3-28A9-2346-8F93-1DD8FD97EF47}"/>
                  </a:ext>
                </a:extLst>
              </p14:cNvPr>
              <p14:cNvContentPartPr/>
              <p14:nvPr/>
            </p14:nvContentPartPr>
            <p14:xfrm>
              <a:off x="6675040" y="1630480"/>
              <a:ext cx="218880" cy="25452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13F44BB3-28A9-2346-8F93-1DD8FD97EF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44080" y="1599476"/>
                <a:ext cx="280080" cy="3158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798477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B3DFBD0-CA14-42D1-B6F8-BB1301F79918}"/>
              </a:ext>
            </a:extLst>
          </p:cNvPr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tx1"/>
              </a:solidFill>
              <a:ea typeface="Open Sans" charset="0"/>
              <a:cs typeface="Open Sans" charset="0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4A05FD86-2E9F-4CE0-B6CA-52A5FBF4F021}"/>
              </a:ext>
            </a:extLst>
          </p:cNvPr>
          <p:cNvSpPr>
            <a:spLocks noEditPoints="1"/>
          </p:cNvSpPr>
          <p:nvPr/>
        </p:nvSpPr>
        <p:spPr bwMode="auto">
          <a:xfrm>
            <a:off x="4241085" y="1405854"/>
            <a:ext cx="661829" cy="612934"/>
          </a:xfrm>
          <a:custGeom>
            <a:avLst/>
            <a:gdLst>
              <a:gd name="T0" fmla="*/ 122 w 160"/>
              <a:gd name="T1" fmla="*/ 106 h 147"/>
              <a:gd name="T2" fmla="*/ 138 w 160"/>
              <a:gd name="T3" fmla="*/ 104 h 147"/>
              <a:gd name="T4" fmla="*/ 155 w 160"/>
              <a:gd name="T5" fmla="*/ 97 h 147"/>
              <a:gd name="T6" fmla="*/ 137 w 160"/>
              <a:gd name="T7" fmla="*/ 46 h 147"/>
              <a:gd name="T8" fmla="*/ 92 w 160"/>
              <a:gd name="T9" fmla="*/ 16 h 147"/>
              <a:gd name="T10" fmla="*/ 61 w 160"/>
              <a:gd name="T11" fmla="*/ 0 h 147"/>
              <a:gd name="T12" fmla="*/ 29 w 160"/>
              <a:gd name="T13" fmla="*/ 27 h 147"/>
              <a:gd name="T14" fmla="*/ 27 w 160"/>
              <a:gd name="T15" fmla="*/ 48 h 147"/>
              <a:gd name="T16" fmla="*/ 31 w 160"/>
              <a:gd name="T17" fmla="*/ 67 h 147"/>
              <a:gd name="T18" fmla="*/ 40 w 160"/>
              <a:gd name="T19" fmla="*/ 95 h 147"/>
              <a:gd name="T20" fmla="*/ 13 w 160"/>
              <a:gd name="T21" fmla="*/ 114 h 147"/>
              <a:gd name="T22" fmla="*/ 0 w 160"/>
              <a:gd name="T23" fmla="*/ 147 h 147"/>
              <a:gd name="T24" fmla="*/ 123 w 160"/>
              <a:gd name="T25" fmla="*/ 147 h 147"/>
              <a:gd name="T26" fmla="*/ 160 w 160"/>
              <a:gd name="T27" fmla="*/ 137 h 147"/>
              <a:gd name="T28" fmla="*/ 117 w 160"/>
              <a:gd name="T29" fmla="*/ 141 h 147"/>
              <a:gd name="T30" fmla="*/ 5 w 160"/>
              <a:gd name="T31" fmla="*/ 135 h 147"/>
              <a:gd name="T32" fmla="*/ 39 w 160"/>
              <a:gd name="T33" fmla="*/ 106 h 147"/>
              <a:gd name="T34" fmla="*/ 45 w 160"/>
              <a:gd name="T35" fmla="*/ 84 h 147"/>
              <a:gd name="T36" fmla="*/ 36 w 160"/>
              <a:gd name="T37" fmla="*/ 65 h 147"/>
              <a:gd name="T38" fmla="*/ 34 w 160"/>
              <a:gd name="T39" fmla="*/ 63 h 147"/>
              <a:gd name="T40" fmla="*/ 32 w 160"/>
              <a:gd name="T41" fmla="*/ 48 h 147"/>
              <a:gd name="T42" fmla="*/ 35 w 160"/>
              <a:gd name="T43" fmla="*/ 43 h 147"/>
              <a:gd name="T44" fmla="*/ 35 w 160"/>
              <a:gd name="T45" fmla="*/ 26 h 147"/>
              <a:gd name="T46" fmla="*/ 61 w 160"/>
              <a:gd name="T47" fmla="*/ 5 h 147"/>
              <a:gd name="T48" fmla="*/ 88 w 160"/>
              <a:gd name="T49" fmla="*/ 21 h 147"/>
              <a:gd name="T50" fmla="*/ 88 w 160"/>
              <a:gd name="T51" fmla="*/ 22 h 147"/>
              <a:gd name="T52" fmla="*/ 88 w 160"/>
              <a:gd name="T53" fmla="*/ 23 h 147"/>
              <a:gd name="T54" fmla="*/ 88 w 160"/>
              <a:gd name="T55" fmla="*/ 24 h 147"/>
              <a:gd name="T56" fmla="*/ 88 w 160"/>
              <a:gd name="T57" fmla="*/ 25 h 147"/>
              <a:gd name="T58" fmla="*/ 88 w 160"/>
              <a:gd name="T59" fmla="*/ 25 h 147"/>
              <a:gd name="T60" fmla="*/ 88 w 160"/>
              <a:gd name="T61" fmla="*/ 43 h 147"/>
              <a:gd name="T62" fmla="*/ 91 w 160"/>
              <a:gd name="T63" fmla="*/ 48 h 147"/>
              <a:gd name="T64" fmla="*/ 87 w 160"/>
              <a:gd name="T65" fmla="*/ 64 h 147"/>
              <a:gd name="T66" fmla="*/ 85 w 160"/>
              <a:gd name="T67" fmla="*/ 65 h 147"/>
              <a:gd name="T68" fmla="*/ 75 w 160"/>
              <a:gd name="T69" fmla="*/ 84 h 147"/>
              <a:gd name="T70" fmla="*/ 75 w 160"/>
              <a:gd name="T71" fmla="*/ 95 h 147"/>
              <a:gd name="T72" fmla="*/ 75 w 160"/>
              <a:gd name="T73" fmla="*/ 98 h 147"/>
              <a:gd name="T74" fmla="*/ 75 w 160"/>
              <a:gd name="T75" fmla="*/ 100 h 147"/>
              <a:gd name="T76" fmla="*/ 76 w 160"/>
              <a:gd name="T77" fmla="*/ 101 h 147"/>
              <a:gd name="T78" fmla="*/ 78 w 160"/>
              <a:gd name="T79" fmla="*/ 104 h 147"/>
              <a:gd name="T80" fmla="*/ 82 w 160"/>
              <a:gd name="T81" fmla="*/ 106 h 147"/>
              <a:gd name="T82" fmla="*/ 117 w 160"/>
              <a:gd name="T83" fmla="*/ 136 h 147"/>
              <a:gd name="T84" fmla="*/ 155 w 160"/>
              <a:gd name="T85" fmla="*/ 141 h 147"/>
              <a:gd name="T86" fmla="*/ 123 w 160"/>
              <a:gd name="T87" fmla="*/ 136 h 147"/>
              <a:gd name="T88" fmla="*/ 91 w 160"/>
              <a:gd name="T89" fmla="*/ 105 h 147"/>
              <a:gd name="T90" fmla="*/ 87 w 160"/>
              <a:gd name="T91" fmla="*/ 99 h 147"/>
              <a:gd name="T92" fmla="*/ 81 w 160"/>
              <a:gd name="T93" fmla="*/ 98 h 147"/>
              <a:gd name="T94" fmla="*/ 80 w 160"/>
              <a:gd name="T95" fmla="*/ 95 h 147"/>
              <a:gd name="T96" fmla="*/ 82 w 160"/>
              <a:gd name="T97" fmla="*/ 84 h 147"/>
              <a:gd name="T98" fmla="*/ 96 w 160"/>
              <a:gd name="T99" fmla="*/ 59 h 147"/>
              <a:gd name="T100" fmla="*/ 93 w 160"/>
              <a:gd name="T101" fmla="*/ 41 h 147"/>
              <a:gd name="T102" fmla="*/ 93 w 160"/>
              <a:gd name="T103" fmla="*/ 21 h 147"/>
              <a:gd name="T104" fmla="*/ 132 w 160"/>
              <a:gd name="T105" fmla="*/ 46 h 147"/>
              <a:gd name="T106" fmla="*/ 150 w 160"/>
              <a:gd name="T107" fmla="*/ 96 h 147"/>
              <a:gd name="T108" fmla="*/ 138 w 160"/>
              <a:gd name="T109" fmla="*/ 99 h 147"/>
              <a:gd name="T110" fmla="*/ 115 w 160"/>
              <a:gd name="T111" fmla="*/ 101 h 147"/>
              <a:gd name="T112" fmla="*/ 120 w 160"/>
              <a:gd name="T113" fmla="*/ 111 h 147"/>
              <a:gd name="T114" fmla="*/ 155 w 160"/>
              <a:gd name="T115" fmla="*/ 13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0" h="147">
                <a:moveTo>
                  <a:pt x="148" y="117"/>
                </a:moveTo>
                <a:cubicBezTo>
                  <a:pt x="122" y="106"/>
                  <a:pt x="122" y="106"/>
                  <a:pt x="122" y="106"/>
                </a:cubicBezTo>
                <a:cubicBezTo>
                  <a:pt x="121" y="106"/>
                  <a:pt x="121" y="105"/>
                  <a:pt x="120" y="104"/>
                </a:cubicBezTo>
                <a:cubicBezTo>
                  <a:pt x="138" y="104"/>
                  <a:pt x="138" y="104"/>
                  <a:pt x="138" y="104"/>
                </a:cubicBezTo>
                <a:cubicBezTo>
                  <a:pt x="138" y="104"/>
                  <a:pt x="145" y="105"/>
                  <a:pt x="151" y="102"/>
                </a:cubicBezTo>
                <a:cubicBezTo>
                  <a:pt x="153" y="101"/>
                  <a:pt x="155" y="100"/>
                  <a:pt x="155" y="97"/>
                </a:cubicBezTo>
                <a:cubicBezTo>
                  <a:pt x="156" y="95"/>
                  <a:pt x="155" y="92"/>
                  <a:pt x="154" y="91"/>
                </a:cubicBezTo>
                <a:cubicBezTo>
                  <a:pt x="149" y="83"/>
                  <a:pt x="137" y="65"/>
                  <a:pt x="137" y="46"/>
                </a:cubicBezTo>
                <a:cubicBezTo>
                  <a:pt x="137" y="46"/>
                  <a:pt x="136" y="14"/>
                  <a:pt x="105" y="14"/>
                </a:cubicBezTo>
                <a:cubicBezTo>
                  <a:pt x="100" y="14"/>
                  <a:pt x="96" y="15"/>
                  <a:pt x="92" y="16"/>
                </a:cubicBezTo>
                <a:cubicBezTo>
                  <a:pt x="91" y="14"/>
                  <a:pt x="90" y="12"/>
                  <a:pt x="88" y="9"/>
                </a:cubicBezTo>
                <a:cubicBezTo>
                  <a:pt x="82" y="3"/>
                  <a:pt x="73" y="0"/>
                  <a:pt x="61" y="0"/>
                </a:cubicBezTo>
                <a:cubicBezTo>
                  <a:pt x="49" y="0"/>
                  <a:pt x="40" y="3"/>
                  <a:pt x="35" y="9"/>
                </a:cubicBezTo>
                <a:cubicBezTo>
                  <a:pt x="29" y="17"/>
                  <a:pt x="29" y="25"/>
                  <a:pt x="29" y="27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3"/>
                  <a:pt x="27" y="45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2"/>
                  <a:pt x="28" y="65"/>
                  <a:pt x="31" y="67"/>
                </a:cubicBezTo>
                <a:cubicBezTo>
                  <a:pt x="33" y="77"/>
                  <a:pt x="38" y="84"/>
                  <a:pt x="40" y="86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8"/>
                  <a:pt x="39" y="100"/>
                  <a:pt x="36" y="101"/>
                </a:cubicBezTo>
                <a:cubicBezTo>
                  <a:pt x="13" y="114"/>
                  <a:pt x="13" y="114"/>
                  <a:pt x="13" y="114"/>
                </a:cubicBezTo>
                <a:cubicBezTo>
                  <a:pt x="5" y="118"/>
                  <a:pt x="0" y="127"/>
                  <a:pt x="0" y="135"/>
                </a:cubicBezTo>
                <a:cubicBezTo>
                  <a:pt x="0" y="147"/>
                  <a:pt x="0" y="147"/>
                  <a:pt x="0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3" y="147"/>
                  <a:pt x="123" y="147"/>
                  <a:pt x="123" y="147"/>
                </a:cubicBezTo>
                <a:cubicBezTo>
                  <a:pt x="160" y="147"/>
                  <a:pt x="160" y="147"/>
                  <a:pt x="160" y="147"/>
                </a:cubicBezTo>
                <a:cubicBezTo>
                  <a:pt x="160" y="137"/>
                  <a:pt x="160" y="137"/>
                  <a:pt x="160" y="137"/>
                </a:cubicBezTo>
                <a:cubicBezTo>
                  <a:pt x="160" y="129"/>
                  <a:pt x="155" y="121"/>
                  <a:pt x="148" y="117"/>
                </a:cubicBezTo>
                <a:close/>
                <a:moveTo>
                  <a:pt x="117" y="141"/>
                </a:moveTo>
                <a:cubicBezTo>
                  <a:pt x="5" y="141"/>
                  <a:pt x="5" y="141"/>
                  <a:pt x="5" y="141"/>
                </a:cubicBezTo>
                <a:cubicBezTo>
                  <a:pt x="5" y="135"/>
                  <a:pt x="5" y="135"/>
                  <a:pt x="5" y="135"/>
                </a:cubicBezTo>
                <a:cubicBezTo>
                  <a:pt x="5" y="129"/>
                  <a:pt x="9" y="122"/>
                  <a:pt x="15" y="119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3" y="104"/>
                  <a:pt x="45" y="100"/>
                  <a:pt x="45" y="95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38" y="76"/>
                  <a:pt x="36" y="65"/>
                </a:cubicBezTo>
                <a:cubicBezTo>
                  <a:pt x="35" y="64"/>
                  <a:pt x="35" y="64"/>
                  <a:pt x="35" y="64"/>
                </a:cubicBezTo>
                <a:cubicBezTo>
                  <a:pt x="34" y="63"/>
                  <a:pt x="34" y="63"/>
                  <a:pt x="34" y="63"/>
                </a:cubicBezTo>
                <a:cubicBezTo>
                  <a:pt x="33" y="62"/>
                  <a:pt x="32" y="60"/>
                  <a:pt x="32" y="59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7"/>
                  <a:pt x="33" y="45"/>
                  <a:pt x="34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4" y="19"/>
                  <a:pt x="39" y="13"/>
                </a:cubicBezTo>
                <a:cubicBezTo>
                  <a:pt x="43" y="8"/>
                  <a:pt x="51" y="5"/>
                  <a:pt x="61" y="5"/>
                </a:cubicBezTo>
                <a:cubicBezTo>
                  <a:pt x="72" y="5"/>
                  <a:pt x="79" y="8"/>
                  <a:pt x="84" y="13"/>
                </a:cubicBezTo>
                <a:cubicBezTo>
                  <a:pt x="86" y="15"/>
                  <a:pt x="87" y="18"/>
                  <a:pt x="88" y="21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1"/>
                  <a:pt x="88" y="21"/>
                  <a:pt x="88" y="22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2"/>
                  <a:pt x="88" y="23"/>
                  <a:pt x="88" y="23"/>
                </a:cubicBezTo>
                <a:cubicBezTo>
                  <a:pt x="88" y="23"/>
                  <a:pt x="88" y="23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43"/>
                  <a:pt x="88" y="43"/>
                  <a:pt x="88" y="43"/>
                </a:cubicBezTo>
                <a:cubicBezTo>
                  <a:pt x="89" y="44"/>
                  <a:pt x="89" y="44"/>
                  <a:pt x="89" y="44"/>
                </a:cubicBezTo>
                <a:cubicBezTo>
                  <a:pt x="90" y="45"/>
                  <a:pt x="91" y="47"/>
                  <a:pt x="91" y="48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61"/>
                  <a:pt x="89" y="63"/>
                  <a:pt x="87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5" y="65"/>
                  <a:pt x="85" y="65"/>
                  <a:pt x="85" y="65"/>
                </a:cubicBezTo>
                <a:cubicBezTo>
                  <a:pt x="83" y="71"/>
                  <a:pt x="81" y="76"/>
                  <a:pt x="78" y="81"/>
                </a:cubicBezTo>
                <a:cubicBezTo>
                  <a:pt x="77" y="82"/>
                  <a:pt x="76" y="83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95"/>
                  <a:pt x="75" y="95"/>
                  <a:pt x="75" y="95"/>
                </a:cubicBezTo>
                <a:cubicBezTo>
                  <a:pt x="75" y="96"/>
                  <a:pt x="75" y="97"/>
                  <a:pt x="75" y="97"/>
                </a:cubicBezTo>
                <a:cubicBezTo>
                  <a:pt x="75" y="97"/>
                  <a:pt x="75" y="98"/>
                  <a:pt x="75" y="98"/>
                </a:cubicBezTo>
                <a:cubicBezTo>
                  <a:pt x="75" y="98"/>
                  <a:pt x="75" y="99"/>
                  <a:pt x="75" y="99"/>
                </a:cubicBezTo>
                <a:cubicBezTo>
                  <a:pt x="75" y="99"/>
                  <a:pt x="75" y="100"/>
                  <a:pt x="75" y="100"/>
                </a:cubicBezTo>
                <a:cubicBezTo>
                  <a:pt x="76" y="100"/>
                  <a:pt x="76" y="101"/>
                  <a:pt x="76" y="101"/>
                </a:cubicBezTo>
                <a:cubicBezTo>
                  <a:pt x="76" y="101"/>
                  <a:pt x="76" y="101"/>
                  <a:pt x="76" y="101"/>
                </a:cubicBezTo>
                <a:cubicBezTo>
                  <a:pt x="77" y="102"/>
                  <a:pt x="77" y="103"/>
                  <a:pt x="78" y="103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9" y="105"/>
                  <a:pt x="80" y="106"/>
                  <a:pt x="82" y="106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13" y="122"/>
                  <a:pt x="117" y="129"/>
                  <a:pt x="117" y="136"/>
                </a:cubicBezTo>
                <a:lnTo>
                  <a:pt x="117" y="141"/>
                </a:lnTo>
                <a:close/>
                <a:moveTo>
                  <a:pt x="155" y="141"/>
                </a:moveTo>
                <a:cubicBezTo>
                  <a:pt x="123" y="141"/>
                  <a:pt x="123" y="141"/>
                  <a:pt x="123" y="141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3" y="127"/>
                  <a:pt x="118" y="118"/>
                  <a:pt x="109" y="114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2" y="104"/>
                  <a:pt x="92" y="103"/>
                  <a:pt x="91" y="102"/>
                </a:cubicBezTo>
                <a:cubicBezTo>
                  <a:pt x="91" y="100"/>
                  <a:pt x="89" y="99"/>
                  <a:pt x="87" y="99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99"/>
                  <a:pt x="81" y="98"/>
                  <a:pt x="81" y="98"/>
                </a:cubicBezTo>
                <a:cubicBezTo>
                  <a:pt x="81" y="98"/>
                  <a:pt x="80" y="97"/>
                  <a:pt x="80" y="97"/>
                </a:cubicBezTo>
                <a:cubicBezTo>
                  <a:pt x="80" y="97"/>
                  <a:pt x="80" y="96"/>
                  <a:pt x="80" y="95"/>
                </a:cubicBezTo>
                <a:cubicBezTo>
                  <a:pt x="80" y="86"/>
                  <a:pt x="80" y="86"/>
                  <a:pt x="80" y="86"/>
                </a:cubicBezTo>
                <a:cubicBezTo>
                  <a:pt x="81" y="86"/>
                  <a:pt x="81" y="85"/>
                  <a:pt x="82" y="84"/>
                </a:cubicBezTo>
                <a:cubicBezTo>
                  <a:pt x="85" y="79"/>
                  <a:pt x="88" y="74"/>
                  <a:pt x="90" y="68"/>
                </a:cubicBezTo>
                <a:cubicBezTo>
                  <a:pt x="94" y="67"/>
                  <a:pt x="96" y="63"/>
                  <a:pt x="96" y="59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45"/>
                  <a:pt x="95" y="43"/>
                  <a:pt x="93" y="41"/>
                </a:cubicBezTo>
                <a:cubicBezTo>
                  <a:pt x="93" y="27"/>
                  <a:pt x="93" y="27"/>
                  <a:pt x="93" y="27"/>
                </a:cubicBezTo>
                <a:cubicBezTo>
                  <a:pt x="93" y="26"/>
                  <a:pt x="94" y="24"/>
                  <a:pt x="93" y="21"/>
                </a:cubicBezTo>
                <a:cubicBezTo>
                  <a:pt x="97" y="20"/>
                  <a:pt x="100" y="19"/>
                  <a:pt x="105" y="19"/>
                </a:cubicBezTo>
                <a:cubicBezTo>
                  <a:pt x="131" y="19"/>
                  <a:pt x="132" y="45"/>
                  <a:pt x="132" y="46"/>
                </a:cubicBezTo>
                <a:cubicBezTo>
                  <a:pt x="132" y="67"/>
                  <a:pt x="144" y="86"/>
                  <a:pt x="150" y="94"/>
                </a:cubicBezTo>
                <a:cubicBezTo>
                  <a:pt x="150" y="94"/>
                  <a:pt x="150" y="95"/>
                  <a:pt x="150" y="96"/>
                </a:cubicBezTo>
                <a:cubicBezTo>
                  <a:pt x="150" y="96"/>
                  <a:pt x="150" y="97"/>
                  <a:pt x="149" y="97"/>
                </a:cubicBezTo>
                <a:cubicBezTo>
                  <a:pt x="144" y="99"/>
                  <a:pt x="138" y="99"/>
                  <a:pt x="138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18" y="99"/>
                  <a:pt x="116" y="100"/>
                  <a:pt x="115" y="101"/>
                </a:cubicBezTo>
                <a:cubicBezTo>
                  <a:pt x="114" y="103"/>
                  <a:pt x="114" y="104"/>
                  <a:pt x="115" y="106"/>
                </a:cubicBezTo>
                <a:cubicBezTo>
                  <a:pt x="116" y="108"/>
                  <a:pt x="117" y="110"/>
                  <a:pt x="120" y="111"/>
                </a:cubicBezTo>
                <a:cubicBezTo>
                  <a:pt x="146" y="122"/>
                  <a:pt x="146" y="122"/>
                  <a:pt x="146" y="122"/>
                </a:cubicBezTo>
                <a:cubicBezTo>
                  <a:pt x="151" y="125"/>
                  <a:pt x="155" y="131"/>
                  <a:pt x="155" y="137"/>
                </a:cubicBezTo>
                <a:lnTo>
                  <a:pt x="155" y="1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A167D-4419-4617-907A-1008B164AD84}"/>
              </a:ext>
            </a:extLst>
          </p:cNvPr>
          <p:cNvSpPr txBox="1"/>
          <p:nvPr/>
        </p:nvSpPr>
        <p:spPr>
          <a:xfrm>
            <a:off x="3359254" y="2652892"/>
            <a:ext cx="2425490" cy="10266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>
                <a:solidFill>
                  <a:schemeClr val="tx1">
                    <a:alpha val="70000"/>
                  </a:schemeClr>
                </a:solidFill>
                <a:latin typeface="+mn-lt"/>
                <a:ea typeface="Open Sans" charset="0"/>
                <a:cs typeface="Open Sans" charset="0"/>
              </a:rPr>
              <a:t>Survey requesters to discover preferences, motivations and experiences.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C71AD-151A-40D9-A578-80E45CD7CBFC}"/>
              </a:ext>
            </a:extLst>
          </p:cNvPr>
          <p:cNvSpPr txBox="1"/>
          <p:nvPr/>
        </p:nvSpPr>
        <p:spPr>
          <a:xfrm>
            <a:off x="3420241" y="2252782"/>
            <a:ext cx="2303516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+mn-lt"/>
              </a:rPr>
              <a:t>Understand our users</a:t>
            </a:r>
          </a:p>
        </p:txBody>
      </p:sp>
    </p:spTree>
    <p:extLst>
      <p:ext uri="{BB962C8B-B14F-4D97-AF65-F5344CB8AC3E}">
        <p14:creationId xmlns:p14="http://schemas.microsoft.com/office/powerpoint/2010/main" val="3388848935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Custom PitchDeck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6CC2B8"/>
      </a:accent1>
      <a:accent2>
        <a:srgbClr val="57BBA7"/>
      </a:accent2>
      <a:accent3>
        <a:srgbClr val="3AB086"/>
      </a:accent3>
      <a:accent4>
        <a:srgbClr val="1E6D63"/>
      </a:accent4>
      <a:accent5>
        <a:srgbClr val="6EBDBD"/>
      </a:accent5>
      <a:accent6>
        <a:srgbClr val="8FCDC0"/>
      </a:accent6>
      <a:hlink>
        <a:srgbClr val="A05024"/>
      </a:hlink>
      <a:folHlink>
        <a:srgbClr val="FEC0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PitchDeck">
    <a:dk1>
      <a:sysClr val="windowText" lastClr="000000"/>
    </a:dk1>
    <a:lt1>
      <a:sysClr val="window" lastClr="FFFFFF"/>
    </a:lt1>
    <a:dk2>
      <a:srgbClr val="464646"/>
    </a:dk2>
    <a:lt2>
      <a:srgbClr val="FFFFFF"/>
    </a:lt2>
    <a:accent1>
      <a:srgbClr val="6CC2B8"/>
    </a:accent1>
    <a:accent2>
      <a:srgbClr val="57BBA7"/>
    </a:accent2>
    <a:accent3>
      <a:srgbClr val="3AB086"/>
    </a:accent3>
    <a:accent4>
      <a:srgbClr val="1E6D63"/>
    </a:accent4>
    <a:accent5>
      <a:srgbClr val="6EBDBD"/>
    </a:accent5>
    <a:accent6>
      <a:srgbClr val="8FCDC0"/>
    </a:accent6>
    <a:hlink>
      <a:srgbClr val="A05024"/>
    </a:hlink>
    <a:folHlink>
      <a:srgbClr val="FEC03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PitchDeck">
    <a:dk1>
      <a:sysClr val="windowText" lastClr="000000"/>
    </a:dk1>
    <a:lt1>
      <a:sysClr val="window" lastClr="FFFFFF"/>
    </a:lt1>
    <a:dk2>
      <a:srgbClr val="464646"/>
    </a:dk2>
    <a:lt2>
      <a:srgbClr val="FFFFFF"/>
    </a:lt2>
    <a:accent1>
      <a:srgbClr val="6CC2B8"/>
    </a:accent1>
    <a:accent2>
      <a:srgbClr val="57BBA7"/>
    </a:accent2>
    <a:accent3>
      <a:srgbClr val="3AB086"/>
    </a:accent3>
    <a:accent4>
      <a:srgbClr val="1E6D63"/>
    </a:accent4>
    <a:accent5>
      <a:srgbClr val="6EBDBD"/>
    </a:accent5>
    <a:accent6>
      <a:srgbClr val="8FCDC0"/>
    </a:accent6>
    <a:hlink>
      <a:srgbClr val="A05024"/>
    </a:hlink>
    <a:folHlink>
      <a:srgbClr val="FEC037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PitchDeck">
    <a:dk1>
      <a:sysClr val="windowText" lastClr="000000"/>
    </a:dk1>
    <a:lt1>
      <a:sysClr val="window" lastClr="FFFFFF"/>
    </a:lt1>
    <a:dk2>
      <a:srgbClr val="464646"/>
    </a:dk2>
    <a:lt2>
      <a:srgbClr val="FFFFFF"/>
    </a:lt2>
    <a:accent1>
      <a:srgbClr val="6CC2B8"/>
    </a:accent1>
    <a:accent2>
      <a:srgbClr val="57BBA7"/>
    </a:accent2>
    <a:accent3>
      <a:srgbClr val="3AB086"/>
    </a:accent3>
    <a:accent4>
      <a:srgbClr val="1E6D63"/>
    </a:accent4>
    <a:accent5>
      <a:srgbClr val="6EBDBD"/>
    </a:accent5>
    <a:accent6>
      <a:srgbClr val="8FCDC0"/>
    </a:accent6>
    <a:hlink>
      <a:srgbClr val="A05024"/>
    </a:hlink>
    <a:folHlink>
      <a:srgbClr val="FEC03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PitchDeck">
    <a:dk1>
      <a:sysClr val="windowText" lastClr="000000"/>
    </a:dk1>
    <a:lt1>
      <a:sysClr val="window" lastClr="FFFFFF"/>
    </a:lt1>
    <a:dk2>
      <a:srgbClr val="464646"/>
    </a:dk2>
    <a:lt2>
      <a:srgbClr val="FFFFFF"/>
    </a:lt2>
    <a:accent1>
      <a:srgbClr val="6CC2B8"/>
    </a:accent1>
    <a:accent2>
      <a:srgbClr val="57BBA7"/>
    </a:accent2>
    <a:accent3>
      <a:srgbClr val="3AB086"/>
    </a:accent3>
    <a:accent4>
      <a:srgbClr val="1E6D63"/>
    </a:accent4>
    <a:accent5>
      <a:srgbClr val="6EBDBD"/>
    </a:accent5>
    <a:accent6>
      <a:srgbClr val="8FCDC0"/>
    </a:accent6>
    <a:hlink>
      <a:srgbClr val="A05024"/>
    </a:hlink>
    <a:folHlink>
      <a:srgbClr val="FEC03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C638400B38A74CA121E61FE9C36831" ma:contentTypeVersion="10" ma:contentTypeDescription="Create a new document." ma:contentTypeScope="" ma:versionID="3244e59429f34201a409b928f46f68d2">
  <xsd:schema xmlns:xsd="http://www.w3.org/2001/XMLSchema" xmlns:xs="http://www.w3.org/2001/XMLSchema" xmlns:p="http://schemas.microsoft.com/office/2006/metadata/properties" xmlns:ns3="6ff6b79a-0aad-4de8-b72b-929650eea118" xmlns:ns4="2812cdac-9d37-418b-9aac-ec91a9c842d3" targetNamespace="http://schemas.microsoft.com/office/2006/metadata/properties" ma:root="true" ma:fieldsID="48a20062fac4cae0f451108bb3e5d65e" ns3:_="" ns4:_="">
    <xsd:import namespace="6ff6b79a-0aad-4de8-b72b-929650eea118"/>
    <xsd:import namespace="2812cdac-9d37-418b-9aac-ec91a9c842d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6b79a-0aad-4de8-b72b-929650eea1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2cdac-9d37-418b-9aac-ec91a9c8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0BC2B2-181C-47CF-8535-BFB1E5A200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94612C-69C7-4BC7-862F-ABC55BB9663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3F86D8-279B-4125-9914-07D00B99D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f6b79a-0aad-4de8-b72b-929650eea118"/>
    <ds:schemaRef ds:uri="2812cdac-9d37-418b-9aac-ec91a9c84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706</Words>
  <Application>Microsoft Office PowerPoint</Application>
  <PresentationFormat>On-screen Show (16:9)</PresentationFormat>
  <Paragraphs>147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giantdesign</dc:creator>
  <cp:lastModifiedBy>Jessie Donaghey</cp:lastModifiedBy>
  <cp:revision>2</cp:revision>
  <dcterms:modified xsi:type="dcterms:W3CDTF">2019-10-18T05:40:32Z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0x0101000CC638400B38A74CA121E61FE9C36831</vt:lpwstr>
  </property>
</Properties>
</file>