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sldIdLst>
    <p:sldId id="257" r:id="rId5"/>
    <p:sldId id="259" r:id="rId6"/>
    <p:sldId id="258" r:id="rId7"/>
    <p:sldId id="276" r:id="rId8"/>
    <p:sldId id="261" r:id="rId9"/>
    <p:sldId id="266" r:id="rId10"/>
    <p:sldId id="260" r:id="rId11"/>
    <p:sldId id="263" r:id="rId12"/>
    <p:sldId id="265" r:id="rId13"/>
    <p:sldId id="264" r:id="rId14"/>
    <p:sldId id="269" r:id="rId15"/>
    <p:sldId id="267" r:id="rId16"/>
    <p:sldId id="268" r:id="rId17"/>
    <p:sldId id="270" r:id="rId18"/>
    <p:sldId id="262" r:id="rId19"/>
    <p:sldId id="271" r:id="rId20"/>
    <p:sldId id="272" r:id="rId21"/>
    <p:sldId id="273" r:id="rId22"/>
    <p:sldId id="282" r:id="rId23"/>
    <p:sldId id="279" r:id="rId24"/>
    <p:sldId id="280" r:id="rId25"/>
    <p:sldId id="281" r:id="rId26"/>
    <p:sldId id="285" r:id="rId27"/>
    <p:sldId id="274" r:id="rId28"/>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98"/>
    <a:srgbClr val="00A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65848" autoAdjust="0"/>
  </p:normalViewPr>
  <p:slideViewPr>
    <p:cSldViewPr snapToGrid="0" snapToObjects="1">
      <p:cViewPr varScale="1">
        <p:scale>
          <a:sx n="60" d="100"/>
          <a:sy n="60" d="100"/>
        </p:scale>
        <p:origin x="1200" y="6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et Pembroke" userId="c8bb3893-d255-4f56-a4b6-28f3b30f4185" providerId="ADAL" clId="{F1DF4858-A8D2-42CD-9C66-6B09DB370D39}"/>
    <pc:docChg chg="undo custSel delSld modSld">
      <pc:chgData name="Margaret Pembroke" userId="c8bb3893-d255-4f56-a4b6-28f3b30f4185" providerId="ADAL" clId="{F1DF4858-A8D2-42CD-9C66-6B09DB370D39}" dt="2019-10-18T02:23:17.724" v="1257" actId="20577"/>
      <pc:docMkLst>
        <pc:docMk/>
      </pc:docMkLst>
      <pc:sldChg chg="modNotesTx">
        <pc:chgData name="Margaret Pembroke" userId="c8bb3893-d255-4f56-a4b6-28f3b30f4185" providerId="ADAL" clId="{F1DF4858-A8D2-42CD-9C66-6B09DB370D39}" dt="2019-10-17T23:52:02.951" v="943" actId="20577"/>
        <pc:sldMkLst>
          <pc:docMk/>
          <pc:sldMk cId="1255238727" sldId="258"/>
        </pc:sldMkLst>
      </pc:sldChg>
      <pc:sldChg chg="modNotesTx">
        <pc:chgData name="Margaret Pembroke" userId="c8bb3893-d255-4f56-a4b6-28f3b30f4185" providerId="ADAL" clId="{F1DF4858-A8D2-42CD-9C66-6B09DB370D39}" dt="2019-10-17T23:51:08.762" v="896" actId="20577"/>
        <pc:sldMkLst>
          <pc:docMk/>
          <pc:sldMk cId="4260534237" sldId="259"/>
        </pc:sldMkLst>
      </pc:sldChg>
      <pc:sldChg chg="modNotesTx">
        <pc:chgData name="Margaret Pembroke" userId="c8bb3893-d255-4f56-a4b6-28f3b30f4185" providerId="ADAL" clId="{F1DF4858-A8D2-42CD-9C66-6B09DB370D39}" dt="2019-10-18T00:08:11.570" v="1037" actId="20577"/>
        <pc:sldMkLst>
          <pc:docMk/>
          <pc:sldMk cId="260428983" sldId="260"/>
        </pc:sldMkLst>
      </pc:sldChg>
      <pc:sldChg chg="modNotesTx">
        <pc:chgData name="Margaret Pembroke" userId="c8bb3893-d255-4f56-a4b6-28f3b30f4185" providerId="ADAL" clId="{F1DF4858-A8D2-42CD-9C66-6B09DB370D39}" dt="2019-10-18T02:21:00.823" v="1229" actId="6549"/>
        <pc:sldMkLst>
          <pc:docMk/>
          <pc:sldMk cId="2270380123" sldId="261"/>
        </pc:sldMkLst>
      </pc:sldChg>
      <pc:sldChg chg="modNotesTx">
        <pc:chgData name="Margaret Pembroke" userId="c8bb3893-d255-4f56-a4b6-28f3b30f4185" providerId="ADAL" clId="{F1DF4858-A8D2-42CD-9C66-6B09DB370D39}" dt="2019-10-17T22:59:51.413" v="798" actId="20577"/>
        <pc:sldMkLst>
          <pc:docMk/>
          <pc:sldMk cId="1959690771" sldId="262"/>
        </pc:sldMkLst>
      </pc:sldChg>
      <pc:sldChg chg="modNotesTx">
        <pc:chgData name="Margaret Pembroke" userId="c8bb3893-d255-4f56-a4b6-28f3b30f4185" providerId="ADAL" clId="{F1DF4858-A8D2-42CD-9C66-6B09DB370D39}" dt="2019-10-18T00:11:57.523" v="1048" actId="20577"/>
        <pc:sldMkLst>
          <pc:docMk/>
          <pc:sldMk cId="3448701493" sldId="264"/>
        </pc:sldMkLst>
      </pc:sldChg>
      <pc:sldChg chg="modNotesTx">
        <pc:chgData name="Margaret Pembroke" userId="c8bb3893-d255-4f56-a4b6-28f3b30f4185" providerId="ADAL" clId="{F1DF4858-A8D2-42CD-9C66-6B09DB370D39}" dt="2019-10-18T00:10:23.842" v="1043" actId="20577"/>
        <pc:sldMkLst>
          <pc:docMk/>
          <pc:sldMk cId="708323061" sldId="265"/>
        </pc:sldMkLst>
      </pc:sldChg>
      <pc:sldChg chg="modNotesTx">
        <pc:chgData name="Margaret Pembroke" userId="c8bb3893-d255-4f56-a4b6-28f3b30f4185" providerId="ADAL" clId="{F1DF4858-A8D2-42CD-9C66-6B09DB370D39}" dt="2019-10-18T00:06:40.561" v="1025" actId="20577"/>
        <pc:sldMkLst>
          <pc:docMk/>
          <pc:sldMk cId="1368813329" sldId="266"/>
        </pc:sldMkLst>
      </pc:sldChg>
      <pc:sldChg chg="modNotesTx">
        <pc:chgData name="Margaret Pembroke" userId="c8bb3893-d255-4f56-a4b6-28f3b30f4185" providerId="ADAL" clId="{F1DF4858-A8D2-42CD-9C66-6B09DB370D39}" dt="2019-10-18T00:12:34.609" v="1053" actId="20577"/>
        <pc:sldMkLst>
          <pc:docMk/>
          <pc:sldMk cId="2220943169" sldId="267"/>
        </pc:sldMkLst>
      </pc:sldChg>
      <pc:sldChg chg="modNotesTx">
        <pc:chgData name="Margaret Pembroke" userId="c8bb3893-d255-4f56-a4b6-28f3b30f4185" providerId="ADAL" clId="{F1DF4858-A8D2-42CD-9C66-6B09DB370D39}" dt="2019-10-17T22:55:44.445" v="751" actId="20577"/>
        <pc:sldMkLst>
          <pc:docMk/>
          <pc:sldMk cId="2025503348" sldId="268"/>
        </pc:sldMkLst>
      </pc:sldChg>
      <pc:sldChg chg="modNotesTx">
        <pc:chgData name="Margaret Pembroke" userId="c8bb3893-d255-4f56-a4b6-28f3b30f4185" providerId="ADAL" clId="{F1DF4858-A8D2-42CD-9C66-6B09DB370D39}" dt="2019-10-17T22:58:22.845" v="796" actId="20577"/>
        <pc:sldMkLst>
          <pc:docMk/>
          <pc:sldMk cId="1552906673" sldId="270"/>
        </pc:sldMkLst>
      </pc:sldChg>
      <pc:sldChg chg="addSp delSp modSp modNotesTx">
        <pc:chgData name="Margaret Pembroke" userId="c8bb3893-d255-4f56-a4b6-28f3b30f4185" providerId="ADAL" clId="{F1DF4858-A8D2-42CD-9C66-6B09DB370D39}" dt="2019-10-18T00:16:30.766" v="1114" actId="20577"/>
        <pc:sldMkLst>
          <pc:docMk/>
          <pc:sldMk cId="3926736857" sldId="271"/>
        </pc:sldMkLst>
        <pc:picChg chg="add mod">
          <ac:chgData name="Margaret Pembroke" userId="c8bb3893-d255-4f56-a4b6-28f3b30f4185" providerId="ADAL" clId="{F1DF4858-A8D2-42CD-9C66-6B09DB370D39}" dt="2019-10-17T03:27:37.961" v="144" actId="1076"/>
          <ac:picMkLst>
            <pc:docMk/>
            <pc:sldMk cId="3926736857" sldId="271"/>
            <ac:picMk id="2" creationId="{0D5E55E9-30B8-4FA4-A2E2-CE32B7FC447D}"/>
          </ac:picMkLst>
        </pc:picChg>
        <pc:picChg chg="del">
          <ac:chgData name="Margaret Pembroke" userId="c8bb3893-d255-4f56-a4b6-28f3b30f4185" providerId="ADAL" clId="{F1DF4858-A8D2-42CD-9C66-6B09DB370D39}" dt="2019-10-17T03:27:25.179" v="143" actId="478"/>
          <ac:picMkLst>
            <pc:docMk/>
            <pc:sldMk cId="3926736857" sldId="271"/>
            <ac:picMk id="13" creationId="{2703F8EB-6DF8-4C73-A769-587591B5794A}"/>
          </ac:picMkLst>
        </pc:picChg>
      </pc:sldChg>
      <pc:sldChg chg="modNotesTx">
        <pc:chgData name="Margaret Pembroke" userId="c8bb3893-d255-4f56-a4b6-28f3b30f4185" providerId="ADAL" clId="{F1DF4858-A8D2-42CD-9C66-6B09DB370D39}" dt="2019-10-18T00:17:08.230" v="1137" actId="20577"/>
        <pc:sldMkLst>
          <pc:docMk/>
          <pc:sldMk cId="2836018543" sldId="272"/>
        </pc:sldMkLst>
      </pc:sldChg>
      <pc:sldChg chg="modNotesTx">
        <pc:chgData name="Margaret Pembroke" userId="c8bb3893-d255-4f56-a4b6-28f3b30f4185" providerId="ADAL" clId="{F1DF4858-A8D2-42CD-9C66-6B09DB370D39}" dt="2019-10-17T23:01:15.062" v="823" actId="20577"/>
        <pc:sldMkLst>
          <pc:docMk/>
          <pc:sldMk cId="4049189358" sldId="273"/>
        </pc:sldMkLst>
      </pc:sldChg>
      <pc:sldChg chg="modSp">
        <pc:chgData name="Margaret Pembroke" userId="c8bb3893-d255-4f56-a4b6-28f3b30f4185" providerId="ADAL" clId="{F1DF4858-A8D2-42CD-9C66-6B09DB370D39}" dt="2019-10-17T03:31:59.683" v="147" actId="20577"/>
        <pc:sldMkLst>
          <pc:docMk/>
          <pc:sldMk cId="2857865933" sldId="274"/>
        </pc:sldMkLst>
        <pc:spChg chg="mod">
          <ac:chgData name="Margaret Pembroke" userId="c8bb3893-d255-4f56-a4b6-28f3b30f4185" providerId="ADAL" clId="{F1DF4858-A8D2-42CD-9C66-6B09DB370D39}" dt="2019-10-17T03:31:59.683" v="147" actId="20577"/>
          <ac:spMkLst>
            <pc:docMk/>
            <pc:sldMk cId="2857865933" sldId="274"/>
            <ac:spMk id="3" creationId="{4E43171E-B135-401D-A032-374E860286A1}"/>
          </ac:spMkLst>
        </pc:spChg>
      </pc:sldChg>
      <pc:sldChg chg="modSp modAnim modNotesTx">
        <pc:chgData name="Margaret Pembroke" userId="c8bb3893-d255-4f56-a4b6-28f3b30f4185" providerId="ADAL" clId="{F1DF4858-A8D2-42CD-9C66-6B09DB370D39}" dt="2019-10-18T02:21:43.649" v="1256" actId="20577"/>
        <pc:sldMkLst>
          <pc:docMk/>
          <pc:sldMk cId="3315563106" sldId="276"/>
        </pc:sldMkLst>
        <pc:spChg chg="mod">
          <ac:chgData name="Margaret Pembroke" userId="c8bb3893-d255-4f56-a4b6-28f3b30f4185" providerId="ADAL" clId="{F1DF4858-A8D2-42CD-9C66-6B09DB370D39}" dt="2019-10-17T03:44:46.507" v="209" actId="1035"/>
          <ac:spMkLst>
            <pc:docMk/>
            <pc:sldMk cId="3315563106" sldId="276"/>
            <ac:spMk id="9" creationId="{D06A3A39-1E20-4E7A-AAAF-088790E0B2DD}"/>
          </ac:spMkLst>
        </pc:spChg>
      </pc:sldChg>
      <pc:sldChg chg="del">
        <pc:chgData name="Margaret Pembroke" userId="c8bb3893-d255-4f56-a4b6-28f3b30f4185" providerId="ADAL" clId="{F1DF4858-A8D2-42CD-9C66-6B09DB370D39}" dt="2019-10-17T22:36:19.534" v="211" actId="2696"/>
        <pc:sldMkLst>
          <pc:docMk/>
          <pc:sldMk cId="1235517172" sldId="278"/>
        </pc:sldMkLst>
      </pc:sldChg>
      <pc:sldChg chg="modNotesTx">
        <pc:chgData name="Margaret Pembroke" userId="c8bb3893-d255-4f56-a4b6-28f3b30f4185" providerId="ADAL" clId="{F1DF4858-A8D2-42CD-9C66-6B09DB370D39}" dt="2019-10-18T02:23:17.724" v="1257" actId="20577"/>
        <pc:sldMkLst>
          <pc:docMk/>
          <pc:sldMk cId="2123184121" sldId="279"/>
        </pc:sldMkLst>
      </pc:sldChg>
      <pc:sldChg chg="modNotesTx">
        <pc:chgData name="Margaret Pembroke" userId="c8bb3893-d255-4f56-a4b6-28f3b30f4185" providerId="ADAL" clId="{F1DF4858-A8D2-42CD-9C66-6B09DB370D39}" dt="2019-10-18T00:23:49.945" v="1155" actId="20577"/>
        <pc:sldMkLst>
          <pc:docMk/>
          <pc:sldMk cId="1783370804" sldId="280"/>
        </pc:sldMkLst>
      </pc:sldChg>
      <pc:sldChg chg="modNotesTx">
        <pc:chgData name="Margaret Pembroke" userId="c8bb3893-d255-4f56-a4b6-28f3b30f4185" providerId="ADAL" clId="{F1DF4858-A8D2-42CD-9C66-6B09DB370D39}" dt="2019-10-17T23:10:43.376" v="877" actId="20577"/>
        <pc:sldMkLst>
          <pc:docMk/>
          <pc:sldMk cId="4054373958" sldId="281"/>
        </pc:sldMkLst>
      </pc:sldChg>
      <pc:sldChg chg="del">
        <pc:chgData name="Margaret Pembroke" userId="c8bb3893-d255-4f56-a4b6-28f3b30f4185" providerId="ADAL" clId="{F1DF4858-A8D2-42CD-9C66-6B09DB370D39}" dt="2019-10-18T02:19:43.992" v="1228" actId="2696"/>
        <pc:sldMkLst>
          <pc:docMk/>
          <pc:sldMk cId="3426887354" sldId="283"/>
        </pc:sldMkLst>
      </pc:sldChg>
      <pc:sldChg chg="del">
        <pc:chgData name="Margaret Pembroke" userId="c8bb3893-d255-4f56-a4b6-28f3b30f4185" providerId="ADAL" clId="{F1DF4858-A8D2-42CD-9C66-6B09DB370D39}" dt="2019-10-18T02:19:42.513" v="1227" actId="2696"/>
        <pc:sldMkLst>
          <pc:docMk/>
          <pc:sldMk cId="1980404616" sldId="284"/>
        </pc:sldMkLst>
      </pc:sldChg>
      <pc:sldChg chg="del">
        <pc:chgData name="Margaret Pembroke" userId="c8bb3893-d255-4f56-a4b6-28f3b30f4185" providerId="ADAL" clId="{F1DF4858-A8D2-42CD-9C66-6B09DB370D39}" dt="2019-10-17T22:57:45.176" v="790" actId="2696"/>
        <pc:sldMkLst>
          <pc:docMk/>
          <pc:sldMk cId="1615542024"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D37A8AFD-BCA5-0F40-B12A-03C02F08D0D2}" type="datetimeFigureOut">
              <a:rPr lang="en-US" smtClean="0"/>
              <a:t>10/29/2019</a:t>
            </a:fld>
            <a:endParaRPr lang="en-US" dirty="0"/>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BED9FDE2-797B-454F-B658-773C4FF1F963}" type="slidenum">
              <a:rPr lang="en-US" smtClean="0"/>
              <a:t>‹#›</a:t>
            </a:fld>
            <a:endParaRPr lang="en-US" dirty="0"/>
          </a:p>
        </p:txBody>
      </p:sp>
    </p:spTree>
    <p:extLst>
      <p:ext uri="{BB962C8B-B14F-4D97-AF65-F5344CB8AC3E}">
        <p14:creationId xmlns:p14="http://schemas.microsoft.com/office/powerpoint/2010/main" val="139912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a:t>
            </a:fld>
            <a:endParaRPr lang="en-US" dirty="0"/>
          </a:p>
        </p:txBody>
      </p:sp>
    </p:spTree>
    <p:extLst>
      <p:ext uri="{BB962C8B-B14F-4D97-AF65-F5344CB8AC3E}">
        <p14:creationId xmlns:p14="http://schemas.microsoft.com/office/powerpoint/2010/main" val="2992322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on to the migration.</a:t>
            </a:r>
          </a:p>
          <a:p>
            <a:r>
              <a:rPr lang="en-AU" dirty="0"/>
              <a:t>Our </a:t>
            </a:r>
            <a:r>
              <a:rPr lang="en-AU" dirty="0" err="1"/>
              <a:t>bepress</a:t>
            </a:r>
            <a:r>
              <a:rPr lang="en-AU" dirty="0"/>
              <a:t> data has been migrated successfully using the OAI-PMH Document export function which was not documented by </a:t>
            </a:r>
            <a:r>
              <a:rPr lang="en-AU" dirty="0" err="1"/>
              <a:t>bepress</a:t>
            </a:r>
            <a:r>
              <a:rPr lang="en-AU" dirty="0"/>
              <a:t> and it was only through speaking to another </a:t>
            </a:r>
            <a:r>
              <a:rPr lang="en-AU" dirty="0" err="1"/>
              <a:t>bepress</a:t>
            </a:r>
            <a:r>
              <a:rPr lang="en-AU" dirty="0"/>
              <a:t> (Bond) that I knew that it was a possibility. </a:t>
            </a:r>
          </a:p>
          <a:p>
            <a:r>
              <a:rPr lang="en-AU" dirty="0"/>
              <a:t>In the meantime I had set an Amazon WS3 server up that contains a backup of all the digital commons and Selected works data</a:t>
            </a:r>
          </a:p>
          <a:p>
            <a:r>
              <a:rPr lang="en-AU" dirty="0"/>
              <a:t>A plan B if you like.</a:t>
            </a:r>
          </a:p>
          <a:p>
            <a:r>
              <a:rPr lang="en-AU" dirty="0"/>
              <a:t>ExLibris were great with the metadata mapping which was something that we had very little experience in.</a:t>
            </a:r>
          </a:p>
          <a:p>
            <a:r>
              <a:rPr lang="en-AU" dirty="0"/>
              <a:t>We have migrated from a system where only a handful of asset types were supported (13 to be precise) to one that has around 50 and growing.</a:t>
            </a:r>
          </a:p>
          <a:p>
            <a:r>
              <a:rPr lang="en-AU" dirty="0"/>
              <a:t>In </a:t>
            </a:r>
            <a:r>
              <a:rPr lang="en-AU" dirty="0" err="1"/>
              <a:t>bepress</a:t>
            </a:r>
            <a:r>
              <a:rPr lang="en-AU" dirty="0"/>
              <a:t> we used html and free text fields to create associations between related content. Not ideal.</a:t>
            </a:r>
          </a:p>
          <a:p>
            <a:r>
              <a:rPr lang="en-AU" dirty="0"/>
              <a:t>Often the absence or not of a particular metadata field on a record, or a particular piece of html, determined what type of asset was being described. Conference papers and Conference proceedings being the most obvious example. The ExLibris team had to pick this apart and we are currently testing the results of the data migration. It’s looking pretty good.</a:t>
            </a:r>
          </a:p>
          <a:p>
            <a:r>
              <a:rPr lang="en-AU" dirty="0"/>
              <a:t>Assets are associated with the correct organisational unit in </a:t>
            </a:r>
            <a:r>
              <a:rPr lang="en-AU" dirty="0" err="1"/>
              <a:t>Espoloro</a:t>
            </a:r>
            <a:r>
              <a:rPr lang="en-AU" dirty="0"/>
              <a:t> through looking at the </a:t>
            </a:r>
            <a:r>
              <a:rPr lang="en-AU" dirty="0" err="1"/>
              <a:t>setSpec</a:t>
            </a:r>
            <a:r>
              <a:rPr lang="en-AU" dirty="0"/>
              <a:t> attribute and Esploro also use a matches to the author so that an authors publication or assets can be associated with the work unit that they are employed by or have been associated with.</a:t>
            </a:r>
          </a:p>
          <a:p>
            <a:r>
              <a:rPr lang="en-AU" dirty="0"/>
              <a:t>One of the huge plusses for migration was the ability for ExLibris to also migrate our statistics from Digital Commons. So we will be able to retain our download counts, something that the researchers love.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10</a:t>
            </a:fld>
            <a:endParaRPr lang="en-US" dirty="0"/>
          </a:p>
        </p:txBody>
      </p:sp>
    </p:spTree>
    <p:extLst>
      <p:ext uri="{BB962C8B-B14F-4D97-AF65-F5344CB8AC3E}">
        <p14:creationId xmlns:p14="http://schemas.microsoft.com/office/powerpoint/2010/main" val="320907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we plan to go from this</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11</a:t>
            </a:fld>
            <a:endParaRPr lang="en-US" dirty="0"/>
          </a:p>
        </p:txBody>
      </p:sp>
    </p:spTree>
    <p:extLst>
      <p:ext uri="{BB962C8B-B14F-4D97-AF65-F5344CB8AC3E}">
        <p14:creationId xmlns:p14="http://schemas.microsoft.com/office/powerpoint/2010/main" val="198334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this.</a:t>
            </a:r>
          </a:p>
          <a:p>
            <a:r>
              <a:rPr lang="en-AU" dirty="0"/>
              <a:t>The researcher writes a paper and gets published.</a:t>
            </a:r>
          </a:p>
          <a:p>
            <a:r>
              <a:rPr lang="en-AU" dirty="0"/>
              <a:t>That is all they have to do unless they choose to self submit to Esploro.</a:t>
            </a:r>
          </a:p>
          <a:p>
            <a:r>
              <a:rPr lang="en-AU" dirty="0"/>
              <a:t>The metadata will be automatically harvested by Esploro and mediated by Library staff who will do what Library staff do best and verify the publication details and contact the researcher, via Esploro, to request the accepted manuscript if necessary. </a:t>
            </a:r>
          </a:p>
          <a:p>
            <a:r>
              <a:rPr lang="en-AU" dirty="0"/>
              <a:t>Esploro will send scheduled analytics reports to the Head of School or Research Centre via email and an xml file to IRMA of all eligible ERA outputs for ingestion into IRMA.</a:t>
            </a:r>
          </a:p>
          <a:p>
            <a:r>
              <a:rPr lang="en-AU" dirty="0"/>
              <a:t>This process will ensure that we are capturing all publications in the most efficient manner and reduces the duplication of effort currently being undertaken by Library and Office of Research staff.</a:t>
            </a:r>
          </a:p>
        </p:txBody>
      </p:sp>
      <p:sp>
        <p:nvSpPr>
          <p:cNvPr id="4" name="Slide Number Placeholder 3"/>
          <p:cNvSpPr>
            <a:spLocks noGrp="1"/>
          </p:cNvSpPr>
          <p:nvPr>
            <p:ph type="sldNum" sz="quarter" idx="5"/>
          </p:nvPr>
        </p:nvSpPr>
        <p:spPr/>
        <p:txBody>
          <a:bodyPr/>
          <a:lstStyle/>
          <a:p>
            <a:fld id="{BED9FDE2-797B-454F-B658-773C4FF1F963}" type="slidenum">
              <a:rPr lang="en-US" smtClean="0"/>
              <a:t>12</a:t>
            </a:fld>
            <a:endParaRPr lang="en-US" dirty="0"/>
          </a:p>
        </p:txBody>
      </p:sp>
    </p:spTree>
    <p:extLst>
      <p:ext uri="{BB962C8B-B14F-4D97-AF65-F5344CB8AC3E}">
        <p14:creationId xmlns:p14="http://schemas.microsoft.com/office/powerpoint/2010/main" val="103087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all the benefits of Esploro the ability to automatically (or magically) harvest from the internet and match assets to our authors is one of the greatest.</a:t>
            </a:r>
          </a:p>
          <a:p>
            <a:r>
              <a:rPr lang="en-AU" dirty="0"/>
              <a:t>The system already grabs the metadata for doi’s or ISBNs and auto-populates the deposit form but what I have seen from the harvester goes beyond that and covers all types of assets not just those with </a:t>
            </a:r>
            <a:r>
              <a:rPr lang="en-AU" dirty="0" err="1"/>
              <a:t>doi’s</a:t>
            </a:r>
            <a:r>
              <a:rPr lang="en-AU" dirty="0"/>
              <a:t>.</a:t>
            </a:r>
          </a:p>
          <a:p>
            <a:r>
              <a:rPr lang="en-AU" dirty="0"/>
              <a:t>It looks at name variants of an author, the field of research, and the author’s research interests to locate research assets that may be associated with that researcher.</a:t>
            </a:r>
          </a:p>
          <a:p>
            <a:r>
              <a:rPr lang="en-AU" dirty="0"/>
              <a:t>Esploro will rate the certainty of the author match and depending on configuration, the researcher or library staff can approve the asset or not. As we become more confident with the matching process we will be able to workflow assets that we are sure of to publish automatically. These would be things that are matched via a unique identifier, such as, an ORCID Id, Researcher ID or Scopus ID.</a:t>
            </a:r>
          </a:p>
          <a:p>
            <a:r>
              <a:rPr lang="en-AU" dirty="0"/>
              <a:t>Our current system is completely reliant on author’s submitting their research via a form and we also run SCOPUS and PubMed reports that we manually enter the data from. As you can imagine Esploro will be a huge improvement and ensure that we are able to obtain a complete picture of research publications and assets associated with them at Southern Cross.</a:t>
            </a:r>
          </a:p>
          <a:p>
            <a:r>
              <a:rPr lang="en-AU" dirty="0"/>
              <a:t>The harvester leverages off the Summon index and utilises AI to identify assets that might be associated with a researcher or Southern Cross. It de-duplicates and enriches existing metadata.</a:t>
            </a:r>
          </a:p>
          <a:p>
            <a:r>
              <a:rPr lang="en-AU" dirty="0"/>
              <a:t>Integrations are planned with ORCID, unpaywall, Figshare and Research Data Australia. Esploro also supports OAI-PMH harvesting and publishing to Google and Google Scholar.</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13</a:t>
            </a:fld>
            <a:endParaRPr lang="en-US" dirty="0"/>
          </a:p>
        </p:txBody>
      </p:sp>
    </p:spTree>
    <p:extLst>
      <p:ext uri="{BB962C8B-B14F-4D97-AF65-F5344CB8AC3E}">
        <p14:creationId xmlns:p14="http://schemas.microsoft.com/office/powerpoint/2010/main" val="166397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close to 20,000 assets in ePublications with around 23% available on open access. </a:t>
            </a:r>
          </a:p>
          <a:p>
            <a:r>
              <a:rPr lang="en-AU" dirty="0"/>
              <a:t>This content includes a defunct journal, a conference and theses. All of these assets are Open Access and have been migrated to Alma-D. These items may or may not be associated with a Southern Cross researcher but they are associated with Southern Cross.</a:t>
            </a:r>
          </a:p>
          <a:p>
            <a:r>
              <a:rPr lang="en-AU" dirty="0"/>
              <a:t>Some assets in the series appear in multiple series as they are authored by cross-institutional collaborators. I mentioned earlier that the information within </a:t>
            </a:r>
            <a:r>
              <a:rPr lang="en-AU" dirty="0" err="1"/>
              <a:t>bepress</a:t>
            </a:r>
            <a:r>
              <a:rPr lang="en-AU" dirty="0"/>
              <a:t> was siloed and this is the another example of that.</a:t>
            </a:r>
          </a:p>
          <a:p>
            <a:r>
              <a:rPr lang="en-AU" dirty="0"/>
              <a:t>Our data collections are harvested by Research Data Australia and our theses are harvested by TROVE – the National Library of Australia catalogue. Both of these OAI-PMH harvests will need to be redone from scratch.</a:t>
            </a:r>
          </a:p>
          <a:p>
            <a:r>
              <a:rPr lang="en-AU" dirty="0"/>
              <a:t>We were fortunate that the University of Iowa was also a </a:t>
            </a:r>
            <a:r>
              <a:rPr lang="en-AU" dirty="0" err="1"/>
              <a:t>bepress</a:t>
            </a:r>
            <a:r>
              <a:rPr lang="en-AU" dirty="0"/>
              <a:t> institution and they were the first Library to go live.</a:t>
            </a:r>
          </a:p>
          <a:p>
            <a:r>
              <a:rPr lang="en-AU" dirty="0"/>
              <a:t>In our initial go live, Primo VE will be used as the data portal and I have a sneak peak of what this might look like which I will show you later.</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14</a:t>
            </a:fld>
            <a:endParaRPr lang="en-US" dirty="0"/>
          </a:p>
        </p:txBody>
      </p:sp>
    </p:spTree>
    <p:extLst>
      <p:ext uri="{BB962C8B-B14F-4D97-AF65-F5344CB8AC3E}">
        <p14:creationId xmlns:p14="http://schemas.microsoft.com/office/powerpoint/2010/main" val="2086622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Southern Cross had never had a staff load from a University system</a:t>
            </a:r>
          </a:p>
          <a:p>
            <a:r>
              <a:rPr lang="en-AU" dirty="0"/>
              <a:t>Staff data had been considered confidential so staff were added to Alma in an ad hoc manner at the point of need, when they wanted to borrow or request.</a:t>
            </a:r>
          </a:p>
          <a:p>
            <a:r>
              <a:rPr lang="en-AU" dirty="0"/>
              <a:t>There were numerous errors with the data entry the most drastic being incorrect primary identifiers this all needed to be tidied up and corrected before the researcher loader was used.</a:t>
            </a:r>
          </a:p>
          <a:p>
            <a:r>
              <a:rPr lang="en-AU" dirty="0"/>
              <a:t>The researcher load xml file is generated from the Southern Cross Data Warehouse which was only implemented in early 2019. It includes the API keys from our ORCID API and this will be the source of truth for ORCID identifiers across the institution.</a:t>
            </a:r>
          </a:p>
          <a:p>
            <a:r>
              <a:rPr lang="en-AU" dirty="0"/>
              <a:t>We plan to integrate with IRMA not only to provide a comprehensive and timely update of the publications data on a scheduled basis but also get information on grants to include into Esploro so that publications that have been generated from a grant can be linked to each other. This will give a rich picture of the impact that a grant has had and a comprehensive view of all the assets associated with a particular grant.</a:t>
            </a:r>
          </a:p>
          <a:p>
            <a:r>
              <a:rPr lang="en-AU" dirty="0"/>
              <a:t>We plan to utilise APIs and widgets to generate embeddable publications information for the Research Centre and School websites as many of these centres currently display the publications information on simple html pages that do not contain metadata, links to the publication nor do they display related content.</a:t>
            </a:r>
          </a:p>
          <a:p>
            <a:r>
              <a:rPr lang="en-AU" dirty="0"/>
              <a:t>We will also be providing scheduled publications reports to Research Centres and Heads of School</a:t>
            </a:r>
          </a:p>
        </p:txBody>
      </p:sp>
      <p:sp>
        <p:nvSpPr>
          <p:cNvPr id="4" name="Slide Number Placeholder 3"/>
          <p:cNvSpPr>
            <a:spLocks noGrp="1"/>
          </p:cNvSpPr>
          <p:nvPr>
            <p:ph type="sldNum" sz="quarter" idx="5"/>
          </p:nvPr>
        </p:nvSpPr>
        <p:spPr/>
        <p:txBody>
          <a:bodyPr/>
          <a:lstStyle/>
          <a:p>
            <a:fld id="{BED9FDE2-797B-454F-B658-773C4FF1F963}" type="slidenum">
              <a:rPr lang="en-US" smtClean="0"/>
              <a:t>15</a:t>
            </a:fld>
            <a:endParaRPr lang="en-US" dirty="0"/>
          </a:p>
        </p:txBody>
      </p:sp>
    </p:spTree>
    <p:extLst>
      <p:ext uri="{BB962C8B-B14F-4D97-AF65-F5344CB8AC3E}">
        <p14:creationId xmlns:p14="http://schemas.microsoft.com/office/powerpoint/2010/main" val="2210621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this is how we are thinking Esploro will look in Primo VE initially we wanted to make it look quite different from the catalogue</a:t>
            </a:r>
          </a:p>
          <a:p>
            <a:r>
              <a:rPr lang="en-AU" dirty="0"/>
              <a:t>Esploro offers discoverability on Google and Google Scholar and I should mention that discoverability was one of the things that contributed to us staying with </a:t>
            </a:r>
            <a:r>
              <a:rPr lang="en-AU" dirty="0" err="1"/>
              <a:t>bepress</a:t>
            </a:r>
            <a:r>
              <a:rPr lang="en-AU" dirty="0"/>
              <a:t> for so long. </a:t>
            </a:r>
          </a:p>
          <a:p>
            <a:r>
              <a:rPr lang="en-AU" dirty="0"/>
              <a:t>There will be a dedicated discovery portal with analytics, bells and whistles as well a the researcher portal. This is on the ExLibris roadmap for 2020</a:t>
            </a:r>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16</a:t>
            </a:fld>
            <a:endParaRPr lang="en-US" dirty="0"/>
          </a:p>
        </p:txBody>
      </p:sp>
    </p:spTree>
    <p:extLst>
      <p:ext uri="{BB962C8B-B14F-4D97-AF65-F5344CB8AC3E}">
        <p14:creationId xmlns:p14="http://schemas.microsoft.com/office/powerpoint/2010/main" val="2238234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researcher portal landing page as it is looks now obviously this may change and will be customised</a:t>
            </a:r>
          </a:p>
        </p:txBody>
      </p:sp>
      <p:sp>
        <p:nvSpPr>
          <p:cNvPr id="4" name="Slide Number Placeholder 3"/>
          <p:cNvSpPr>
            <a:spLocks noGrp="1"/>
          </p:cNvSpPr>
          <p:nvPr>
            <p:ph type="sldNum" sz="quarter" idx="5"/>
          </p:nvPr>
        </p:nvSpPr>
        <p:spPr/>
        <p:txBody>
          <a:bodyPr/>
          <a:lstStyle/>
          <a:p>
            <a:fld id="{BED9FDE2-797B-454F-B658-773C4FF1F963}" type="slidenum">
              <a:rPr lang="en-US" smtClean="0"/>
              <a:t>17</a:t>
            </a:fld>
            <a:endParaRPr lang="en-US" dirty="0"/>
          </a:p>
        </p:txBody>
      </p:sp>
    </p:spTree>
    <p:extLst>
      <p:ext uri="{BB962C8B-B14F-4D97-AF65-F5344CB8AC3E}">
        <p14:creationId xmlns:p14="http://schemas.microsoft.com/office/powerpoint/2010/main" val="409420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researcher portal and profile pages will be more comprehensively developed in 2020</a:t>
            </a:r>
          </a:p>
          <a:p>
            <a:r>
              <a:rPr lang="en-AU" dirty="0"/>
              <a:t>These last 2 slides have been supplied from ExLibris but what we have seen of the profile pages is an improvement on what we currently have with the researcher able to highlight particular outputs, list their achievements and display their outputs in a timeline view.</a:t>
            </a:r>
          </a:p>
          <a:p>
            <a:r>
              <a:rPr lang="en-AU" dirty="0"/>
              <a:t>The profiles tell the story of the researcher and give a richer more contextual representation of who the researcher is and what they are currently doing.</a:t>
            </a:r>
          </a:p>
          <a:p>
            <a:r>
              <a:rPr lang="en-AU" dirty="0"/>
              <a:t>Researchers will have the ability to edit certain sections of their page and put the focus on different aspects of their research.</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18</a:t>
            </a:fld>
            <a:endParaRPr lang="en-US" dirty="0"/>
          </a:p>
        </p:txBody>
      </p:sp>
    </p:spTree>
    <p:extLst>
      <p:ext uri="{BB962C8B-B14F-4D97-AF65-F5344CB8AC3E}">
        <p14:creationId xmlns:p14="http://schemas.microsoft.com/office/powerpoint/2010/main" val="306458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have recorded the submission process from the Library Staff perspective so that you can see what this looks like from the back end.</a:t>
            </a:r>
          </a:p>
          <a:p>
            <a:r>
              <a:rPr lang="en-AU" dirty="0"/>
              <a:t>People who are familiar with Alma will not find any surprises. </a:t>
            </a:r>
          </a:p>
          <a:p>
            <a:r>
              <a:rPr lang="en-AU" dirty="0"/>
              <a:t>Esploro sits as the “Research” module in the top navigation. </a:t>
            </a:r>
          </a:p>
          <a:p>
            <a:r>
              <a:rPr lang="en-AU" dirty="0"/>
              <a:t>So you select Deposit a research Asset</a:t>
            </a:r>
          </a:p>
          <a:p>
            <a:r>
              <a:rPr lang="en-AU" dirty="0"/>
              <a:t>Associate the research with either an organisational unit or researcher, I’m going to choose and organisation unit</a:t>
            </a:r>
          </a:p>
          <a:p>
            <a:r>
              <a:rPr lang="en-AU" dirty="0"/>
              <a:t>Select the asset type</a:t>
            </a:r>
          </a:p>
          <a:p>
            <a:r>
              <a:rPr lang="en-AU" dirty="0"/>
              <a:t>Enter your DOI and Esploro goes off and grabs all the metadata including the additional subjects, abstract, and publisher copyright statement</a:t>
            </a:r>
          </a:p>
          <a:p>
            <a:r>
              <a:rPr lang="en-AU" dirty="0"/>
              <a:t>You can drag and drop files on to the record or add links for remote access</a:t>
            </a:r>
          </a:p>
          <a:p>
            <a:r>
              <a:rPr lang="en-AU" dirty="0"/>
              <a:t>Esploro has found authors that it thinks might be Southern Cross affiliated so I’ll approve them</a:t>
            </a:r>
          </a:p>
          <a:p>
            <a:r>
              <a:rPr lang="en-AU" dirty="0"/>
              <a:t>You can add other contributors</a:t>
            </a:r>
          </a:p>
          <a:p>
            <a:r>
              <a:rPr lang="en-AU" dirty="0"/>
              <a:t>Check and edit the imported metadata</a:t>
            </a:r>
          </a:p>
          <a:p>
            <a:r>
              <a:rPr lang="en-AU" dirty="0"/>
              <a:t>You can link the asset to the Grant it was generated from if applicable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abstract and keywords have populated automatically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is a Sherpa Romeo integration so staff can immediately see what deposit terms and conditions apply to the asset and the accepted manuscript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You can add an access rights policy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you can generate an email to notify the researcher that the asset has been added.</a:t>
            </a:r>
          </a:p>
          <a:p>
            <a:r>
              <a:rPr lang="en-AU" dirty="0"/>
              <a:t>We currently either cut and paste this information or retype it so you can see how much time this is saving. Also, as the information is coming directly from the source there is much less likelihood of errors in the record. </a:t>
            </a:r>
          </a:p>
        </p:txBody>
      </p:sp>
      <p:sp>
        <p:nvSpPr>
          <p:cNvPr id="4" name="Slide Number Placeholder 3"/>
          <p:cNvSpPr>
            <a:spLocks noGrp="1"/>
          </p:cNvSpPr>
          <p:nvPr>
            <p:ph type="sldNum" sz="quarter" idx="5"/>
          </p:nvPr>
        </p:nvSpPr>
        <p:spPr/>
        <p:txBody>
          <a:bodyPr/>
          <a:lstStyle/>
          <a:p>
            <a:fld id="{BED9FDE2-797B-454F-B658-773C4FF1F963}" type="slidenum">
              <a:rPr lang="en-US" smtClean="0"/>
              <a:t>19</a:t>
            </a:fld>
            <a:endParaRPr lang="en-US" dirty="0"/>
          </a:p>
        </p:txBody>
      </p:sp>
    </p:spTree>
    <p:extLst>
      <p:ext uri="{BB962C8B-B14F-4D97-AF65-F5344CB8AC3E}">
        <p14:creationId xmlns:p14="http://schemas.microsoft.com/office/powerpoint/2010/main" val="353330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and thanks for coming, I’ll start by giving you a brief outline of the presentation and tell you a bit about Southern Cross University, </a:t>
            </a:r>
          </a:p>
          <a:p>
            <a:r>
              <a:rPr lang="en-AU" dirty="0"/>
              <a:t>To understand why we chose Esploro it’s important that I explain a little of the history and landscape of institutional repositories in Australia</a:t>
            </a:r>
          </a:p>
          <a:p>
            <a:r>
              <a:rPr lang="en-AU" dirty="0"/>
              <a:t>I will go over the current research reporting process and our infrastructure</a:t>
            </a:r>
          </a:p>
          <a:p>
            <a:r>
              <a:rPr lang="en-AU" dirty="0"/>
              <a:t>Why we chose Esploro</a:t>
            </a:r>
          </a:p>
          <a:p>
            <a:r>
              <a:rPr lang="en-AU" dirty="0"/>
              <a:t>How the data migration is going</a:t>
            </a:r>
          </a:p>
          <a:p>
            <a:r>
              <a:rPr lang="en-AU" dirty="0"/>
              <a:t>Some of the planned and potential integrations and the ones that we are most excited about</a:t>
            </a:r>
          </a:p>
          <a:p>
            <a:r>
              <a:rPr lang="en-AU" dirty="0"/>
              <a:t>And I’ll finish up on the benefits that we expect to see</a:t>
            </a:r>
          </a:p>
        </p:txBody>
      </p:sp>
      <p:sp>
        <p:nvSpPr>
          <p:cNvPr id="4" name="Slide Number Placeholder 3"/>
          <p:cNvSpPr>
            <a:spLocks noGrp="1"/>
          </p:cNvSpPr>
          <p:nvPr>
            <p:ph type="sldNum" sz="quarter" idx="5"/>
          </p:nvPr>
        </p:nvSpPr>
        <p:spPr/>
        <p:txBody>
          <a:bodyPr/>
          <a:lstStyle/>
          <a:p>
            <a:fld id="{BED9FDE2-797B-454F-B658-773C4FF1F963}" type="slidenum">
              <a:rPr lang="en-US" smtClean="0"/>
              <a:t>2</a:t>
            </a:fld>
            <a:endParaRPr lang="en-US" dirty="0"/>
          </a:p>
        </p:txBody>
      </p:sp>
    </p:spTree>
    <p:extLst>
      <p:ext uri="{BB962C8B-B14F-4D97-AF65-F5344CB8AC3E}">
        <p14:creationId xmlns:p14="http://schemas.microsoft.com/office/powerpoint/2010/main" val="1849608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benefits for the Library are multiple but my favourite is that data will be automatically harvested into the repository. Our current data entry processes are incredibly inefficient and, as most data is manually entered, at the moment there is a lot of room for error. One of which is the process of ordering a publication for the library collection if it is by a Southern Cross researcher. Currently staff have to remember to place an order in Alma after they have entered the data into ePublications….Yes that means they have to enter the data again into Alma. Esploro will create a workflow for these orders after checking whether the item is held or not. </a:t>
            </a:r>
          </a:p>
          <a:p>
            <a:r>
              <a:rPr lang="en-AU" dirty="0"/>
              <a:t>Esploro also offers the flexibility to apply different licenses and access rights to different version of a research output. Our current system allows one version to be added to the repository, Esploro allows multiple versions to be added to a single metadata record with each version able to have different licence and access rights attached. If I can put my copyright hat on for a moment this is incredibly advantageous and will enable a researcher to load a pre-print with full access, an accepted manuscript with an embargo if required and a publisher version with no access and/or a link to the publisher version.</a:t>
            </a:r>
          </a:p>
          <a:p>
            <a:r>
              <a:rPr lang="en-AU" dirty="0"/>
              <a:t>Research profiles are currently requested by the researcher who fills out an online form and supplies a list of publications, a biography and photo. The publications information is then entered into ePublications and harvested to the Selected Works profile manually by library staff. There is no identifier on the publication that links the publication to the author or authors.</a:t>
            </a:r>
          </a:p>
          <a:p>
            <a:r>
              <a:rPr lang="en-AU" dirty="0"/>
              <a:t>We will have an automated load of researchers into Esploro and Esploro will create a profile for any researcher who has publications, it will automatically link the publication to the author or authors.</a:t>
            </a:r>
          </a:p>
          <a:p>
            <a:r>
              <a:rPr lang="en-AU" dirty="0"/>
              <a:t>It will create records for non-affiliated authors so that collaborations outside of the institution can be evidenced.</a:t>
            </a:r>
          </a:p>
          <a:p>
            <a:r>
              <a:rPr lang="en-AU" dirty="0"/>
              <a:t>Library staff will be able to send canned emails from directly within the system. This is a huge improvement on our current processes.</a:t>
            </a:r>
          </a:p>
          <a:p>
            <a:r>
              <a:rPr lang="en-AU" dirty="0"/>
              <a:t>On top of this we will be able to create and share integrations, APIs and widgets to disseminate the data across all our platforms such as the website.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20</a:t>
            </a:fld>
            <a:endParaRPr lang="en-US" dirty="0"/>
          </a:p>
        </p:txBody>
      </p:sp>
    </p:spTree>
    <p:extLst>
      <p:ext uri="{BB962C8B-B14F-4D97-AF65-F5344CB8AC3E}">
        <p14:creationId xmlns:p14="http://schemas.microsoft.com/office/powerpoint/2010/main" val="274454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Benefits for the researcher are numerous but the main one is the amount of time that they will save. With the publications data being harvested automatically the only research assets that will need to be reported manually are assets that will not be published to the internet. The researcher portal provides an incredibly easy interface for reporting different types of assets. So for the researcher this means minimal effort for maximum exposure. </a:t>
            </a:r>
          </a:p>
          <a:p>
            <a:r>
              <a:rPr lang="en-AU" dirty="0"/>
              <a:t>We will be able to link assets via the grant ID to ensure that researchers are meeting the requirements of their funding bodies and provide reports to the researchers, research centres and heads of school. The ARC advocates that publicly funded research should be made publicly available wherever possible and in the very least the metadata must be deposited in the institutional repository within 12 months of publication. Esploro will be able to report on how many assets attached to a grant ID are open, how many times they have been downloaded and from where. </a:t>
            </a:r>
          </a:p>
          <a:p>
            <a:r>
              <a:rPr lang="en-AU" dirty="0"/>
              <a:t>Researchers will be automatically given a profile and that profile will be automatically updated. The profile will be fully integrated with the repository. The objects metadata will be re-used in the research profiles, the research centre profiles, and on our web site. Maximising the exposure of the publications and assets and saving time for the researcher.</a:t>
            </a:r>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21</a:t>
            </a:fld>
            <a:endParaRPr lang="en-US" dirty="0"/>
          </a:p>
        </p:txBody>
      </p:sp>
    </p:spTree>
    <p:extLst>
      <p:ext uri="{BB962C8B-B14F-4D97-AF65-F5344CB8AC3E}">
        <p14:creationId xmlns:p14="http://schemas.microsoft.com/office/powerpoint/2010/main" val="2968785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institution will have a comprehensive picture of all its research outputs and a single point of truth for publishing to its website. Administrative assistants will no longer have to spend hours adding simple html to a web page listing of publications that is hardly discoverable due to a lack of metadata behind each output.</a:t>
            </a:r>
          </a:p>
          <a:p>
            <a:r>
              <a:rPr lang="en-AU" dirty="0"/>
              <a:t>We will use analytics to supply the research centres with their publications in the form of an automatically refreshed query.</a:t>
            </a:r>
          </a:p>
          <a:p>
            <a:r>
              <a:rPr lang="en-AU" dirty="0"/>
              <a:t>We will no longer have to rely on a researcher to report their publications before they get added to the repository.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will be consistency across all the centres in the way that the asset data is displayed on the web site.</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22</a:t>
            </a:fld>
            <a:endParaRPr lang="en-US" dirty="0"/>
          </a:p>
        </p:txBody>
      </p:sp>
    </p:spTree>
    <p:extLst>
      <p:ext uri="{BB962C8B-B14F-4D97-AF65-F5344CB8AC3E}">
        <p14:creationId xmlns:p14="http://schemas.microsoft.com/office/powerpoint/2010/main" val="186628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I’ll just “paws” for any questions?</a:t>
            </a:r>
          </a:p>
        </p:txBody>
      </p:sp>
      <p:sp>
        <p:nvSpPr>
          <p:cNvPr id="4" name="Slide Number Placeholder 3"/>
          <p:cNvSpPr>
            <a:spLocks noGrp="1"/>
          </p:cNvSpPr>
          <p:nvPr>
            <p:ph type="sldNum" sz="quarter" idx="5"/>
          </p:nvPr>
        </p:nvSpPr>
        <p:spPr/>
        <p:txBody>
          <a:bodyPr/>
          <a:lstStyle/>
          <a:p>
            <a:fld id="{BED9FDE2-797B-454F-B658-773C4FF1F963}" type="slidenum">
              <a:rPr lang="en-US" smtClean="0"/>
              <a:t>23</a:t>
            </a:fld>
            <a:endParaRPr lang="en-US" dirty="0"/>
          </a:p>
        </p:txBody>
      </p:sp>
    </p:spTree>
    <p:extLst>
      <p:ext uri="{BB962C8B-B14F-4D97-AF65-F5344CB8AC3E}">
        <p14:creationId xmlns:p14="http://schemas.microsoft.com/office/powerpoint/2010/main" val="1376705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Wing it</a:t>
            </a:r>
          </a:p>
          <a:p>
            <a:endParaRPr lang="en-AU" dirty="0"/>
          </a:p>
          <a:p>
            <a:r>
              <a:rPr lang="en-AU" dirty="0"/>
              <a:t>Southern Cross is a multi campus regional University on the East Coast Australia</a:t>
            </a:r>
          </a:p>
          <a:p>
            <a:r>
              <a:rPr lang="en-AU" dirty="0"/>
              <a:t>We have three main campuses located at Coffs Harbour, Lismore and the Gold Coast stretching across about 300km….from the forest to the sea </a:t>
            </a:r>
          </a:p>
          <a:p>
            <a:r>
              <a:rPr lang="en-AU" dirty="0"/>
              <a:t>As well as satellite campuses in Sydney, Melbourne, and Perth and Hotel Schools in Sydney and Melbourne.</a:t>
            </a:r>
          </a:p>
          <a:p>
            <a:r>
              <a:rPr lang="en-AU" dirty="0"/>
              <a:t>And as you can see from our ERA results, for a relatively young, regional university we punch above our weight as far as research goes.</a:t>
            </a:r>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3</a:t>
            </a:fld>
            <a:endParaRPr lang="en-US" dirty="0"/>
          </a:p>
        </p:txBody>
      </p:sp>
    </p:spTree>
    <p:extLst>
      <p:ext uri="{BB962C8B-B14F-4D97-AF65-F5344CB8AC3E}">
        <p14:creationId xmlns:p14="http://schemas.microsoft.com/office/powerpoint/2010/main" val="357563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Wing it</a:t>
            </a:r>
          </a:p>
          <a:p>
            <a:endParaRPr lang="en-AU" dirty="0"/>
          </a:p>
          <a:p>
            <a:r>
              <a:rPr lang="en-AU" dirty="0"/>
              <a:t>Historically most repositories were created from government funding. Initial funding was allocated on a competitive basis for the development of a research management infrastructure that included open access institutional repositories (Kennan &amp; </a:t>
            </a:r>
            <a:r>
              <a:rPr lang="en-AU" dirty="0" err="1"/>
              <a:t>Kinglsey</a:t>
            </a:r>
            <a:r>
              <a:rPr lang="en-AU" dirty="0"/>
              <a:t>, 2009). </a:t>
            </a:r>
          </a:p>
          <a:p>
            <a:r>
              <a:rPr lang="en-AU" dirty="0"/>
              <a:t>Some of the larger organisations had a repository in place as early as 2002 </a:t>
            </a:r>
          </a:p>
          <a:p>
            <a:r>
              <a:rPr lang="en-AU" dirty="0"/>
              <a:t>Most did not become active until after 2006 at this point in time they were focussed on the green Open Access model.  In 2008 Excellence in Research Australia or ERA was first proposed as a method to measure the research outputs of Universities. </a:t>
            </a:r>
          </a:p>
          <a:p>
            <a:r>
              <a:rPr lang="en-AU" dirty="0"/>
              <a:t>From 2007 to 2008 the Australian government allocated $25.5 million to Australian universities to develop their repository infrastructure. This was the funding source for the creation of ePublications@SCU on </a:t>
            </a:r>
            <a:r>
              <a:rPr lang="en-AU" dirty="0" err="1"/>
              <a:t>bepress</a:t>
            </a:r>
            <a:r>
              <a:rPr lang="en-AU" dirty="0"/>
              <a:t> Digital Commons. </a:t>
            </a:r>
          </a:p>
          <a:p>
            <a:r>
              <a:rPr lang="en-AU" dirty="0"/>
              <a:t>At the same time the Australian Research Council (ARC) and the National Health and Medical Research Council (NHMRC) ‘requested’ recipients of their funding to make their results available via their institutional repository.</a:t>
            </a:r>
          </a:p>
          <a:p>
            <a:r>
              <a:rPr lang="en-AU" dirty="0"/>
              <a:t>It can safely be said, that ERA hijacked the push for Open Access repositories and that the publishers hijacked the Open Access movement, leveraging off researchers who are confused about what Open Access is and often end up paying for (gold) Open Access. </a:t>
            </a:r>
          </a:p>
          <a:p>
            <a:r>
              <a:rPr lang="en-AU" dirty="0"/>
              <a:t>We, as an institution, have always encouraged the green Open Access model. </a:t>
            </a:r>
          </a:p>
          <a:p>
            <a:r>
              <a:rPr lang="en-AU" dirty="0"/>
              <a:t>In 2019 CAUL published it’s Review of the Australian Repository Infrastructure as part of the Fair, affordable and open access to knowledge program.</a:t>
            </a:r>
          </a:p>
          <a:p>
            <a:r>
              <a:rPr lang="en-AU" dirty="0"/>
              <a:t>This report identified that the Australian repository infrastructure was, in some cases, ageing….badly. Most importantly it identified that repository, “interoperability is of primary concern” (CAUL, 2019).</a:t>
            </a:r>
          </a:p>
          <a:p>
            <a:r>
              <a:rPr lang="en-AU" dirty="0"/>
              <a:t>For Southern Cross the timing was perfect to look to building a next generation research repository.</a:t>
            </a:r>
          </a:p>
        </p:txBody>
      </p:sp>
      <p:sp>
        <p:nvSpPr>
          <p:cNvPr id="4" name="Slide Number Placeholder 3"/>
          <p:cNvSpPr>
            <a:spLocks noGrp="1"/>
          </p:cNvSpPr>
          <p:nvPr>
            <p:ph type="sldNum" sz="quarter" idx="5"/>
          </p:nvPr>
        </p:nvSpPr>
        <p:spPr/>
        <p:txBody>
          <a:bodyPr/>
          <a:lstStyle/>
          <a:p>
            <a:fld id="{BED9FDE2-797B-454F-B658-773C4FF1F963}" type="slidenum">
              <a:rPr lang="en-US" smtClean="0"/>
              <a:t>4</a:t>
            </a:fld>
            <a:endParaRPr lang="en-US" dirty="0"/>
          </a:p>
        </p:txBody>
      </p:sp>
    </p:spTree>
    <p:extLst>
      <p:ext uri="{BB962C8B-B14F-4D97-AF65-F5344CB8AC3E}">
        <p14:creationId xmlns:p14="http://schemas.microsoft.com/office/powerpoint/2010/main" val="330349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Wing it</a:t>
            </a:r>
          </a:p>
          <a:p>
            <a:endParaRPr lang="en-AU" dirty="0"/>
          </a:p>
          <a:p>
            <a:r>
              <a:rPr lang="en-AU" dirty="0"/>
              <a:t>The current infrastructure at Southern Cross is a series of silos, with the Office of Research and the Library both collecting publications information for very different reasons. The Office of Research to comply with government reporting requirements and the Library to promote and disseminate our research outputs as widely as possible. </a:t>
            </a:r>
          </a:p>
          <a:p>
            <a:r>
              <a:rPr lang="en-AU" dirty="0"/>
              <a:t>Even within the </a:t>
            </a:r>
            <a:r>
              <a:rPr lang="en-AU" dirty="0" err="1"/>
              <a:t>bepress</a:t>
            </a:r>
            <a:r>
              <a:rPr lang="en-AU" dirty="0"/>
              <a:t> platform there are silos, with digital commons containing the institutional repository assets, and selected works containing the researcher profiles.</a:t>
            </a:r>
          </a:p>
          <a:p>
            <a:r>
              <a:rPr lang="en-AU" dirty="0"/>
              <a:t>We had never mandated that a researcher must have a profile and while the profiles were created and maintained by the library, the nature of selected works meant that a researcher was able to edit their own profile at any time, adding any content without any library mediation. </a:t>
            </a:r>
          </a:p>
          <a:p>
            <a:r>
              <a:rPr lang="en-AU" dirty="0"/>
              <a:t>This led to questionable metadata, breaches in copyright as well as an inconsistent look and feel to some of the profiles.</a:t>
            </a:r>
          </a:p>
          <a:p>
            <a:r>
              <a:rPr lang="en-AU" dirty="0"/>
              <a:t>Added to this the </a:t>
            </a:r>
            <a:r>
              <a:rPr lang="en-AU" dirty="0" err="1"/>
              <a:t>bepress</a:t>
            </a:r>
            <a:r>
              <a:rPr lang="en-AU" dirty="0"/>
              <a:t> digital commons interface has had very little development, apart from an overhaul of Selected  Works, since we initially subscribed in 2007.</a:t>
            </a:r>
          </a:p>
          <a:p>
            <a:r>
              <a:rPr lang="en-AU" dirty="0"/>
              <a:t>Southern Cross also has a Current Research Information System (CRIS) called IRMA, which is where the Office of Research manages its reporting for ERA amongst many other things.</a:t>
            </a:r>
          </a:p>
          <a:p>
            <a:r>
              <a:rPr lang="en-AU" dirty="0"/>
              <a:t>IRMA does not integrate with </a:t>
            </a:r>
            <a:r>
              <a:rPr lang="en-AU" dirty="0" err="1"/>
              <a:t>bepress</a:t>
            </a:r>
            <a:r>
              <a:rPr lang="en-AU" dirty="0"/>
              <a:t>.</a:t>
            </a:r>
          </a:p>
          <a:p>
            <a:r>
              <a:rPr lang="en-AU" dirty="0"/>
              <a:t>Currently researchers are required to report their research publications via a PDF form. They are asked to attached the accepted manuscript and the publisher version to the initial submission but few do. The Library is on copy to this submission and verifies and enters the publication details into </a:t>
            </a:r>
            <a:r>
              <a:rPr lang="en-AU" dirty="0" err="1"/>
              <a:t>bepress</a:t>
            </a:r>
            <a:r>
              <a:rPr lang="en-AU" dirty="0"/>
              <a:t>. </a:t>
            </a:r>
          </a:p>
          <a:p>
            <a:r>
              <a:rPr lang="en-AU" dirty="0"/>
              <a:t>Staff in the Office of Research also verify and enter the publication details into IRMA.</a:t>
            </a:r>
          </a:p>
          <a:p>
            <a:r>
              <a:rPr lang="en-AU" dirty="0"/>
              <a:t>Many researchers do not report their research because they are not aware they are required to or because they flatly refuse to.</a:t>
            </a:r>
          </a:p>
          <a:p>
            <a:r>
              <a:rPr lang="en-AU" dirty="0"/>
              <a:t>When the Office of Research is reporting for ERA, publications data is reconciled between IRMA and ePublications using excel spreadsheets, Vlookup and a very strong cup of coffee. The Library via ePublications must ensure that we hold a copy of all research publications that are reported to ERA.</a:t>
            </a:r>
          </a:p>
          <a:p>
            <a:r>
              <a:rPr lang="en-AU" dirty="0"/>
              <a:t>The result is a mad scramble to ensure that all assets are in IRMA and that the library has a copy of each asset being reported to ERA</a:t>
            </a:r>
          </a:p>
          <a:p>
            <a:r>
              <a:rPr lang="en-AU" dirty="0"/>
              <a:t>Our current systems are very manual and involve an enormous amount of duplicated effort in two of our work units. </a:t>
            </a:r>
          </a:p>
          <a:p>
            <a:r>
              <a:rPr lang="en-AU" dirty="0"/>
              <a:t>Ironically the same person is sometimes employed to enter the same data into each system.</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5</a:t>
            </a:fld>
            <a:endParaRPr lang="en-US" dirty="0"/>
          </a:p>
        </p:txBody>
      </p:sp>
    </p:spTree>
    <p:extLst>
      <p:ext uri="{BB962C8B-B14F-4D97-AF65-F5344CB8AC3E}">
        <p14:creationId xmlns:p14="http://schemas.microsoft.com/office/powerpoint/2010/main" val="736242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researcher writes a paper and gets published.</a:t>
            </a:r>
          </a:p>
          <a:p>
            <a:r>
              <a:rPr lang="en-AU" dirty="0"/>
              <a:t>They download a PDF form from Southern Cross University Office of Research.</a:t>
            </a:r>
          </a:p>
          <a:p>
            <a:r>
              <a:rPr lang="en-AU" dirty="0"/>
              <a:t>The PDF submit button opens their email (as long as they are not using webmail or on a Mac) and sends the submission to ePubs in the Library, the Head of School or Research Centre and the CRIS system IRMA.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Hopefully they remember to attach the accepted manuscript and published version of the paper.</a:t>
            </a:r>
          </a:p>
          <a:p>
            <a:r>
              <a:rPr lang="en-AU" dirty="0"/>
              <a:t>All three systems verify that the publication exists.</a:t>
            </a:r>
          </a:p>
          <a:p>
            <a:r>
              <a:rPr lang="en-AU" dirty="0"/>
              <a:t>The Library enters any verified research outputs.</a:t>
            </a:r>
          </a:p>
          <a:p>
            <a:r>
              <a:rPr lang="en-AU" dirty="0"/>
              <a:t>IRMA verifies and enters the output if it fits the definition of research for ERA</a:t>
            </a:r>
          </a:p>
          <a:p>
            <a:r>
              <a:rPr lang="en-AU" dirty="0"/>
              <a:t>The Head of School or Research Centres decide whether the research is reportable for ERA and may reassign the Field of Research codes.</a:t>
            </a:r>
          </a:p>
          <a:p>
            <a:r>
              <a:rPr lang="en-AU" dirty="0"/>
              <a:t>They then forward the details to IRMA (Yes IRMA now has two versions of the submission)</a:t>
            </a:r>
          </a:p>
          <a:p>
            <a:r>
              <a:rPr lang="en-AU" dirty="0"/>
              <a:t>There are multiple points where this process could fail, the most common one is that the researcher does not download the PDF form and report the research at all.</a:t>
            </a:r>
          </a:p>
          <a:p>
            <a:r>
              <a:rPr lang="en-AU" dirty="0"/>
              <a:t>We wanted to simplify the process, ensure that all research is reported, reduce duplication of data entry and save time for the researcher.</a:t>
            </a:r>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6</a:t>
            </a:fld>
            <a:endParaRPr lang="en-US" dirty="0"/>
          </a:p>
        </p:txBody>
      </p:sp>
    </p:spTree>
    <p:extLst>
      <p:ext uri="{BB962C8B-B14F-4D97-AF65-F5344CB8AC3E}">
        <p14:creationId xmlns:p14="http://schemas.microsoft.com/office/powerpoint/2010/main" val="3298394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that brings me to Esploro and why Esploro?</a:t>
            </a:r>
          </a:p>
          <a:p>
            <a:r>
              <a:rPr lang="en-AU" dirty="0"/>
              <a:t>We considered it an opportunity to good to refuse.</a:t>
            </a:r>
          </a:p>
          <a:p>
            <a:r>
              <a:rPr lang="en-AU" dirty="0"/>
              <a:t>Since 2011 when I first became involved in our repository I had been looking for something that would do everything that </a:t>
            </a:r>
            <a:r>
              <a:rPr lang="en-AU" dirty="0" err="1"/>
              <a:t>bepress</a:t>
            </a:r>
            <a:r>
              <a:rPr lang="en-AU" dirty="0"/>
              <a:t> did and much, much more.</a:t>
            </a:r>
          </a:p>
          <a:p>
            <a:r>
              <a:rPr lang="en-AU" dirty="0"/>
              <a:t>Researchers should not be wasting time entering data onto a PDF form when that metadata is readily available from the internet.</a:t>
            </a:r>
          </a:p>
          <a:p>
            <a:r>
              <a:rPr lang="en-AU" dirty="0"/>
              <a:t>A system should have the flexibility to manage organisational restructure and name changes.</a:t>
            </a:r>
          </a:p>
          <a:p>
            <a:r>
              <a:rPr lang="en-AU" dirty="0"/>
              <a:t>It should be a time saver not a time waster</a:t>
            </a:r>
          </a:p>
          <a:p>
            <a:r>
              <a:rPr lang="en-AU" dirty="0"/>
              <a:t>It should support all types of research assets not just traditional publication based assets. Linking them via the grant ID or Funder codes to create a complete picture of the research outputs that were a result of particular funding</a:t>
            </a:r>
          </a:p>
          <a:p>
            <a:r>
              <a:rPr lang="en-AU" dirty="0"/>
              <a:t>Is should be able to provide advanced analytics to support promotion, internal and external reporting</a:t>
            </a:r>
          </a:p>
          <a:p>
            <a:r>
              <a:rPr lang="en-AU" dirty="0"/>
              <a:t>It should integrate readily with internal and external systems not “protect” itself behind proprietary software</a:t>
            </a:r>
          </a:p>
          <a:p>
            <a:r>
              <a:rPr lang="en-AU" dirty="0"/>
              <a:t>It should be flexible so that internal work processes can be streamlined such as triggering acquisitions workflows to order items not held in the library collection</a:t>
            </a:r>
          </a:p>
          <a:p>
            <a:r>
              <a:rPr lang="en-AU" dirty="0"/>
              <a:t>It should be simple for the researcher.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Esploro will support all of the above including automatic harvesting of assets using advanced artificial intelligence algorithms to match the researcher to the asset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As well as this we will be able to draw on the collective intelligence of the ExLibris community - the brains trust – you guys.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we jumped at the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7</a:t>
            </a:fld>
            <a:endParaRPr lang="en-US" dirty="0"/>
          </a:p>
        </p:txBody>
      </p:sp>
    </p:spTree>
    <p:extLst>
      <p:ext uri="{BB962C8B-B14F-4D97-AF65-F5344CB8AC3E}">
        <p14:creationId xmlns:p14="http://schemas.microsoft.com/office/powerpoint/2010/main" val="234282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Early adopter program is a chance to influence the development of the platform and ensure that it will meet our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It comes with long term financial benefits but also with some risk e.g. It might not work, it might not be delivered on time, it might not have all the functionality that we require initially.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mitigate that risk we were able to negotiate a flexible exit clause from our </a:t>
            </a:r>
            <a:r>
              <a:rPr lang="en-AU" dirty="0" err="1"/>
              <a:t>bepress</a:t>
            </a:r>
            <a:r>
              <a:rPr lang="en-AU" dirty="0"/>
              <a:t>/ Digital Commons subscription.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ExLibris have been incredibly supportive and honest with what they will deliver and when.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are aiming for a launch date of November 15,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will be a soft launch and we will be running two systems in parallel, digital commons ePublications@SCU and Esploro.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will continue this strategy until we are happy with the researcher profiles and research centre outward facing pages of Esploro.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8</a:t>
            </a:fld>
            <a:endParaRPr lang="en-US" dirty="0"/>
          </a:p>
        </p:txBody>
      </p:sp>
    </p:spTree>
    <p:extLst>
      <p:ext uri="{BB962C8B-B14F-4D97-AF65-F5344CB8AC3E}">
        <p14:creationId xmlns:p14="http://schemas.microsoft.com/office/powerpoint/2010/main" val="334366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Wing it</a:t>
            </a:r>
          </a:p>
          <a:p>
            <a:endParaRPr lang="en-AU" dirty="0"/>
          </a:p>
          <a:p>
            <a:r>
              <a:rPr lang="en-AU" dirty="0"/>
              <a:t>As with all projects there are some things that happen that are completely outside your control, can’t be helped and need to be dealt with. So expect the unexpected.</a:t>
            </a:r>
          </a:p>
          <a:p>
            <a:r>
              <a:rPr lang="en-US" dirty="0"/>
              <a:t>Copyright management at Southern Cross is also part of my remit and we were notified in February that we would be undertaking a full Electronic Use and Hardcopy monitoring survey from April until July. 12 weeks. This reporting happens approximately every 4-5 years and is part of our statutory </a:t>
            </a:r>
            <a:r>
              <a:rPr lang="en-US" dirty="0" err="1"/>
              <a:t>licence</a:t>
            </a:r>
            <a:r>
              <a:rPr lang="en-US" dirty="0"/>
              <a:t> agreement with the Copyright Agency. It is not fun. It is time consuming. And doing it is not negotiable.</a:t>
            </a:r>
          </a:p>
          <a:p>
            <a:r>
              <a:rPr lang="en-US" dirty="0"/>
              <a:t>We also had a new Deputy Vice Chancellor (Research) start in early 2019 and our research </a:t>
            </a:r>
            <a:r>
              <a:rPr lang="en-US" dirty="0" err="1"/>
              <a:t>centre</a:t>
            </a:r>
            <a:r>
              <a:rPr lang="en-US" dirty="0"/>
              <a:t> structure is still being bedded down. Some research </a:t>
            </a:r>
            <a:r>
              <a:rPr lang="en-US" dirty="0" err="1"/>
              <a:t>centres</a:t>
            </a:r>
            <a:r>
              <a:rPr lang="en-US" dirty="0"/>
              <a:t> are brand new, reflecting emerging areas of research interest for the University. This left us with a degree of uncertainty around what the </a:t>
            </a:r>
            <a:r>
              <a:rPr lang="en-US" dirty="0" err="1"/>
              <a:t>organisational</a:t>
            </a:r>
            <a:r>
              <a:rPr lang="en-US" dirty="0"/>
              <a:t> structure will eventually be. To simplify this in Esploro and provide flexibility for merging and movement of organizational departments we have opted for a very flat structure that will be modified once the University decides on its final structure.</a:t>
            </a:r>
          </a:p>
          <a:p>
            <a:r>
              <a:rPr lang="en-US" dirty="0"/>
              <a:t>Additionally Technology Services are in the process of a huge project to move our student information system and finance systems into the cloud, the SaaS project. This project consumed every developer on the planet (actually every developer at Southern Cross really). It meant that to get the researcher load xml file from the HR system was a challenge as, at times, it took longer to negotiate the release of a developer for the Esploro project than it did for the developer to do the work.</a:t>
            </a:r>
          </a:p>
          <a:p>
            <a:r>
              <a:rPr lang="en-US" dirty="0"/>
              <a:t>Despite competing priorities Technology Services have provided their full support for the Esploro project and continue to work towards building infrastructure, such as the ORCID API, that will provide an integration point for Esploro. </a:t>
            </a:r>
          </a:p>
          <a:p>
            <a:r>
              <a:rPr lang="en-US" dirty="0"/>
              <a:t>A technology change freeze was ordered across the institution to ensure resources were provisioned for the SaaS project but the Esploro project has been exempted from this freeze and we continue to get full backing from our Technology Services colleagues.</a:t>
            </a:r>
          </a:p>
          <a:p>
            <a:r>
              <a:rPr lang="en-US" dirty="0"/>
              <a:t>Despite and because of all the above we have managed to stay on track for our project timelines.</a:t>
            </a:r>
          </a:p>
          <a:p>
            <a:endParaRPr lang="en-US" dirty="0"/>
          </a:p>
          <a:p>
            <a:endParaRPr lang="en-US" dirty="0"/>
          </a:p>
          <a:p>
            <a:endParaRPr lang="en-US" dirty="0"/>
          </a:p>
          <a:p>
            <a:endParaRPr lang="en-US" dirty="0"/>
          </a:p>
          <a:p>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fld id="{BED9FDE2-797B-454F-B658-773C4FF1F963}" type="slidenum">
              <a:rPr lang="en-US" smtClean="0"/>
              <a:t>9</a:t>
            </a:fld>
            <a:endParaRPr lang="en-US" dirty="0"/>
          </a:p>
        </p:txBody>
      </p:sp>
    </p:spTree>
    <p:extLst>
      <p:ext uri="{BB962C8B-B14F-4D97-AF65-F5344CB8AC3E}">
        <p14:creationId xmlns:p14="http://schemas.microsoft.com/office/powerpoint/2010/main" val="369264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6" hasCustomPrompt="1"/>
          </p:nvPr>
        </p:nvSpPr>
        <p:spPr>
          <a:xfrm>
            <a:off x="664028" y="3418114"/>
            <a:ext cx="5504297" cy="495918"/>
          </a:xfrm>
          <a:prstGeom prst="rect">
            <a:avLst/>
          </a:prstGeom>
        </p:spPr>
        <p:txBody>
          <a:bodyPr/>
          <a:lstStyle>
            <a:lvl1pPr marL="0" indent="0">
              <a:buNone/>
              <a:defRPr sz="24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a:t>Insert subtitle</a:t>
            </a:r>
            <a:endParaRPr lang="en-US" dirty="0"/>
          </a:p>
        </p:txBody>
      </p:sp>
      <p:sp>
        <p:nvSpPr>
          <p:cNvPr id="7" name="Text Placeholder 6"/>
          <p:cNvSpPr>
            <a:spLocks noGrp="1"/>
          </p:cNvSpPr>
          <p:nvPr>
            <p:ph type="body" sz="quarter" idx="17" hasCustomPrompt="1"/>
          </p:nvPr>
        </p:nvSpPr>
        <p:spPr>
          <a:xfrm>
            <a:off x="664028" y="2731752"/>
            <a:ext cx="7224609" cy="573088"/>
          </a:xfrm>
          <a:prstGeom prst="rect">
            <a:avLst/>
          </a:prstGeom>
        </p:spPr>
        <p:txBody>
          <a:bodyPr/>
          <a:lstStyle>
            <a:lvl1pPr marL="0" indent="0">
              <a:buNone/>
              <a:defRPr sz="38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dirty="0"/>
              <a:t>Presentation title</a:t>
            </a:r>
            <a:endParaRPr lang="en-US" dirty="0"/>
          </a:p>
        </p:txBody>
      </p:sp>
      <p:sp>
        <p:nvSpPr>
          <p:cNvPr id="9" name="Text Placeholder 8"/>
          <p:cNvSpPr>
            <a:spLocks noGrp="1"/>
          </p:cNvSpPr>
          <p:nvPr>
            <p:ph type="body" sz="quarter" idx="18" hasCustomPrompt="1"/>
          </p:nvPr>
        </p:nvSpPr>
        <p:spPr>
          <a:xfrm>
            <a:off x="664028" y="6100990"/>
            <a:ext cx="3024569" cy="315308"/>
          </a:xfrm>
          <a:prstGeom prst="rect">
            <a:avLst/>
          </a:prstGeom>
        </p:spPr>
        <p:txBody>
          <a:bodyPr/>
          <a:lstStyle>
            <a:lvl1pPr marL="0" indent="0">
              <a:buNone/>
              <a:defRPr sz="1200" b="0" i="0">
                <a:solidFill>
                  <a:srgbClr val="007298"/>
                </a:solidFill>
                <a:latin typeface="Roboto Light" charset="0"/>
                <a:ea typeface="Roboto Light" charset="0"/>
                <a:cs typeface="Roboto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 Month 2017</a:t>
            </a:r>
            <a:endParaRPr lang="en-US" dirty="0"/>
          </a:p>
        </p:txBody>
      </p:sp>
    </p:spTree>
    <p:extLst>
      <p:ext uri="{BB962C8B-B14F-4D97-AF65-F5344CB8AC3E}">
        <p14:creationId xmlns:p14="http://schemas.microsoft.com/office/powerpoint/2010/main" val="11954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Full Colour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11" name="Text Placeholder 2"/>
          <p:cNvSpPr>
            <a:spLocks noGrp="1"/>
          </p:cNvSpPr>
          <p:nvPr>
            <p:ph type="body" sz="quarter" idx="16" hasCustomPrompt="1"/>
          </p:nvPr>
        </p:nvSpPr>
        <p:spPr>
          <a:xfrm>
            <a:off x="664029" y="2389855"/>
            <a:ext cx="3164052" cy="3261643"/>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2"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
        <p:nvSpPr>
          <p:cNvPr id="14" name="Text Placeholder 2"/>
          <p:cNvSpPr>
            <a:spLocks noGrp="1"/>
          </p:cNvSpPr>
          <p:nvPr>
            <p:ph type="body" sz="quarter" idx="19" hasCustomPrompt="1"/>
          </p:nvPr>
        </p:nvSpPr>
        <p:spPr>
          <a:xfrm>
            <a:off x="4585099" y="2389854"/>
            <a:ext cx="3164054" cy="3261643"/>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2</a:t>
            </a:r>
            <a:endParaRPr lang="en-US" dirty="0"/>
          </a:p>
        </p:txBody>
      </p:sp>
    </p:spTree>
    <p:extLst>
      <p:ext uri="{BB962C8B-B14F-4D97-AF65-F5344CB8AC3E}">
        <p14:creationId xmlns:p14="http://schemas.microsoft.com/office/powerpoint/2010/main" val="42991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Full Colour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10"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1"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7"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20"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Conten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5241473" cy="1314241"/>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0" name="Text Placeholder 2"/>
          <p:cNvSpPr>
            <a:spLocks noGrp="1"/>
          </p:cNvSpPr>
          <p:nvPr>
            <p:ph type="body" sz="quarter" idx="21" hasCustomPrompt="1"/>
          </p:nvPr>
        </p:nvSpPr>
        <p:spPr>
          <a:xfrm>
            <a:off x="6328229" y="2389854"/>
            <a:ext cx="5241473" cy="1314241"/>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2</a:t>
            </a:r>
            <a:endParaRPr lang="en-US" dirty="0"/>
          </a:p>
        </p:txBody>
      </p:sp>
      <p:sp>
        <p:nvSpPr>
          <p:cNvPr id="11" name="Text Placeholder 2"/>
          <p:cNvSpPr>
            <a:spLocks noGrp="1"/>
          </p:cNvSpPr>
          <p:nvPr>
            <p:ph type="body" sz="quarter" idx="22" hasCustomPrompt="1"/>
          </p:nvPr>
        </p:nvSpPr>
        <p:spPr>
          <a:xfrm>
            <a:off x="664027" y="3993194"/>
            <a:ext cx="5241473" cy="1314242"/>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3</a:t>
            </a:r>
            <a:endParaRPr lang="en-US" dirty="0"/>
          </a:p>
        </p:txBody>
      </p:sp>
      <p:sp>
        <p:nvSpPr>
          <p:cNvPr id="12" name="Text Placeholder 2"/>
          <p:cNvSpPr>
            <a:spLocks noGrp="1"/>
          </p:cNvSpPr>
          <p:nvPr>
            <p:ph type="body" sz="quarter" idx="23" hasCustomPrompt="1"/>
          </p:nvPr>
        </p:nvSpPr>
        <p:spPr>
          <a:xfrm>
            <a:off x="6328229" y="3993194"/>
            <a:ext cx="5241473" cy="1314242"/>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4</a:t>
            </a:r>
            <a:endParaRPr lang="en-US" dirty="0"/>
          </a:p>
        </p:txBody>
      </p:sp>
      <p:sp>
        <p:nvSpPr>
          <p:cNvPr id="13"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2548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2" r:id="rId3"/>
    <p:sldLayoutId id="2147483668" r:id="rId4"/>
  </p:sldLayoutIdLst>
  <p:hf hdr="0" dt="0"/>
  <p:txStyles>
    <p:titleStyle>
      <a:lvl1pPr algn="l" defTabSz="914400" rtl="0" eaLnBrk="1" latinLnBrk="0" hangingPunct="1">
        <a:lnSpc>
          <a:spcPct val="90000"/>
        </a:lnSpc>
        <a:spcBef>
          <a:spcPct val="0"/>
        </a:spcBef>
        <a:buNone/>
        <a:defRPr sz="3800" b="1" i="0" kern="1200" spc="150" baseline="0">
          <a:solidFill>
            <a:schemeClr val="tx1"/>
          </a:solidFill>
          <a:latin typeface="Roboto Black" charset="0"/>
          <a:ea typeface="Roboto Black" charset="0"/>
          <a:cs typeface="Roboto Black" charset="0"/>
        </a:defRPr>
      </a:lvl1pPr>
    </p:titleStyle>
    <p:bodyStyle>
      <a:lvl1pPr marL="228600" indent="-228600" algn="l" defTabSz="914400" rtl="0" eaLnBrk="1" latinLnBrk="0" hangingPunct="1">
        <a:lnSpc>
          <a:spcPct val="90000"/>
        </a:lnSpc>
        <a:spcBef>
          <a:spcPts val="1000"/>
        </a:spcBef>
        <a:buFont typeface="Arial"/>
        <a:buChar char="•"/>
        <a:defRPr sz="2400" b="0" i="0" kern="1200" baseline="0">
          <a:solidFill>
            <a:schemeClr val="tx1"/>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unsplash.com/search/photos/migration?utm_source=unsplash&amp;utm_medium=referral&amp;utm_content=creditCopyText" TargetMode="External"/><Relationship Id="rId5" Type="http://schemas.openxmlformats.org/officeDocument/2006/relationships/hyperlink" Target="https://unsplash.com/@jorgetung?utm_source=unsplash&amp;utm_medium=referral&amp;utm_content=creditCopyText"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unsplash.com/search/photos/magic?utm_source=unsplash&amp;utm_medium=referral&amp;utm_content=creditCopyText" TargetMode="External"/><Relationship Id="rId4" Type="http://schemas.openxmlformats.org/officeDocument/2006/relationships/hyperlink" Target="https://unsplash.com/@art_maltsev?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unsplash.com/search/photos/data?utm_source=unsplash&amp;utm_medium=referral&amp;utm_content=creditCopyText" TargetMode="External"/><Relationship Id="rId5" Type="http://schemas.openxmlformats.org/officeDocument/2006/relationships/hyperlink" Target="https://unsplash.com/@pietrozj?utm_source=unsplash&amp;utm_medium=referral&amp;utm_content=creditCopyText"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unsplash.com/search/photos/integrations?utm_source=unsplash&amp;utm_medium=referral&amp;utm_content=creditCopyText" TargetMode="External"/><Relationship Id="rId5" Type="http://schemas.openxmlformats.org/officeDocument/2006/relationships/hyperlink" Target="https://unsplash.com/@claybanks?utm_source=unsplash&amp;utm_medium=referral&amp;utm_content=creditCopyText"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unsplash.com/search/photos/research?utm_source=unsplash&amp;utm_medium=referral&amp;utm_content=creditCopyText" TargetMode="External"/><Relationship Id="rId5" Type="http://schemas.openxmlformats.org/officeDocument/2006/relationships/hyperlink" Target="https://unsplash.com/@nikarthur?utm_source=unsplash&amp;utm_medium=referral&amp;utm_content=creditCopyText" TargetMode="Externa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unsplash.com/search/photos/questions?utm_source=unsplash&amp;utm_medium=referral&amp;utm_content=creditCopyText" TargetMode="External"/><Relationship Id="rId4" Type="http://schemas.openxmlformats.org/officeDocument/2006/relationships/hyperlink" Target="https://unsplash.com/@camylla93?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aul.edu.au/programs-projects/fair-affordable-open-access-knowledge/review-repository-infrastructure" TargetMode="External"/><Relationship Id="rId2" Type="http://schemas.openxmlformats.org/officeDocument/2006/relationships/hyperlink" Target="https://doi.org/10.5210/fm.v14i2.2282"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unsplash.com/search/photos/australia-landscape?utm_source=unsplash&amp;utm_medium=referral&amp;utm_content=creditCopyText" TargetMode="External"/><Relationship Id="rId5" Type="http://schemas.openxmlformats.org/officeDocument/2006/relationships/hyperlink" Target="https://unsplash.com/@ondrejmachart?utm_source=unsplash&amp;utm_medium=referral&amp;utm_content=creditCopyText"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unsplash.com/search/photos/silos?utm_source=unsplash&amp;utm_medium=referral&amp;utm_content=creditCopyText" TargetMode="External"/><Relationship Id="rId5" Type="http://schemas.openxmlformats.org/officeDocument/2006/relationships/hyperlink" Target="https://unsplash.com/@jcw?utm_source=unsplash&amp;utm_medium=referral&amp;utm_content=creditCopyText"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bubo?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hyperlink" Target="https://unsplash.com/search/photos/risk?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unsplash.com/search/photos/athlete?utm_source=unsplash&amp;utm_medium=referral&amp;utm_content=creditCopyText" TargetMode="External"/><Relationship Id="rId5" Type="http://schemas.openxmlformats.org/officeDocument/2006/relationships/hyperlink" Target="https://unsplash.com/@john_cameron?utm_source=unsplash&amp;utm_medium=referral&amp;utm_content=creditCopyText"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664028" y="3418113"/>
            <a:ext cx="5790560" cy="884945"/>
          </a:xfrm>
        </p:spPr>
        <p:txBody>
          <a:bodyPr/>
          <a:lstStyle/>
          <a:p>
            <a:r>
              <a:rPr lang="en-US" b="1" dirty="0"/>
              <a:t>Migration and implementation of Esploro at Southern Cross University </a:t>
            </a:r>
            <a:endParaRPr lang="en-US" dirty="0"/>
          </a:p>
        </p:txBody>
      </p:sp>
      <p:sp>
        <p:nvSpPr>
          <p:cNvPr id="3" name="Text Placeholder 2"/>
          <p:cNvSpPr>
            <a:spLocks noGrp="1"/>
          </p:cNvSpPr>
          <p:nvPr>
            <p:ph type="body" sz="quarter" idx="17"/>
          </p:nvPr>
        </p:nvSpPr>
        <p:spPr/>
        <p:txBody>
          <a:bodyPr/>
          <a:lstStyle/>
          <a:p>
            <a:r>
              <a:rPr lang="en-US" dirty="0"/>
              <a:t>Exploring Esploro</a:t>
            </a:r>
          </a:p>
        </p:txBody>
      </p:sp>
      <p:sp>
        <p:nvSpPr>
          <p:cNvPr id="4" name="Text Placeholder 3"/>
          <p:cNvSpPr>
            <a:spLocks noGrp="1"/>
          </p:cNvSpPr>
          <p:nvPr>
            <p:ph type="body" sz="quarter" idx="18"/>
          </p:nvPr>
        </p:nvSpPr>
        <p:spPr>
          <a:xfrm>
            <a:off x="664028" y="6100990"/>
            <a:ext cx="3024569" cy="315308"/>
          </a:xfrm>
        </p:spPr>
        <p:txBody>
          <a:bodyPr/>
          <a:lstStyle/>
          <a:p>
            <a:r>
              <a:rPr lang="en-US" dirty="0"/>
              <a:t>August 2019</a:t>
            </a:r>
          </a:p>
        </p:txBody>
      </p:sp>
      <p:sp>
        <p:nvSpPr>
          <p:cNvPr id="5" name="TextBox 4">
            <a:extLst>
              <a:ext uri="{FF2B5EF4-FFF2-40B4-BE49-F238E27FC236}">
                <a16:creationId xmlns:a16="http://schemas.microsoft.com/office/drawing/2014/main" id="{54321DEA-2108-4DF5-8D19-7346D429854E}"/>
              </a:ext>
            </a:extLst>
          </p:cNvPr>
          <p:cNvSpPr txBox="1"/>
          <p:nvPr/>
        </p:nvSpPr>
        <p:spPr>
          <a:xfrm>
            <a:off x="664028" y="4867835"/>
            <a:ext cx="3504560" cy="461665"/>
          </a:xfrm>
          <a:prstGeom prst="rect">
            <a:avLst/>
          </a:prstGeom>
          <a:noFill/>
        </p:spPr>
        <p:txBody>
          <a:bodyPr wrap="square" rtlCol="0">
            <a:spAutoFit/>
          </a:bodyPr>
          <a:lstStyle/>
          <a:p>
            <a:r>
              <a:rPr lang="en-AU" sz="2400" b="1" dirty="0">
                <a:solidFill>
                  <a:srgbClr val="007298"/>
                </a:solidFill>
                <a:latin typeface="Roboto Light" charset="0"/>
                <a:ea typeface="Roboto Light" charset="0"/>
              </a:rPr>
              <a:t>Margaret Pembroke</a:t>
            </a:r>
          </a:p>
        </p:txBody>
      </p:sp>
    </p:spTree>
    <p:extLst>
      <p:ext uri="{BB962C8B-B14F-4D97-AF65-F5344CB8AC3E}">
        <p14:creationId xmlns:p14="http://schemas.microsoft.com/office/powerpoint/2010/main" val="1447267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38BCFF-BAAB-49CE-BDB1-FC0D6EB51B55}"/>
              </a:ext>
            </a:extLst>
          </p:cNvPr>
          <p:cNvPicPr>
            <a:picLocks noChangeAspect="1"/>
          </p:cNvPicPr>
          <p:nvPr/>
        </p:nvPicPr>
        <p:blipFill>
          <a:blip r:embed="rId4"/>
          <a:stretch>
            <a:fillRect/>
          </a:stretch>
        </p:blipFill>
        <p:spPr>
          <a:xfrm>
            <a:off x="9163050" y="117021"/>
            <a:ext cx="2857500" cy="876300"/>
          </a:xfrm>
          <a:prstGeom prst="rect">
            <a:avLst/>
          </a:prstGeom>
        </p:spPr>
      </p:pic>
      <p:sp>
        <p:nvSpPr>
          <p:cNvPr id="12" name="TextBox 11">
            <a:extLst>
              <a:ext uri="{FF2B5EF4-FFF2-40B4-BE49-F238E27FC236}">
                <a16:creationId xmlns:a16="http://schemas.microsoft.com/office/drawing/2014/main" id="{2E6EAD0E-C577-4FCF-8B6C-883F785A45F0}"/>
              </a:ext>
            </a:extLst>
          </p:cNvPr>
          <p:cNvSpPr txBox="1"/>
          <p:nvPr/>
        </p:nvSpPr>
        <p:spPr>
          <a:xfrm>
            <a:off x="489856" y="1859853"/>
            <a:ext cx="10051143" cy="4524315"/>
          </a:xfrm>
          <a:prstGeom prst="rect">
            <a:avLst/>
          </a:prstGeom>
          <a:solidFill>
            <a:schemeClr val="bg2">
              <a:lumMod val="10000"/>
              <a:alpha val="28000"/>
            </a:schemeClr>
          </a:solidFill>
        </p:spPr>
        <p:txBody>
          <a:bodyPr wrap="square" rtlCol="0">
            <a:spAutoFit/>
          </a:bodyPr>
          <a:lstStyle/>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OAI-PMH export using document export</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All </a:t>
            </a:r>
            <a:r>
              <a:rPr lang="en-AU" sz="3200" b="1" dirty="0" err="1">
                <a:solidFill>
                  <a:schemeClr val="bg1"/>
                </a:solidFill>
                <a:latin typeface="Roboto Light" panose="02000000000000000000" pitchFamily="2" charset="0"/>
                <a:ea typeface="Roboto Light" panose="02000000000000000000" pitchFamily="2" charset="0"/>
                <a:cs typeface="Arial" panose="020B0604020202020204" pitchFamily="34" charset="0"/>
              </a:rPr>
              <a:t>bepress</a:t>
            </a: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 data also backed up to AWS3</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Mapping of metadata </a:t>
            </a:r>
          </a:p>
          <a:p>
            <a:pPr marL="457200" indent="-457200">
              <a:buFont typeface="Arial" panose="020B0604020202020204" pitchFamily="34" charset="0"/>
              <a:buChar char="•"/>
            </a:pPr>
            <a:r>
              <a:rPr lang="en-AU" sz="3200" b="1" dirty="0" err="1">
                <a:solidFill>
                  <a:schemeClr val="bg1"/>
                </a:solidFill>
                <a:latin typeface="Roboto Light" panose="02000000000000000000" pitchFamily="2" charset="0"/>
                <a:ea typeface="Roboto Light" panose="02000000000000000000" pitchFamily="2" charset="0"/>
                <a:cs typeface="Arial" panose="020B0604020202020204" pitchFamily="34" charset="0"/>
              </a:rPr>
              <a:t>bepress</a:t>
            </a: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 asset types</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Related works</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Works with authors in different organisational departments</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Statistics </a:t>
            </a:r>
          </a:p>
          <a:p>
            <a:pPr marL="914400" lvl="1" indent="-457200">
              <a:buFont typeface="Arial" panose="020B0604020202020204" pitchFamily="34" charset="0"/>
              <a:buChar char="•"/>
            </a:pPr>
            <a:endParaRPr lang="en-AU" sz="3200" b="1" dirty="0">
              <a:solidFill>
                <a:schemeClr val="bg1"/>
              </a:solidFill>
              <a:latin typeface="Arial" panose="020B0604020202020204" pitchFamily="34" charset="0"/>
              <a:cs typeface="Arial" panose="020B0604020202020204" pitchFamily="34" charset="0"/>
            </a:endParaRPr>
          </a:p>
        </p:txBody>
      </p:sp>
      <p:sp>
        <p:nvSpPr>
          <p:cNvPr id="13" name="Text Placeholder 1">
            <a:extLst>
              <a:ext uri="{FF2B5EF4-FFF2-40B4-BE49-F238E27FC236}">
                <a16:creationId xmlns:a16="http://schemas.microsoft.com/office/drawing/2014/main" id="{8A1A56DC-0FC7-45DC-AB9B-AF6357141844}"/>
              </a:ext>
            </a:extLst>
          </p:cNvPr>
          <p:cNvSpPr>
            <a:spLocks noGrp="1"/>
          </p:cNvSpPr>
          <p:nvPr>
            <p:ph type="body" sz="quarter" idx="17"/>
          </p:nvPr>
        </p:nvSpPr>
        <p:spPr>
          <a:xfrm>
            <a:off x="489857" y="774687"/>
            <a:ext cx="2857501" cy="651900"/>
          </a:xfrm>
          <a:solidFill>
            <a:schemeClr val="bg2">
              <a:lumMod val="10000"/>
              <a:alpha val="39000"/>
            </a:schemeClr>
          </a:solidFill>
        </p:spPr>
        <p:txBody>
          <a:bodyPr/>
          <a:lstStyle/>
          <a:p>
            <a:r>
              <a:rPr lang="en-AU" dirty="0">
                <a:solidFill>
                  <a:schemeClr val="bg1"/>
                </a:solidFill>
              </a:rPr>
              <a:t>Migration</a:t>
            </a:r>
          </a:p>
        </p:txBody>
      </p:sp>
      <p:sp>
        <p:nvSpPr>
          <p:cNvPr id="14" name="Rectangle 13">
            <a:extLst>
              <a:ext uri="{FF2B5EF4-FFF2-40B4-BE49-F238E27FC236}">
                <a16:creationId xmlns:a16="http://schemas.microsoft.com/office/drawing/2014/main" id="{B77C2ADA-4A1E-42C5-8053-C2EB6FD5A541}"/>
              </a:ext>
            </a:extLst>
          </p:cNvPr>
          <p:cNvSpPr/>
          <p:nvPr/>
        </p:nvSpPr>
        <p:spPr>
          <a:xfrm>
            <a:off x="8817173" y="6371647"/>
            <a:ext cx="3278141" cy="369332"/>
          </a:xfrm>
          <a:prstGeom prst="rect">
            <a:avLst/>
          </a:prstGeom>
        </p:spPr>
        <p:txBody>
          <a:bodyPr wrap="none">
            <a:spAutoFit/>
          </a:bodyPr>
          <a:lstStyle/>
          <a:p>
            <a:r>
              <a:rPr lang="en-US" dirty="0">
                <a:solidFill>
                  <a:schemeClr val="bg1"/>
                </a:solidFill>
              </a:rPr>
              <a:t>Photo by </a:t>
            </a:r>
            <a:r>
              <a:rPr lang="en-US" dirty="0">
                <a:solidFill>
                  <a:schemeClr val="bg1"/>
                </a:solidFill>
                <a:hlinkClick r:id="rId5">
                  <a:extLst>
                    <a:ext uri="{A12FA001-AC4F-418D-AE19-62706E023703}">
                      <ahyp:hlinkClr xmlns:ahyp="http://schemas.microsoft.com/office/drawing/2018/hyperlinkcolor" xmlns="" val="tx"/>
                    </a:ext>
                  </a:extLst>
                </a:hlinkClick>
              </a:rPr>
              <a:t>Jorge Tung</a:t>
            </a:r>
            <a:r>
              <a:rPr lang="en-US" dirty="0">
                <a:solidFill>
                  <a:schemeClr val="bg1"/>
                </a:solidFill>
              </a:rPr>
              <a:t> on </a:t>
            </a:r>
            <a:r>
              <a:rPr lang="en-US" dirty="0">
                <a:solidFill>
                  <a:schemeClr val="bg1"/>
                </a:solidFill>
                <a:hlinkClick r:id="rId6">
                  <a:extLst>
                    <a:ext uri="{A12FA001-AC4F-418D-AE19-62706E023703}">
                      <ahyp:hlinkClr xmlns:ahyp="http://schemas.microsoft.com/office/drawing/2018/hyperlinkcolor" xmlns="" val="tx"/>
                    </a:ext>
                  </a:extLst>
                </a:hlinkClick>
              </a:rPr>
              <a:t>Unsplash</a:t>
            </a:r>
            <a:endParaRPr lang="en-US" dirty="0">
              <a:solidFill>
                <a:schemeClr val="bg1"/>
              </a:solidFill>
            </a:endParaRPr>
          </a:p>
        </p:txBody>
      </p:sp>
    </p:spTree>
    <p:extLst>
      <p:ext uri="{BB962C8B-B14F-4D97-AF65-F5344CB8AC3E}">
        <p14:creationId xmlns:p14="http://schemas.microsoft.com/office/powerpoint/2010/main" val="34487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1000"/>
                                        <p:tgtEl>
                                          <p:spTgt spid="1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1000"/>
                                        <p:tgtEl>
                                          <p:spTgt spid="1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1000"/>
                                        <p:tgtEl>
                                          <p:spTgt spid="12">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1000"/>
                                        <p:tgtEl>
                                          <p:spTgt spid="12">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1000"/>
                                        <p:tgtEl>
                                          <p:spTgt spid="12">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1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30789E-98DE-4E9D-9E3C-8CFC6246AD1B}"/>
              </a:ext>
            </a:extLst>
          </p:cNvPr>
          <p:cNvSpPr>
            <a:spLocks noGrp="1"/>
          </p:cNvSpPr>
          <p:nvPr>
            <p:ph type="body" sz="quarter" idx="17"/>
          </p:nvPr>
        </p:nvSpPr>
        <p:spPr>
          <a:xfrm>
            <a:off x="664027" y="555348"/>
            <a:ext cx="6558183" cy="573088"/>
          </a:xfrm>
        </p:spPr>
        <p:txBody>
          <a:bodyPr/>
          <a:lstStyle/>
          <a:p>
            <a:r>
              <a:rPr lang="en-AU" dirty="0"/>
              <a:t>Current submission process</a:t>
            </a:r>
          </a:p>
        </p:txBody>
      </p:sp>
      <p:grpSp>
        <p:nvGrpSpPr>
          <p:cNvPr id="13" name="Group 12">
            <a:extLst>
              <a:ext uri="{FF2B5EF4-FFF2-40B4-BE49-F238E27FC236}">
                <a16:creationId xmlns:a16="http://schemas.microsoft.com/office/drawing/2014/main" id="{1FE1C0B1-DF82-4B2E-8B5D-43EDD5E89532}"/>
              </a:ext>
            </a:extLst>
          </p:cNvPr>
          <p:cNvGrpSpPr/>
          <p:nvPr/>
        </p:nvGrpSpPr>
        <p:grpSpPr>
          <a:xfrm>
            <a:off x="3122278" y="5057207"/>
            <a:ext cx="1256692" cy="821076"/>
            <a:chOff x="118642" y="33965"/>
            <a:chExt cx="1073468" cy="637539"/>
          </a:xfrm>
          <a:solidFill>
            <a:srgbClr val="00B050"/>
          </a:solidFill>
        </p:grpSpPr>
        <p:sp>
          <p:nvSpPr>
            <p:cNvPr id="14" name="Flowchart: Direct Access Storage 13">
              <a:extLst>
                <a:ext uri="{FF2B5EF4-FFF2-40B4-BE49-F238E27FC236}">
                  <a16:creationId xmlns:a16="http://schemas.microsoft.com/office/drawing/2014/main" id="{AE2DBB2E-81E3-4948-A7A2-147E6BCAE628}"/>
                </a:ext>
              </a:extLst>
            </p:cNvPr>
            <p:cNvSpPr/>
            <p:nvPr/>
          </p:nvSpPr>
          <p:spPr>
            <a:xfrm rot="16200000">
              <a:off x="336606" y="-183999"/>
              <a:ext cx="637539" cy="1073468"/>
            </a:xfrm>
            <a:prstGeom prst="flowChartMagneticDrum">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5" name="Text Box 8">
              <a:extLst>
                <a:ext uri="{FF2B5EF4-FFF2-40B4-BE49-F238E27FC236}">
                  <a16:creationId xmlns:a16="http://schemas.microsoft.com/office/drawing/2014/main" id="{871F97BB-66B7-4E44-8299-A5B4E7778B5E}"/>
                </a:ext>
              </a:extLst>
            </p:cNvPr>
            <p:cNvSpPr txBox="1"/>
            <p:nvPr/>
          </p:nvSpPr>
          <p:spPr>
            <a:xfrm>
              <a:off x="145583" y="263828"/>
              <a:ext cx="1019584" cy="329426"/>
            </a:xfrm>
            <a:prstGeom prst="rect">
              <a:avLst/>
            </a:prstGeom>
            <a:grpFill/>
            <a:ln>
              <a:solidFill>
                <a:srgbClr val="00B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Profiles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BC69068E-9C17-4D4A-A25D-F94EDF6E4E79}"/>
              </a:ext>
            </a:extLst>
          </p:cNvPr>
          <p:cNvGrpSpPr/>
          <p:nvPr/>
        </p:nvGrpSpPr>
        <p:grpSpPr>
          <a:xfrm>
            <a:off x="9371671" y="4568603"/>
            <a:ext cx="2197547" cy="1428838"/>
            <a:chOff x="-16885" y="393678"/>
            <a:chExt cx="638175" cy="909638"/>
          </a:xfrm>
          <a:solidFill>
            <a:srgbClr val="FFFF00"/>
          </a:solidFill>
        </p:grpSpPr>
        <p:sp>
          <p:nvSpPr>
            <p:cNvPr id="17" name="Flowchart: Direct Access Storage 16">
              <a:extLst>
                <a:ext uri="{FF2B5EF4-FFF2-40B4-BE49-F238E27FC236}">
                  <a16:creationId xmlns:a16="http://schemas.microsoft.com/office/drawing/2014/main" id="{6DB246D1-A083-4094-82DE-F5231EC89D97}"/>
                </a:ext>
              </a:extLst>
            </p:cNvPr>
            <p:cNvSpPr/>
            <p:nvPr/>
          </p:nvSpPr>
          <p:spPr>
            <a:xfrm rot="16200000">
              <a:off x="-152616" y="529409"/>
              <a:ext cx="909638" cy="638175"/>
            </a:xfrm>
            <a:prstGeom prst="flowChartMagneticDrum">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8" name="Text Box 9">
              <a:extLst>
                <a:ext uri="{FF2B5EF4-FFF2-40B4-BE49-F238E27FC236}">
                  <a16:creationId xmlns:a16="http://schemas.microsoft.com/office/drawing/2014/main" id="{1D3A630D-78C3-485A-8E88-B61EBF1AEF08}"/>
                </a:ext>
              </a:extLst>
            </p:cNvPr>
            <p:cNvSpPr txBox="1"/>
            <p:nvPr/>
          </p:nvSpPr>
          <p:spPr>
            <a:xfrm>
              <a:off x="44306" y="781384"/>
              <a:ext cx="530468" cy="333576"/>
            </a:xfrm>
            <a:prstGeom prst="rect">
              <a:avLst/>
            </a:prstGeom>
            <a:grpFill/>
            <a:ln>
              <a:solidFill>
                <a:srgbClr val="FFFF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2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IRMA (CRIS)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035876BE-66B2-489A-97DC-9CFD9F7FC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348" y="3621350"/>
            <a:ext cx="529570" cy="529570"/>
          </a:xfrm>
          <a:prstGeom prst="rect">
            <a:avLst/>
          </a:prstGeom>
        </p:spPr>
      </p:pic>
      <p:pic>
        <p:nvPicPr>
          <p:cNvPr id="24" name="Picture 23">
            <a:extLst>
              <a:ext uri="{FF2B5EF4-FFF2-40B4-BE49-F238E27FC236}">
                <a16:creationId xmlns:a16="http://schemas.microsoft.com/office/drawing/2014/main" id="{B2E28359-FDE1-4877-BF58-928C1D7AD5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0499" y="3984804"/>
            <a:ext cx="552788" cy="552788"/>
          </a:xfrm>
          <a:prstGeom prst="rect">
            <a:avLst/>
          </a:prstGeom>
        </p:spPr>
      </p:pic>
      <p:pic>
        <p:nvPicPr>
          <p:cNvPr id="27" name="Picture 26" descr="Current submission process">
            <a:extLst>
              <a:ext uri="{FF2B5EF4-FFF2-40B4-BE49-F238E27FC236}">
                <a16:creationId xmlns:a16="http://schemas.microsoft.com/office/drawing/2014/main" id="{1E1B98D3-6202-4974-8C0B-158650C73F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4052" y="4638770"/>
            <a:ext cx="942410" cy="942410"/>
          </a:xfrm>
          <a:prstGeom prst="rect">
            <a:avLst/>
          </a:prstGeom>
        </p:spPr>
      </p:pic>
      <p:pic>
        <p:nvPicPr>
          <p:cNvPr id="37" name="Picture 36">
            <a:extLst>
              <a:ext uri="{FF2B5EF4-FFF2-40B4-BE49-F238E27FC236}">
                <a16:creationId xmlns:a16="http://schemas.microsoft.com/office/drawing/2014/main" id="{233DE01C-E1C2-4773-B9F9-8D53B22F52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839" y="1322328"/>
            <a:ext cx="942410" cy="942410"/>
          </a:xfrm>
          <a:prstGeom prst="rect">
            <a:avLst/>
          </a:prstGeom>
        </p:spPr>
      </p:pic>
      <p:pic>
        <p:nvPicPr>
          <p:cNvPr id="38" name="Picture 37">
            <a:extLst>
              <a:ext uri="{FF2B5EF4-FFF2-40B4-BE49-F238E27FC236}">
                <a16:creationId xmlns:a16="http://schemas.microsoft.com/office/drawing/2014/main" id="{0FAB83E0-0FC4-42B3-B86D-9EBD27DFD9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3901" y="1332449"/>
            <a:ext cx="942410" cy="942410"/>
          </a:xfrm>
          <a:prstGeom prst="rect">
            <a:avLst/>
          </a:prstGeom>
        </p:spPr>
      </p:pic>
      <p:grpSp>
        <p:nvGrpSpPr>
          <p:cNvPr id="39" name="Group 38">
            <a:extLst>
              <a:ext uri="{FF2B5EF4-FFF2-40B4-BE49-F238E27FC236}">
                <a16:creationId xmlns:a16="http://schemas.microsoft.com/office/drawing/2014/main" id="{1F71C221-6865-4A14-A316-64BD447987EA}"/>
              </a:ext>
            </a:extLst>
          </p:cNvPr>
          <p:cNvGrpSpPr/>
          <p:nvPr/>
        </p:nvGrpSpPr>
        <p:grpSpPr>
          <a:xfrm>
            <a:off x="7416184" y="1373829"/>
            <a:ext cx="1245951" cy="1004670"/>
            <a:chOff x="4151685" y="1329566"/>
            <a:chExt cx="1388709" cy="1080667"/>
          </a:xfrm>
        </p:grpSpPr>
        <p:pic>
          <p:nvPicPr>
            <p:cNvPr id="40" name="Picture 39" descr="C:\Users\mpembrok\AppData\Local\Microsoft\Windows\INetCache\Content.MSO\C0B06B18.tmp">
              <a:extLst>
                <a:ext uri="{FF2B5EF4-FFF2-40B4-BE49-F238E27FC236}">
                  <a16:creationId xmlns:a16="http://schemas.microsoft.com/office/drawing/2014/main" id="{79711939-D20D-4256-A4A3-E95148681B49}"/>
                </a:ext>
              </a:extLst>
            </p:cNvPr>
            <p:cNvPicPr/>
            <p:nvPr/>
          </p:nvPicPr>
          <p:blipFill>
            <a:blip r:embed="rId8">
              <a:extLst>
                <a:ext uri="{28A0092B-C50C-407E-A947-70E740481C1C}">
                  <a14:useLocalDpi xmlns:a14="http://schemas.microsoft.com/office/drawing/2010/main"/>
                </a:ext>
              </a:extLst>
            </a:blip>
            <a:srcRect/>
            <a:stretch>
              <a:fillRect/>
            </a:stretch>
          </p:blipFill>
          <p:spPr bwMode="auto">
            <a:xfrm>
              <a:off x="4552283" y="1599746"/>
              <a:ext cx="988111" cy="810487"/>
            </a:xfrm>
            <a:prstGeom prst="rect">
              <a:avLst/>
            </a:prstGeom>
            <a:noFill/>
            <a:ln>
              <a:noFill/>
            </a:ln>
          </p:spPr>
        </p:pic>
        <p:pic>
          <p:nvPicPr>
            <p:cNvPr id="41" name="Picture 40" descr="C:\Users\mpembrok\AppData\Local\Microsoft\Windows\INetCache\Content.MSO\C6B548FA.tmp">
              <a:extLst>
                <a:ext uri="{FF2B5EF4-FFF2-40B4-BE49-F238E27FC236}">
                  <a16:creationId xmlns:a16="http://schemas.microsoft.com/office/drawing/2014/main" id="{95272B98-B7A5-4EF8-8CE2-1BDF1D2E5CB3}"/>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4151684" y="1329565"/>
              <a:ext cx="827264" cy="810487"/>
            </a:xfrm>
            <a:prstGeom prst="rect">
              <a:avLst/>
            </a:prstGeom>
            <a:noFill/>
            <a:ln>
              <a:noFill/>
            </a:ln>
          </p:spPr>
        </p:pic>
      </p:grpSp>
      <p:pic>
        <p:nvPicPr>
          <p:cNvPr id="42" name="Picture 41">
            <a:extLst>
              <a:ext uri="{FF2B5EF4-FFF2-40B4-BE49-F238E27FC236}">
                <a16:creationId xmlns:a16="http://schemas.microsoft.com/office/drawing/2014/main" id="{4574CB82-6A52-4FDD-9200-CDA91CC40F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05154" y="1534445"/>
            <a:ext cx="874223" cy="874223"/>
          </a:xfrm>
          <a:prstGeom prst="rect">
            <a:avLst/>
          </a:prstGeom>
        </p:spPr>
      </p:pic>
      <p:cxnSp>
        <p:nvCxnSpPr>
          <p:cNvPr id="44" name="Straight Arrow Connector 43">
            <a:extLst>
              <a:ext uri="{FF2B5EF4-FFF2-40B4-BE49-F238E27FC236}">
                <a16:creationId xmlns:a16="http://schemas.microsoft.com/office/drawing/2014/main" id="{948B432E-3AAF-4770-8807-C0526AC8CB67}"/>
              </a:ext>
            </a:extLst>
          </p:cNvPr>
          <p:cNvCxnSpPr>
            <a:stCxn id="37" idx="3"/>
            <a:endCxn id="38" idx="1"/>
          </p:cNvCxnSpPr>
          <p:nvPr/>
        </p:nvCxnSpPr>
        <p:spPr>
          <a:xfrm>
            <a:off x="1836249" y="1793533"/>
            <a:ext cx="857652" cy="101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9584FD8-0DCF-4A4F-AD91-67BEF29BA306}"/>
              </a:ext>
            </a:extLst>
          </p:cNvPr>
          <p:cNvCxnSpPr>
            <a:cxnSpLocks/>
            <a:stCxn id="38" idx="3"/>
          </p:cNvCxnSpPr>
          <p:nvPr/>
        </p:nvCxnSpPr>
        <p:spPr>
          <a:xfrm>
            <a:off x="3636311" y="1803654"/>
            <a:ext cx="11860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BC5548E-D698-4EEC-BF56-3FEE4D52B885}"/>
              </a:ext>
            </a:extLst>
          </p:cNvPr>
          <p:cNvCxnSpPr>
            <a:cxnSpLocks/>
          </p:cNvCxnSpPr>
          <p:nvPr/>
        </p:nvCxnSpPr>
        <p:spPr>
          <a:xfrm>
            <a:off x="8646828" y="1827627"/>
            <a:ext cx="142544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3730DDF-14C8-4F66-B033-42EF872F5846}"/>
              </a:ext>
            </a:extLst>
          </p:cNvPr>
          <p:cNvCxnSpPr>
            <a:cxnSpLocks/>
          </p:cNvCxnSpPr>
          <p:nvPr/>
        </p:nvCxnSpPr>
        <p:spPr>
          <a:xfrm flipH="1">
            <a:off x="2935450" y="2109009"/>
            <a:ext cx="7161443" cy="1819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63CDE97-3527-4DB6-AC2D-1E246168F79D}"/>
              </a:ext>
            </a:extLst>
          </p:cNvPr>
          <p:cNvCxnSpPr>
            <a:cxnSpLocks/>
            <a:endCxn id="25" idx="3"/>
          </p:cNvCxnSpPr>
          <p:nvPr/>
        </p:nvCxnSpPr>
        <p:spPr>
          <a:xfrm flipH="1">
            <a:off x="6732480" y="2324224"/>
            <a:ext cx="3497632" cy="22854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1B515F2-A1BB-4A8B-895A-2174B816EECB}"/>
              </a:ext>
            </a:extLst>
          </p:cNvPr>
          <p:cNvCxnSpPr>
            <a:cxnSpLocks/>
            <a:stCxn id="42" idx="2"/>
          </p:cNvCxnSpPr>
          <p:nvPr/>
        </p:nvCxnSpPr>
        <p:spPr>
          <a:xfrm flipH="1">
            <a:off x="10506506" y="2408668"/>
            <a:ext cx="35760" cy="21829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09CD325-0F2F-48EF-A696-42001EDF0789}"/>
              </a:ext>
            </a:extLst>
          </p:cNvPr>
          <p:cNvCxnSpPr>
            <a:cxnSpLocks/>
            <a:endCxn id="17" idx="0"/>
          </p:cNvCxnSpPr>
          <p:nvPr/>
        </p:nvCxnSpPr>
        <p:spPr>
          <a:xfrm flipV="1">
            <a:off x="6461222" y="5283022"/>
            <a:ext cx="2910451" cy="162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47559B-2F70-427B-AB97-DDAD705992D7}"/>
              </a:ext>
            </a:extLst>
          </p:cNvPr>
          <p:cNvCxnSpPr/>
          <p:nvPr/>
        </p:nvCxnSpPr>
        <p:spPr>
          <a:xfrm>
            <a:off x="2578985" y="5275024"/>
            <a:ext cx="54336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E810A8D0-8E30-4C34-98E0-54FEF455D7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33234" y="1433627"/>
            <a:ext cx="852496" cy="852496"/>
          </a:xfrm>
          <a:prstGeom prst="rect">
            <a:avLst/>
          </a:prstGeom>
        </p:spPr>
      </p:pic>
      <p:cxnSp>
        <p:nvCxnSpPr>
          <p:cNvPr id="81" name="Straight Arrow Connector 80">
            <a:extLst>
              <a:ext uri="{FF2B5EF4-FFF2-40B4-BE49-F238E27FC236}">
                <a16:creationId xmlns:a16="http://schemas.microsoft.com/office/drawing/2014/main" id="{BF564003-3A32-472E-9A78-193B7BD7DE2B}"/>
              </a:ext>
            </a:extLst>
          </p:cNvPr>
          <p:cNvCxnSpPr>
            <a:cxnSpLocks/>
          </p:cNvCxnSpPr>
          <p:nvPr/>
        </p:nvCxnSpPr>
        <p:spPr>
          <a:xfrm flipV="1">
            <a:off x="5834743" y="1823843"/>
            <a:ext cx="1566133" cy="37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1FEA90C-EC9F-4702-A0B8-DBF0DD158A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9693" y="4333234"/>
            <a:ext cx="552787" cy="552787"/>
          </a:xfrm>
          <a:prstGeom prst="rect">
            <a:avLst/>
          </a:prstGeom>
        </p:spPr>
      </p:pic>
      <p:grpSp>
        <p:nvGrpSpPr>
          <p:cNvPr id="21" name="Group 20">
            <a:extLst>
              <a:ext uri="{FF2B5EF4-FFF2-40B4-BE49-F238E27FC236}">
                <a16:creationId xmlns:a16="http://schemas.microsoft.com/office/drawing/2014/main" id="{032E7F08-3CF1-4D8C-A258-E32F9F827831}"/>
              </a:ext>
            </a:extLst>
          </p:cNvPr>
          <p:cNvGrpSpPr/>
          <p:nvPr/>
        </p:nvGrpSpPr>
        <p:grpSpPr>
          <a:xfrm>
            <a:off x="486869" y="3987665"/>
            <a:ext cx="2092115" cy="2009776"/>
            <a:chOff x="5406709" y="2782570"/>
            <a:chExt cx="1378585" cy="1292860"/>
          </a:xfrm>
          <a:solidFill>
            <a:srgbClr val="92D050"/>
          </a:solidFill>
        </p:grpSpPr>
        <p:sp>
          <p:nvSpPr>
            <p:cNvPr id="19" name="Flowchart: Direct Access Storage 18">
              <a:extLst>
                <a:ext uri="{FF2B5EF4-FFF2-40B4-BE49-F238E27FC236}">
                  <a16:creationId xmlns:a16="http://schemas.microsoft.com/office/drawing/2014/main" id="{86025FD4-D089-4A9B-A995-9257DD232940}"/>
                </a:ext>
              </a:extLst>
            </p:cNvPr>
            <p:cNvSpPr/>
            <p:nvPr/>
          </p:nvSpPr>
          <p:spPr>
            <a:xfrm rot="16200000">
              <a:off x="5449572" y="2739707"/>
              <a:ext cx="1292860" cy="1378585"/>
            </a:xfrm>
            <a:prstGeom prst="flowChartMagneticDrum">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20" name="Text Box 7">
              <a:extLst>
                <a:ext uri="{FF2B5EF4-FFF2-40B4-BE49-F238E27FC236}">
                  <a16:creationId xmlns:a16="http://schemas.microsoft.com/office/drawing/2014/main" id="{E9FE4235-7981-46F3-A069-64F38DE79342}"/>
                </a:ext>
              </a:extLst>
            </p:cNvPr>
            <p:cNvSpPr txBox="1"/>
            <p:nvPr/>
          </p:nvSpPr>
          <p:spPr>
            <a:xfrm>
              <a:off x="5657870" y="3372906"/>
              <a:ext cx="876262" cy="368659"/>
            </a:xfrm>
            <a:prstGeom prst="rect">
              <a:avLst/>
            </a:prstGeom>
            <a:grpFill/>
            <a:ln>
              <a:solidFill>
                <a:srgbClr val="92D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ePubs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905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250"/>
                                        <p:tgtEl>
                                          <p:spTgt spid="4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250"/>
                                        <p:tgtEl>
                                          <p:spTgt spid="3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250"/>
                                        <p:tgtEl>
                                          <p:spTgt spid="4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250"/>
                                        <p:tgtEl>
                                          <p:spTgt spid="7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250"/>
                                        <p:tgtEl>
                                          <p:spTgt spid="8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50"/>
                                        <p:tgtEl>
                                          <p:spTgt spid="39"/>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250"/>
                                        <p:tgtEl>
                                          <p:spTgt spid="4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250"/>
                                        <p:tgtEl>
                                          <p:spTgt spid="42"/>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25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25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250"/>
                                        <p:tgtEl>
                                          <p:spTgt spid="57"/>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250"/>
                                        <p:tgtEl>
                                          <p:spTgt spid="25"/>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50"/>
                                        <p:tgtEl>
                                          <p:spTgt spid="24"/>
                                        </p:tgtEl>
                                      </p:cBhvr>
                                    </p:animEffect>
                                  </p:childTnLst>
                                </p:cTn>
                              </p:par>
                            </p:childTnLst>
                          </p:cTn>
                        </p:par>
                        <p:par>
                          <p:cTn id="60" fill="hold">
                            <p:stCondLst>
                              <p:cond delay="275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5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250"/>
                                        <p:tgtEl>
                                          <p:spTgt spid="73"/>
                                        </p:tgtEl>
                                      </p:cBhvr>
                                    </p:animEffect>
                                  </p:child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50"/>
                                        <p:tgtEl>
                                          <p:spTgt spid="13"/>
                                        </p:tgtEl>
                                      </p:cBhvr>
                                    </p:animEffect>
                                  </p:childTnLst>
                                </p:cTn>
                              </p:par>
                            </p:childTnLst>
                          </p:cTn>
                        </p:par>
                        <p:par>
                          <p:cTn id="70" fill="hold">
                            <p:stCondLst>
                              <p:cond delay="3000"/>
                            </p:stCondLst>
                            <p:childTnLst>
                              <p:par>
                                <p:cTn id="71" presetID="1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250"/>
                                        <p:tgtEl>
                                          <p:spTgt spid="27"/>
                                        </p:tgtEl>
                                      </p:cBhvr>
                                    </p:animEffect>
                                  </p:childTnLst>
                                </p:cTn>
                              </p:par>
                            </p:childTnLst>
                          </p:cTn>
                        </p:par>
                        <p:par>
                          <p:cTn id="74" fill="hold">
                            <p:stCondLst>
                              <p:cond delay="3250"/>
                            </p:stCondLst>
                            <p:childTnLst>
                              <p:par>
                                <p:cTn id="75" presetID="10" presetClass="entr" presetSubtype="0"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250"/>
                                        <p:tgtEl>
                                          <p:spTgt spid="16"/>
                                        </p:tgtEl>
                                      </p:cBhvr>
                                    </p:animEffec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fade">
                                      <p:cBhvr>
                                        <p:cTn id="81"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62358-8499-4ED3-8AC7-62A8DF004F74}"/>
              </a:ext>
            </a:extLst>
          </p:cNvPr>
          <p:cNvSpPr>
            <a:spLocks noGrp="1"/>
          </p:cNvSpPr>
          <p:nvPr>
            <p:ph type="body" sz="quarter" idx="17"/>
          </p:nvPr>
        </p:nvSpPr>
        <p:spPr>
          <a:xfrm>
            <a:off x="664027" y="457376"/>
            <a:ext cx="6558183" cy="573088"/>
          </a:xfrm>
        </p:spPr>
        <p:txBody>
          <a:bodyPr/>
          <a:lstStyle/>
          <a:p>
            <a:r>
              <a:rPr lang="en-AU" dirty="0"/>
              <a:t>Proposed submission process</a:t>
            </a:r>
          </a:p>
        </p:txBody>
      </p:sp>
      <p:grpSp>
        <p:nvGrpSpPr>
          <p:cNvPr id="105" name="Group 104">
            <a:extLst>
              <a:ext uri="{FF2B5EF4-FFF2-40B4-BE49-F238E27FC236}">
                <a16:creationId xmlns:a16="http://schemas.microsoft.com/office/drawing/2014/main" id="{F2115131-AEF9-4BF6-93EF-8BA0A2134D43}"/>
              </a:ext>
            </a:extLst>
          </p:cNvPr>
          <p:cNvGrpSpPr/>
          <p:nvPr/>
        </p:nvGrpSpPr>
        <p:grpSpPr>
          <a:xfrm>
            <a:off x="3481884" y="2567428"/>
            <a:ext cx="3470596" cy="2471470"/>
            <a:chOff x="3481884" y="2567428"/>
            <a:chExt cx="3470596" cy="2471470"/>
          </a:xfrm>
        </p:grpSpPr>
        <p:sp>
          <p:nvSpPr>
            <p:cNvPr id="13" name="Flowchart: Magnetic Disk 12">
              <a:extLst>
                <a:ext uri="{FF2B5EF4-FFF2-40B4-BE49-F238E27FC236}">
                  <a16:creationId xmlns:a16="http://schemas.microsoft.com/office/drawing/2014/main" id="{8464832A-C9AE-4138-8093-3763D493D212}"/>
                </a:ext>
              </a:extLst>
            </p:cNvPr>
            <p:cNvSpPr/>
            <p:nvPr/>
          </p:nvSpPr>
          <p:spPr>
            <a:xfrm>
              <a:off x="3481884" y="2567428"/>
              <a:ext cx="3470596" cy="2471470"/>
            </a:xfrm>
            <a:prstGeom prst="flowChartMagneticDisk">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A88311AE-955C-4338-80E7-E2AE5D57D0E4}"/>
                </a:ext>
              </a:extLst>
            </p:cNvPr>
            <p:cNvSpPr/>
            <p:nvPr/>
          </p:nvSpPr>
          <p:spPr>
            <a:xfrm>
              <a:off x="4035137" y="3595756"/>
              <a:ext cx="2278252" cy="923330"/>
            </a:xfrm>
            <a:prstGeom prst="rect">
              <a:avLst/>
            </a:prstGeom>
            <a:noFill/>
            <a:ln>
              <a:solidFill>
                <a:srgbClr val="00B05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Esploro</a:t>
              </a:r>
            </a:p>
          </p:txBody>
        </p:sp>
      </p:grpSp>
      <p:grpSp>
        <p:nvGrpSpPr>
          <p:cNvPr id="106" name="Group 105">
            <a:extLst>
              <a:ext uri="{FF2B5EF4-FFF2-40B4-BE49-F238E27FC236}">
                <a16:creationId xmlns:a16="http://schemas.microsoft.com/office/drawing/2014/main" id="{77B61E26-B57E-4508-86E7-C7C986C5A688}"/>
              </a:ext>
            </a:extLst>
          </p:cNvPr>
          <p:cNvGrpSpPr/>
          <p:nvPr/>
        </p:nvGrpSpPr>
        <p:grpSpPr>
          <a:xfrm>
            <a:off x="9223022" y="3955768"/>
            <a:ext cx="2370264" cy="1742951"/>
            <a:chOff x="9223022" y="3955768"/>
            <a:chExt cx="2370264" cy="1742951"/>
          </a:xfrm>
        </p:grpSpPr>
        <p:sp>
          <p:nvSpPr>
            <p:cNvPr id="15" name="Flowchart: Magnetic Disk 14">
              <a:extLst>
                <a:ext uri="{FF2B5EF4-FFF2-40B4-BE49-F238E27FC236}">
                  <a16:creationId xmlns:a16="http://schemas.microsoft.com/office/drawing/2014/main" id="{05FEEDC8-2C33-4027-9F42-C07BEF8D5CB8}"/>
                </a:ext>
              </a:extLst>
            </p:cNvPr>
            <p:cNvSpPr/>
            <p:nvPr/>
          </p:nvSpPr>
          <p:spPr>
            <a:xfrm>
              <a:off x="9223022" y="3955768"/>
              <a:ext cx="2370264" cy="1742951"/>
            </a:xfrm>
            <a:prstGeom prst="flowChartMagneticDisk">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EDBAA68A-E65A-46D7-B393-0D0118F23E74}"/>
                </a:ext>
              </a:extLst>
            </p:cNvPr>
            <p:cNvSpPr/>
            <p:nvPr/>
          </p:nvSpPr>
          <p:spPr>
            <a:xfrm>
              <a:off x="9540756" y="4469910"/>
              <a:ext cx="1728358" cy="923330"/>
            </a:xfrm>
            <a:prstGeom prst="rect">
              <a:avLst/>
            </a:prstGeom>
            <a:noFill/>
            <a:ln>
              <a:solidFill>
                <a:srgbClr val="FFFF00"/>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IRMA</a:t>
              </a:r>
            </a:p>
          </p:txBody>
        </p:sp>
      </p:grpSp>
      <p:pic>
        <p:nvPicPr>
          <p:cNvPr id="17" name="Picture 16">
            <a:extLst>
              <a:ext uri="{FF2B5EF4-FFF2-40B4-BE49-F238E27FC236}">
                <a16:creationId xmlns:a16="http://schemas.microsoft.com/office/drawing/2014/main" id="{539A82A4-182D-4E3C-B881-F8918CD9DA8E}"/>
              </a:ext>
            </a:extLst>
          </p:cNvPr>
          <p:cNvPicPr>
            <a:picLocks noChangeAspect="1"/>
          </p:cNvPicPr>
          <p:nvPr/>
        </p:nvPicPr>
        <p:blipFill>
          <a:blip r:embed="rId3"/>
          <a:stretch>
            <a:fillRect/>
          </a:stretch>
        </p:blipFill>
        <p:spPr>
          <a:xfrm>
            <a:off x="9765533" y="1628562"/>
            <a:ext cx="944962" cy="938865"/>
          </a:xfrm>
          <a:prstGeom prst="rect">
            <a:avLst/>
          </a:prstGeom>
        </p:spPr>
      </p:pic>
      <p:cxnSp>
        <p:nvCxnSpPr>
          <p:cNvPr id="18" name="Straight Arrow Connector 17">
            <a:extLst>
              <a:ext uri="{FF2B5EF4-FFF2-40B4-BE49-F238E27FC236}">
                <a16:creationId xmlns:a16="http://schemas.microsoft.com/office/drawing/2014/main" id="{0DA74C5E-8CAB-4BCB-940C-A9A975E4A3CC}"/>
              </a:ext>
            </a:extLst>
          </p:cNvPr>
          <p:cNvCxnSpPr>
            <a:cxnSpLocks/>
            <a:stCxn id="53" idx="3"/>
            <a:endCxn id="23" idx="1"/>
          </p:cNvCxnSpPr>
          <p:nvPr/>
        </p:nvCxnSpPr>
        <p:spPr>
          <a:xfrm>
            <a:off x="7938678" y="3546845"/>
            <a:ext cx="636736" cy="11795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57205C8-9051-4D30-A565-50940E191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5414" y="4469910"/>
            <a:ext cx="512904" cy="512904"/>
          </a:xfrm>
          <a:prstGeom prst="rect">
            <a:avLst/>
          </a:prstGeom>
        </p:spPr>
      </p:pic>
      <p:pic>
        <p:nvPicPr>
          <p:cNvPr id="29" name="Picture 28">
            <a:extLst>
              <a:ext uri="{FF2B5EF4-FFF2-40B4-BE49-F238E27FC236}">
                <a16:creationId xmlns:a16="http://schemas.microsoft.com/office/drawing/2014/main" id="{165C7A9C-4ADD-4594-B3A3-4AE699B667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2233" y="1962049"/>
            <a:ext cx="605378" cy="605378"/>
          </a:xfrm>
          <a:prstGeom prst="rect">
            <a:avLst/>
          </a:prstGeom>
        </p:spPr>
      </p:pic>
      <p:cxnSp>
        <p:nvCxnSpPr>
          <p:cNvPr id="30" name="Straight Arrow Connector 29">
            <a:extLst>
              <a:ext uri="{FF2B5EF4-FFF2-40B4-BE49-F238E27FC236}">
                <a16:creationId xmlns:a16="http://schemas.microsoft.com/office/drawing/2014/main" id="{889A2766-40B2-41CA-803F-4FA552A1C850}"/>
              </a:ext>
            </a:extLst>
          </p:cNvPr>
          <p:cNvCxnSpPr>
            <a:cxnSpLocks/>
            <a:stCxn id="53" idx="3"/>
            <a:endCxn id="29" idx="1"/>
          </p:cNvCxnSpPr>
          <p:nvPr/>
        </p:nvCxnSpPr>
        <p:spPr>
          <a:xfrm flipV="1">
            <a:off x="7938678" y="2264738"/>
            <a:ext cx="1043555" cy="1282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7D5C160A-D921-45DB-8893-6A2565D341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4829" y="3119920"/>
            <a:ext cx="853849" cy="853849"/>
          </a:xfrm>
          <a:prstGeom prst="rect">
            <a:avLst/>
          </a:prstGeom>
        </p:spPr>
      </p:pic>
      <p:cxnSp>
        <p:nvCxnSpPr>
          <p:cNvPr id="90" name="Straight Arrow Connector 89">
            <a:extLst>
              <a:ext uri="{FF2B5EF4-FFF2-40B4-BE49-F238E27FC236}">
                <a16:creationId xmlns:a16="http://schemas.microsoft.com/office/drawing/2014/main" id="{7EA54601-CE4F-4F12-B133-F0E2F1A65FB6}"/>
              </a:ext>
            </a:extLst>
          </p:cNvPr>
          <p:cNvCxnSpPr>
            <a:cxnSpLocks/>
            <a:stCxn id="97" idx="3"/>
            <a:endCxn id="13" idx="2"/>
          </p:cNvCxnSpPr>
          <p:nvPr/>
        </p:nvCxnSpPr>
        <p:spPr>
          <a:xfrm flipV="1">
            <a:off x="1957772" y="3803163"/>
            <a:ext cx="1524112" cy="16417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A9E6B3F3-D036-4C28-BEE4-FDC2141D97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4840" y="1195236"/>
            <a:ext cx="942410" cy="942410"/>
          </a:xfrm>
          <a:prstGeom prst="rect">
            <a:avLst/>
          </a:prstGeom>
        </p:spPr>
      </p:pic>
      <p:pic>
        <p:nvPicPr>
          <p:cNvPr id="96" name="Picture 95">
            <a:extLst>
              <a:ext uri="{FF2B5EF4-FFF2-40B4-BE49-F238E27FC236}">
                <a16:creationId xmlns:a16="http://schemas.microsoft.com/office/drawing/2014/main" id="{27064721-BEFD-49C7-BF2A-7CFCE37F5E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4840" y="3008054"/>
            <a:ext cx="942410" cy="942410"/>
          </a:xfrm>
          <a:prstGeom prst="rect">
            <a:avLst/>
          </a:prstGeom>
        </p:spPr>
      </p:pic>
      <p:pic>
        <p:nvPicPr>
          <p:cNvPr id="97" name="Picture 96">
            <a:extLst>
              <a:ext uri="{FF2B5EF4-FFF2-40B4-BE49-F238E27FC236}">
                <a16:creationId xmlns:a16="http://schemas.microsoft.com/office/drawing/2014/main" id="{56085B6F-F81D-4067-A83A-497F140336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4318" y="4833207"/>
            <a:ext cx="1223454" cy="1223454"/>
          </a:xfrm>
          <a:prstGeom prst="rect">
            <a:avLst/>
          </a:prstGeom>
        </p:spPr>
      </p:pic>
      <p:cxnSp>
        <p:nvCxnSpPr>
          <p:cNvPr id="98" name="Straight Arrow Connector 97">
            <a:extLst>
              <a:ext uri="{FF2B5EF4-FFF2-40B4-BE49-F238E27FC236}">
                <a16:creationId xmlns:a16="http://schemas.microsoft.com/office/drawing/2014/main" id="{70779B4E-D648-4856-A4E3-9F4BCDBB9F23}"/>
              </a:ext>
            </a:extLst>
          </p:cNvPr>
          <p:cNvCxnSpPr>
            <a:cxnSpLocks/>
            <a:stCxn id="95" idx="2"/>
            <a:endCxn id="96" idx="0"/>
          </p:cNvCxnSpPr>
          <p:nvPr/>
        </p:nvCxnSpPr>
        <p:spPr>
          <a:xfrm>
            <a:off x="1346045" y="2137646"/>
            <a:ext cx="0" cy="870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AD91003-83D1-4443-9E6C-388BDA320400}"/>
              </a:ext>
            </a:extLst>
          </p:cNvPr>
          <p:cNvCxnSpPr>
            <a:cxnSpLocks/>
            <a:stCxn id="96" idx="2"/>
            <a:endCxn id="97" idx="0"/>
          </p:cNvCxnSpPr>
          <p:nvPr/>
        </p:nvCxnSpPr>
        <p:spPr>
          <a:xfrm>
            <a:off x="1346045" y="3950464"/>
            <a:ext cx="0" cy="8827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D7131C0-096F-4F8D-BC1C-A3EFDCADA31C}"/>
              </a:ext>
            </a:extLst>
          </p:cNvPr>
          <p:cNvCxnSpPr>
            <a:cxnSpLocks/>
            <a:stCxn id="95" idx="3"/>
            <a:endCxn id="13" idx="2"/>
          </p:cNvCxnSpPr>
          <p:nvPr/>
        </p:nvCxnSpPr>
        <p:spPr>
          <a:xfrm>
            <a:off x="1817250" y="1666441"/>
            <a:ext cx="1664634" cy="21367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94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1000"/>
                                        <p:tgtEl>
                                          <p:spTgt spid="9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1000"/>
                                        <p:tgtEl>
                                          <p:spTgt spid="9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1000"/>
                                        <p:tgtEl>
                                          <p:spTgt spid="9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1000"/>
                                        <p:tgtEl>
                                          <p:spTgt spid="9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1000"/>
                                        <p:tgtEl>
                                          <p:spTgt spid="111"/>
                                        </p:tgtEl>
                                      </p:cBhvr>
                                    </p:animEffect>
                                  </p:childTnLst>
                                </p:cTn>
                              </p:par>
                              <p:par>
                                <p:cTn id="32" presetID="10" presetClass="entr" presetSubtype="0"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1000"/>
                                        <p:tgtEl>
                                          <p:spTgt spid="105"/>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0"/>
                                        <p:tgtEl>
                                          <p:spTgt spid="53"/>
                                        </p:tgtEl>
                                      </p:cBhvr>
                                    </p:animEffect>
                                  </p:childTnLst>
                                </p:cTn>
                              </p:par>
                            </p:childTnLst>
                          </p:cTn>
                        </p:par>
                        <p:par>
                          <p:cTn id="39" fill="hold">
                            <p:stCondLst>
                              <p:cond delay="80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childTnLst>
                                </p:cTn>
                              </p:par>
                            </p:childTnLst>
                          </p:cTn>
                        </p:par>
                        <p:par>
                          <p:cTn id="43" fill="hold">
                            <p:stCondLst>
                              <p:cond delay="9000"/>
                            </p:stCondLst>
                            <p:childTnLst>
                              <p:par>
                                <p:cTn id="44" presetID="10"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childTnLst>
                                </p:cTn>
                              </p:par>
                            </p:childTnLst>
                          </p:cTn>
                        </p:par>
                        <p:par>
                          <p:cTn id="50" fill="hold">
                            <p:stCondLst>
                              <p:cond delay="10000"/>
                            </p:stCondLst>
                            <p:childTnLst>
                              <p:par>
                                <p:cTn id="51" presetID="10"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childTnLst>
                                </p:cTn>
                              </p:par>
                            </p:childTnLst>
                          </p:cTn>
                        </p:par>
                        <p:par>
                          <p:cTn id="54" fill="hold">
                            <p:stCondLst>
                              <p:cond delay="110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fade">
                                      <p:cBhvr>
                                        <p:cTn id="60"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482B9A-F45E-4740-B3D7-508F23A84A16}"/>
              </a:ext>
            </a:extLst>
          </p:cNvPr>
          <p:cNvSpPr txBox="1"/>
          <p:nvPr/>
        </p:nvSpPr>
        <p:spPr>
          <a:xfrm>
            <a:off x="856648" y="567891"/>
            <a:ext cx="5082139" cy="584775"/>
          </a:xfrm>
          <a:prstGeom prst="rect">
            <a:avLst/>
          </a:prstGeom>
          <a:solidFill>
            <a:schemeClr val="bg2">
              <a:lumMod val="10000"/>
              <a:alpha val="50000"/>
            </a:schemeClr>
          </a:solidFill>
        </p:spPr>
        <p:txBody>
          <a:bodyPr wrap="square" rtlCol="0">
            <a:spAutoFit/>
          </a:bodyPr>
          <a:lstStyle/>
          <a:p>
            <a:r>
              <a:rPr lang="en-AU" sz="3200" dirty="0">
                <a:solidFill>
                  <a:schemeClr val="bg1"/>
                </a:solidFill>
                <a:latin typeface="Roboto Black" panose="02000000000000000000" pitchFamily="2" charset="0"/>
                <a:ea typeface="Roboto Black" panose="02000000000000000000" pitchFamily="2" charset="0"/>
              </a:rPr>
              <a:t>Automagic harvesting</a:t>
            </a:r>
          </a:p>
        </p:txBody>
      </p:sp>
      <p:sp>
        <p:nvSpPr>
          <p:cNvPr id="9" name="TextBox 8">
            <a:extLst>
              <a:ext uri="{FF2B5EF4-FFF2-40B4-BE49-F238E27FC236}">
                <a16:creationId xmlns:a16="http://schemas.microsoft.com/office/drawing/2014/main" id="{A55F4292-D27D-439E-BBB6-FD4ED5C858EC}"/>
              </a:ext>
            </a:extLst>
          </p:cNvPr>
          <p:cNvSpPr txBox="1"/>
          <p:nvPr/>
        </p:nvSpPr>
        <p:spPr>
          <a:xfrm>
            <a:off x="856648" y="1414914"/>
            <a:ext cx="9365381" cy="5016758"/>
          </a:xfrm>
          <a:prstGeom prst="rect">
            <a:avLst/>
          </a:prstGeom>
          <a:solidFill>
            <a:schemeClr val="bg2">
              <a:lumMod val="10000"/>
              <a:alpha val="50000"/>
            </a:schemeClr>
          </a:solidFill>
        </p:spPr>
        <p:txBody>
          <a:bodyPr wrap="square" rtlCol="0">
            <a:spAutoFit/>
          </a:bodyPr>
          <a:lstStyle/>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Esploro auto populates the metadata of an asset based on doi or ISBN</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Utilises artificial intelligence to identify assets from various sources </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Leverages off the Summon Index</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De-duplicate assets</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Will look to harvest from Research Data Australia, Figshare and Unpaywall to name a few</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Will link to ORCID </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Support OAI-PMH publishing and harvesting</a:t>
            </a:r>
          </a:p>
        </p:txBody>
      </p:sp>
      <p:sp>
        <p:nvSpPr>
          <p:cNvPr id="10" name="Rectangle 9">
            <a:extLst>
              <a:ext uri="{FF2B5EF4-FFF2-40B4-BE49-F238E27FC236}">
                <a16:creationId xmlns:a16="http://schemas.microsoft.com/office/drawing/2014/main" id="{9BC09C76-8B79-4BA5-83CC-3E56D6ABE2B4}"/>
              </a:ext>
            </a:extLst>
          </p:cNvPr>
          <p:cNvSpPr/>
          <p:nvPr/>
        </p:nvSpPr>
        <p:spPr>
          <a:xfrm>
            <a:off x="8296112" y="6314793"/>
            <a:ext cx="3665747" cy="369332"/>
          </a:xfrm>
          <a:prstGeom prst="rect">
            <a:avLst/>
          </a:prstGeom>
        </p:spPr>
        <p:txBody>
          <a:bodyPr wrap="none">
            <a:spAutoFit/>
          </a:bodyPr>
          <a:lstStyle/>
          <a:p>
            <a:r>
              <a:rPr lang="en-US" dirty="0">
                <a:solidFill>
                  <a:schemeClr val="bg1"/>
                </a:solidFill>
              </a:rPr>
              <a:t>Photo by </a:t>
            </a:r>
            <a:r>
              <a:rPr lang="en-US" dirty="0">
                <a:solidFill>
                  <a:schemeClr val="bg1"/>
                </a:solidFill>
                <a:hlinkClick r:id="rId4">
                  <a:extLst>
                    <a:ext uri="{A12FA001-AC4F-418D-AE19-62706E023703}">
                      <ahyp:hlinkClr xmlns:ahyp="http://schemas.microsoft.com/office/drawing/2018/hyperlinkcolor" xmlns="" val="tx"/>
                    </a:ext>
                  </a:extLst>
                </a:hlinkClick>
              </a:rPr>
              <a:t>Artem Maltsev</a:t>
            </a:r>
            <a:r>
              <a:rPr lang="en-US" dirty="0">
                <a:solidFill>
                  <a:schemeClr val="bg1"/>
                </a:solidFill>
              </a:rPr>
              <a:t> on </a:t>
            </a:r>
            <a:r>
              <a:rPr lang="en-US" dirty="0">
                <a:solidFill>
                  <a:schemeClr val="bg1"/>
                </a:solidFill>
                <a:hlinkClick r:id="rId5">
                  <a:extLst>
                    <a:ext uri="{A12FA001-AC4F-418D-AE19-62706E023703}">
                      <ahyp:hlinkClr xmlns:ahyp="http://schemas.microsoft.com/office/drawing/2018/hyperlinkcolor" xmlns="" val="tx"/>
                    </a:ext>
                  </a:extLst>
                </a:hlinkClick>
              </a:rPr>
              <a:t>Unsplash</a:t>
            </a:r>
            <a:endParaRPr lang="en-US" dirty="0">
              <a:solidFill>
                <a:schemeClr val="bg1"/>
              </a:solidFill>
            </a:endParaRPr>
          </a:p>
        </p:txBody>
      </p:sp>
      <p:pic>
        <p:nvPicPr>
          <p:cNvPr id="11" name="Picture 10">
            <a:extLst>
              <a:ext uri="{FF2B5EF4-FFF2-40B4-BE49-F238E27FC236}">
                <a16:creationId xmlns:a16="http://schemas.microsoft.com/office/drawing/2014/main" id="{F19082EC-8904-4A0B-B605-0F18E590FBFE}"/>
              </a:ext>
            </a:extLst>
          </p:cNvPr>
          <p:cNvPicPr>
            <a:picLocks noChangeAspect="1"/>
          </p:cNvPicPr>
          <p:nvPr/>
        </p:nvPicPr>
        <p:blipFill>
          <a:blip r:embed="rId6"/>
          <a:stretch>
            <a:fillRect/>
          </a:stretch>
        </p:blipFill>
        <p:spPr>
          <a:xfrm>
            <a:off x="9163050" y="117021"/>
            <a:ext cx="2857500" cy="876300"/>
          </a:xfrm>
          <a:prstGeom prst="rect">
            <a:avLst/>
          </a:prstGeom>
        </p:spPr>
      </p:pic>
    </p:spTree>
    <p:extLst>
      <p:ext uri="{BB962C8B-B14F-4D97-AF65-F5344CB8AC3E}">
        <p14:creationId xmlns:p14="http://schemas.microsoft.com/office/powerpoint/2010/main" val="202550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0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1000"/>
                                        <p:tgtEl>
                                          <p:spTgt spid="9">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30E516-D991-4C65-86C6-A86FDA812A12}"/>
              </a:ext>
            </a:extLst>
          </p:cNvPr>
          <p:cNvSpPr>
            <a:spLocks noGrp="1"/>
          </p:cNvSpPr>
          <p:nvPr>
            <p:ph type="body" sz="quarter" idx="17"/>
          </p:nvPr>
        </p:nvSpPr>
        <p:spPr>
          <a:xfrm>
            <a:off x="539849" y="377935"/>
            <a:ext cx="6558183" cy="573088"/>
          </a:xfrm>
        </p:spPr>
        <p:txBody>
          <a:bodyPr/>
          <a:lstStyle/>
          <a:p>
            <a:r>
              <a:rPr lang="en-AU" sz="3600" dirty="0">
                <a:solidFill>
                  <a:schemeClr val="bg1"/>
                </a:solidFill>
              </a:rPr>
              <a:t>The data</a:t>
            </a:r>
          </a:p>
        </p:txBody>
      </p:sp>
      <p:sp>
        <p:nvSpPr>
          <p:cNvPr id="13" name="TextBox 12">
            <a:extLst>
              <a:ext uri="{FF2B5EF4-FFF2-40B4-BE49-F238E27FC236}">
                <a16:creationId xmlns:a16="http://schemas.microsoft.com/office/drawing/2014/main" id="{F9B24E69-6AF4-4CAE-9846-E3352466BC0B}"/>
              </a:ext>
            </a:extLst>
          </p:cNvPr>
          <p:cNvSpPr txBox="1"/>
          <p:nvPr/>
        </p:nvSpPr>
        <p:spPr>
          <a:xfrm>
            <a:off x="539849" y="1413063"/>
            <a:ext cx="11110284" cy="4524315"/>
          </a:xfrm>
          <a:prstGeom prst="rect">
            <a:avLst/>
          </a:prstGeom>
          <a:solidFill>
            <a:schemeClr val="bg2">
              <a:lumMod val="10000"/>
              <a:alpha val="50000"/>
            </a:schemeClr>
          </a:solidFill>
        </p:spPr>
        <p:txBody>
          <a:bodyPr wrap="square" rtlCol="0">
            <a:spAutoFit/>
          </a:bodyPr>
          <a:lstStyle/>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ePublications contains nearly 20,000 assets</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Approx. 23% are Open Access</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Open Access content includes a conference proceeding, a defunct journal and Southern Cross theses</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Each series represents a School, Work Unit, Research Centre, or a data collection</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Relationships between the assets in </a:t>
            </a:r>
            <a:r>
              <a:rPr lang="en-AU" sz="3200" b="1" dirty="0" err="1">
                <a:solidFill>
                  <a:schemeClr val="bg1"/>
                </a:solidFill>
                <a:latin typeface="Roboto Light" panose="02000000000000000000" pitchFamily="2" charset="0"/>
                <a:ea typeface="Roboto Light" panose="02000000000000000000" pitchFamily="2" charset="0"/>
              </a:rPr>
              <a:t>bepress</a:t>
            </a:r>
            <a:r>
              <a:rPr lang="en-AU" sz="3200" b="1" dirty="0">
                <a:solidFill>
                  <a:schemeClr val="bg1"/>
                </a:solidFill>
                <a:latin typeface="Roboto Light" panose="02000000000000000000" pitchFamily="2" charset="0"/>
                <a:ea typeface="Roboto Light" panose="02000000000000000000" pitchFamily="2" charset="0"/>
              </a:rPr>
              <a:t> are managed with html hyperlinks</a:t>
            </a:r>
          </a:p>
          <a:p>
            <a:pPr marL="285750" indent="-28575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There was no staff load or synchronisation written for Alma</a:t>
            </a:r>
          </a:p>
        </p:txBody>
      </p:sp>
      <p:pic>
        <p:nvPicPr>
          <p:cNvPr id="14" name="Picture 13">
            <a:extLst>
              <a:ext uri="{FF2B5EF4-FFF2-40B4-BE49-F238E27FC236}">
                <a16:creationId xmlns:a16="http://schemas.microsoft.com/office/drawing/2014/main" id="{3007ACC0-8369-41AC-92FC-D0AF951B1C96}"/>
              </a:ext>
            </a:extLst>
          </p:cNvPr>
          <p:cNvPicPr>
            <a:picLocks noChangeAspect="1"/>
          </p:cNvPicPr>
          <p:nvPr/>
        </p:nvPicPr>
        <p:blipFill>
          <a:blip r:embed="rId4"/>
          <a:stretch>
            <a:fillRect/>
          </a:stretch>
        </p:blipFill>
        <p:spPr>
          <a:xfrm>
            <a:off x="8673919" y="225529"/>
            <a:ext cx="2859272" cy="877900"/>
          </a:xfrm>
          <a:prstGeom prst="rect">
            <a:avLst/>
          </a:prstGeom>
        </p:spPr>
      </p:pic>
      <p:sp>
        <p:nvSpPr>
          <p:cNvPr id="2" name="Rectangle 1">
            <a:extLst>
              <a:ext uri="{FF2B5EF4-FFF2-40B4-BE49-F238E27FC236}">
                <a16:creationId xmlns:a16="http://schemas.microsoft.com/office/drawing/2014/main" id="{32914FD7-F00F-4A73-99E6-82971FE8C582}"/>
              </a:ext>
            </a:extLst>
          </p:cNvPr>
          <p:cNvSpPr/>
          <p:nvPr/>
        </p:nvSpPr>
        <p:spPr>
          <a:xfrm>
            <a:off x="8878592" y="6430652"/>
            <a:ext cx="3313408" cy="369332"/>
          </a:xfrm>
          <a:prstGeom prst="rect">
            <a:avLst/>
          </a:prstGeom>
        </p:spPr>
        <p:txBody>
          <a:bodyPr wrap="none">
            <a:spAutoFit/>
          </a:bodyPr>
          <a:lstStyle/>
          <a:p>
            <a:r>
              <a:rPr lang="en-US" dirty="0">
                <a:solidFill>
                  <a:schemeClr val="bg1"/>
                </a:solidFill>
              </a:rPr>
              <a:t>Photo by </a:t>
            </a:r>
            <a:r>
              <a:rPr lang="en-US" dirty="0">
                <a:solidFill>
                  <a:schemeClr val="bg1"/>
                </a:solidFill>
                <a:hlinkClick r:id="rId5">
                  <a:extLst>
                    <a:ext uri="{A12FA001-AC4F-418D-AE19-62706E023703}">
                      <ahyp:hlinkClr xmlns:ahyp="http://schemas.microsoft.com/office/drawing/2018/hyperlinkcolor" xmlns="" val="tx"/>
                    </a:ext>
                  </a:extLst>
                </a:hlinkClick>
              </a:rPr>
              <a:t>Pietro Jeng</a:t>
            </a:r>
            <a:r>
              <a:rPr lang="en-US" dirty="0">
                <a:solidFill>
                  <a:schemeClr val="bg1"/>
                </a:solidFill>
              </a:rPr>
              <a:t> on </a:t>
            </a:r>
            <a:r>
              <a:rPr lang="en-US" dirty="0">
                <a:solidFill>
                  <a:schemeClr val="bg1"/>
                </a:solidFill>
                <a:hlinkClick r:id="rId6">
                  <a:extLst>
                    <a:ext uri="{A12FA001-AC4F-418D-AE19-62706E023703}">
                      <ahyp:hlinkClr xmlns:ahyp="http://schemas.microsoft.com/office/drawing/2018/hyperlinkcolor" xmlns="" val="tx"/>
                    </a:ext>
                  </a:extLst>
                </a:hlinkClick>
              </a:rPr>
              <a:t>Unsplash</a:t>
            </a:r>
            <a:endParaRPr lang="en-US" dirty="0">
              <a:solidFill>
                <a:schemeClr val="bg1"/>
              </a:solidFill>
            </a:endParaRPr>
          </a:p>
        </p:txBody>
      </p:sp>
    </p:spTree>
    <p:extLst>
      <p:ext uri="{BB962C8B-B14F-4D97-AF65-F5344CB8AC3E}">
        <p14:creationId xmlns:p14="http://schemas.microsoft.com/office/powerpoint/2010/main" val="155290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1000"/>
                                        <p:tgtEl>
                                          <p:spTgt spid="1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1000"/>
                                        <p:tgtEl>
                                          <p:spTgt spid="1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1000"/>
                                        <p:tgtEl>
                                          <p:spTgt spid="1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1000"/>
                                        <p:tgtEl>
                                          <p:spTgt spid="1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1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B8CBEA2E-F9CE-425E-875B-D328E76B6384}"/>
              </a:ext>
            </a:extLst>
          </p:cNvPr>
          <p:cNvSpPr>
            <a:spLocks noGrp="1"/>
          </p:cNvSpPr>
          <p:nvPr>
            <p:ph type="body" sz="quarter" idx="17"/>
          </p:nvPr>
        </p:nvSpPr>
        <p:spPr>
          <a:xfrm>
            <a:off x="489857" y="774687"/>
            <a:ext cx="2857501" cy="651900"/>
          </a:xfrm>
          <a:solidFill>
            <a:schemeClr val="bg2">
              <a:lumMod val="10000"/>
              <a:alpha val="39000"/>
            </a:schemeClr>
          </a:solidFill>
        </p:spPr>
        <p:txBody>
          <a:bodyPr/>
          <a:lstStyle/>
          <a:p>
            <a:r>
              <a:rPr lang="en-AU" dirty="0">
                <a:solidFill>
                  <a:schemeClr val="bg1"/>
                </a:solidFill>
              </a:rPr>
              <a:t>Integrations</a:t>
            </a:r>
          </a:p>
        </p:txBody>
      </p:sp>
      <p:sp>
        <p:nvSpPr>
          <p:cNvPr id="14" name="TextBox 13">
            <a:extLst>
              <a:ext uri="{FF2B5EF4-FFF2-40B4-BE49-F238E27FC236}">
                <a16:creationId xmlns:a16="http://schemas.microsoft.com/office/drawing/2014/main" id="{DC4E1280-32CF-49DC-998C-AB6D8C0893F1}"/>
              </a:ext>
            </a:extLst>
          </p:cNvPr>
          <p:cNvSpPr txBox="1"/>
          <p:nvPr/>
        </p:nvSpPr>
        <p:spPr>
          <a:xfrm>
            <a:off x="519669" y="1851378"/>
            <a:ext cx="10808732" cy="4524315"/>
          </a:xfrm>
          <a:prstGeom prst="rect">
            <a:avLst/>
          </a:prstGeom>
          <a:solidFill>
            <a:schemeClr val="bg2">
              <a:lumMod val="10000"/>
              <a:alpha val="50000"/>
            </a:schemeClr>
          </a:solidFill>
        </p:spPr>
        <p:txBody>
          <a:bodyPr wrap="square" rtlCol="0">
            <a:spAutoFit/>
          </a:bodyPr>
          <a:lstStyle/>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Southern Cross Staff database (Aurion)</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Southern Cross Data warehouse</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Southern Cross ORCID API</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IRMA (CRIS)</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ORCID integration is on the Esploro roadmap</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Research Data Australia</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Libraries Australia</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Datacite for minting dois</a:t>
            </a:r>
          </a:p>
          <a:p>
            <a:pPr marL="457200" indent="-4572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rPr>
              <a:t>Many more…</a:t>
            </a:r>
            <a:endParaRPr lang="en-AU" sz="3200" dirty="0">
              <a:solidFill>
                <a:schemeClr val="bg1"/>
              </a:solidFill>
              <a:latin typeface="Roboto Light" panose="02000000000000000000" pitchFamily="2" charset="0"/>
              <a:ea typeface="Roboto Light" panose="02000000000000000000" pitchFamily="2" charset="0"/>
            </a:endParaRPr>
          </a:p>
        </p:txBody>
      </p:sp>
      <p:pic>
        <p:nvPicPr>
          <p:cNvPr id="15" name="Picture 14">
            <a:extLst>
              <a:ext uri="{FF2B5EF4-FFF2-40B4-BE49-F238E27FC236}">
                <a16:creationId xmlns:a16="http://schemas.microsoft.com/office/drawing/2014/main" id="{166514DA-05DF-40C5-BFA6-73CE72B11C1D}"/>
              </a:ext>
            </a:extLst>
          </p:cNvPr>
          <p:cNvPicPr>
            <a:picLocks noChangeAspect="1"/>
          </p:cNvPicPr>
          <p:nvPr/>
        </p:nvPicPr>
        <p:blipFill>
          <a:blip r:embed="rId4"/>
          <a:stretch>
            <a:fillRect/>
          </a:stretch>
        </p:blipFill>
        <p:spPr>
          <a:xfrm>
            <a:off x="9148053" y="122672"/>
            <a:ext cx="2859272" cy="877900"/>
          </a:xfrm>
          <a:prstGeom prst="rect">
            <a:avLst/>
          </a:prstGeom>
        </p:spPr>
      </p:pic>
      <p:sp>
        <p:nvSpPr>
          <p:cNvPr id="2" name="Rectangle 1">
            <a:extLst>
              <a:ext uri="{FF2B5EF4-FFF2-40B4-BE49-F238E27FC236}">
                <a16:creationId xmlns:a16="http://schemas.microsoft.com/office/drawing/2014/main" id="{07C9AC3A-6A65-4CF0-ABA5-45AABD205F18}"/>
              </a:ext>
            </a:extLst>
          </p:cNvPr>
          <p:cNvSpPr/>
          <p:nvPr/>
        </p:nvSpPr>
        <p:spPr>
          <a:xfrm>
            <a:off x="8923348" y="6488668"/>
            <a:ext cx="3268652" cy="369332"/>
          </a:xfrm>
          <a:prstGeom prst="rect">
            <a:avLst/>
          </a:prstGeom>
          <a:solidFill>
            <a:schemeClr val="tx1">
              <a:alpha val="50000"/>
            </a:schemeClr>
          </a:solidFill>
        </p:spPr>
        <p:txBody>
          <a:bodyPr wrap="none">
            <a:spAutoFit/>
          </a:bodyPr>
          <a:lstStyle/>
          <a:p>
            <a:r>
              <a:rPr lang="en-US" dirty="0">
                <a:solidFill>
                  <a:schemeClr val="bg1"/>
                </a:solidFill>
              </a:rPr>
              <a:t>Photo by </a:t>
            </a:r>
            <a:r>
              <a:rPr lang="en-US" dirty="0">
                <a:solidFill>
                  <a:schemeClr val="bg1"/>
                </a:solidFill>
                <a:hlinkClick r:id="rId5">
                  <a:extLst>
                    <a:ext uri="{A12FA001-AC4F-418D-AE19-62706E023703}">
                      <ahyp:hlinkClr xmlns:ahyp="http://schemas.microsoft.com/office/drawing/2018/hyperlinkcolor" xmlns="" val="tx"/>
                    </a:ext>
                  </a:extLst>
                </a:hlinkClick>
              </a:rPr>
              <a:t>Clay Banks</a:t>
            </a:r>
            <a:r>
              <a:rPr lang="en-US" dirty="0">
                <a:solidFill>
                  <a:schemeClr val="bg1"/>
                </a:solidFill>
              </a:rPr>
              <a:t> on </a:t>
            </a:r>
            <a:r>
              <a:rPr lang="en-US" dirty="0">
                <a:solidFill>
                  <a:schemeClr val="bg1"/>
                </a:solidFill>
                <a:hlinkClick r:id="rId6">
                  <a:extLst>
                    <a:ext uri="{A12FA001-AC4F-418D-AE19-62706E023703}">
                      <ahyp:hlinkClr xmlns:ahyp="http://schemas.microsoft.com/office/drawing/2018/hyperlinkcolor" xmlns="" val="tx"/>
                    </a:ext>
                  </a:extLst>
                </a:hlinkClick>
              </a:rPr>
              <a:t>Unsplash</a:t>
            </a:r>
            <a:endParaRPr lang="en-US" dirty="0">
              <a:solidFill>
                <a:schemeClr val="bg1"/>
              </a:solidFill>
            </a:endParaRPr>
          </a:p>
        </p:txBody>
      </p:sp>
    </p:spTree>
    <p:extLst>
      <p:ext uri="{BB962C8B-B14F-4D97-AF65-F5344CB8AC3E}">
        <p14:creationId xmlns:p14="http://schemas.microsoft.com/office/powerpoint/2010/main" val="19596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1000"/>
                                        <p:tgtEl>
                                          <p:spTgt spid="1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1000"/>
                                        <p:tgtEl>
                                          <p:spTgt spid="1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1000"/>
                                        <p:tgtEl>
                                          <p:spTgt spid="1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1000"/>
                                        <p:tgtEl>
                                          <p:spTgt spid="1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1000"/>
                                        <p:tgtEl>
                                          <p:spTgt spid="1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Effect transition="in" filter="fade">
                                      <p:cBhvr>
                                        <p:cTn id="31" dur="1000"/>
                                        <p:tgtEl>
                                          <p:spTgt spid="14">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animEffect transition="in" filter="fade">
                                      <p:cBhvr>
                                        <p:cTn id="35" dur="1000"/>
                                        <p:tgtEl>
                                          <p:spTgt spid="14">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animEffect transition="in" filter="fade">
                                      <p:cBhvr>
                                        <p:cTn id="39" dur="10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5464119-B04E-4358-85E7-F445121355BF}"/>
              </a:ext>
            </a:extLst>
          </p:cNvPr>
          <p:cNvSpPr txBox="1"/>
          <p:nvPr/>
        </p:nvSpPr>
        <p:spPr>
          <a:xfrm>
            <a:off x="259644" y="270933"/>
            <a:ext cx="6175023" cy="590931"/>
          </a:xfrm>
          <a:prstGeom prst="rect">
            <a:avLst/>
          </a:prstGeom>
          <a:noFill/>
        </p:spPr>
        <p:txBody>
          <a:bodyPr wrap="square" rtlCol="0">
            <a:spAutoFit/>
          </a:bodyPr>
          <a:lstStyle/>
          <a:p>
            <a:pPr>
              <a:lnSpc>
                <a:spcPct val="90000"/>
              </a:lnSpc>
              <a:spcBef>
                <a:spcPts val="1000"/>
              </a:spcBef>
            </a:pPr>
            <a:r>
              <a:rPr lang="en-AU" sz="3600" b="1" dirty="0">
                <a:solidFill>
                  <a:srgbClr val="007298"/>
                </a:solidFill>
                <a:latin typeface="Roboto Black" charset="0"/>
                <a:ea typeface="Roboto Black" charset="0"/>
              </a:rPr>
              <a:t>Research on Primo VE</a:t>
            </a:r>
          </a:p>
        </p:txBody>
      </p:sp>
      <p:pic>
        <p:nvPicPr>
          <p:cNvPr id="2" name="Picture 1">
            <a:extLst>
              <a:ext uri="{FF2B5EF4-FFF2-40B4-BE49-F238E27FC236}">
                <a16:creationId xmlns:a16="http://schemas.microsoft.com/office/drawing/2014/main" id="{0D5E55E9-30B8-4FA4-A2E2-CE32B7FC447D}"/>
              </a:ext>
            </a:extLst>
          </p:cNvPr>
          <p:cNvPicPr>
            <a:picLocks noChangeAspect="1"/>
          </p:cNvPicPr>
          <p:nvPr/>
        </p:nvPicPr>
        <p:blipFill>
          <a:blip r:embed="rId3"/>
          <a:stretch>
            <a:fillRect/>
          </a:stretch>
        </p:blipFill>
        <p:spPr>
          <a:xfrm>
            <a:off x="0" y="1094057"/>
            <a:ext cx="12192000" cy="6041486"/>
          </a:xfrm>
          <a:prstGeom prst="rect">
            <a:avLst/>
          </a:prstGeom>
        </p:spPr>
      </p:pic>
    </p:spTree>
    <p:extLst>
      <p:ext uri="{BB962C8B-B14F-4D97-AF65-F5344CB8AC3E}">
        <p14:creationId xmlns:p14="http://schemas.microsoft.com/office/powerpoint/2010/main" val="3926736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6FD1C-3303-4914-9EC9-7BACBC521D50}"/>
              </a:ext>
            </a:extLst>
          </p:cNvPr>
          <p:cNvPicPr>
            <a:picLocks noChangeAspect="1"/>
          </p:cNvPicPr>
          <p:nvPr/>
        </p:nvPicPr>
        <p:blipFill>
          <a:blip r:embed="rId3"/>
          <a:stretch>
            <a:fillRect/>
          </a:stretch>
        </p:blipFill>
        <p:spPr>
          <a:xfrm>
            <a:off x="0" y="1304544"/>
            <a:ext cx="12192000" cy="5553456"/>
          </a:xfrm>
          <a:prstGeom prst="rect">
            <a:avLst/>
          </a:prstGeom>
        </p:spPr>
      </p:pic>
      <p:sp>
        <p:nvSpPr>
          <p:cNvPr id="4" name="TextBox 3">
            <a:extLst>
              <a:ext uri="{FF2B5EF4-FFF2-40B4-BE49-F238E27FC236}">
                <a16:creationId xmlns:a16="http://schemas.microsoft.com/office/drawing/2014/main" id="{C98335DE-7605-48E4-A7F5-FE192EEFA27B}"/>
              </a:ext>
            </a:extLst>
          </p:cNvPr>
          <p:cNvSpPr txBox="1"/>
          <p:nvPr/>
        </p:nvSpPr>
        <p:spPr>
          <a:xfrm>
            <a:off x="880533" y="440267"/>
            <a:ext cx="6175023" cy="646331"/>
          </a:xfrm>
          <a:prstGeom prst="rect">
            <a:avLst/>
          </a:prstGeom>
          <a:noFill/>
        </p:spPr>
        <p:txBody>
          <a:bodyPr wrap="square" rtlCol="0">
            <a:spAutoFit/>
          </a:bodyPr>
          <a:lstStyle>
            <a:defPPr>
              <a:defRPr lang="en-US"/>
            </a:defPPr>
            <a:lvl1pPr>
              <a:lnSpc>
                <a:spcPct val="90000"/>
              </a:lnSpc>
              <a:spcBef>
                <a:spcPts val="1000"/>
              </a:spcBef>
              <a:defRPr sz="3600" b="1">
                <a:solidFill>
                  <a:srgbClr val="007298"/>
                </a:solidFill>
                <a:latin typeface="Roboto Black" charset="0"/>
                <a:ea typeface="Roboto Black" charset="0"/>
              </a:defRPr>
            </a:lvl1pPr>
          </a:lstStyle>
          <a:p>
            <a:r>
              <a:rPr lang="en-AU" dirty="0"/>
              <a:t>Researcher portal</a:t>
            </a:r>
          </a:p>
        </p:txBody>
      </p:sp>
    </p:spTree>
    <p:extLst>
      <p:ext uri="{BB962C8B-B14F-4D97-AF65-F5344CB8AC3E}">
        <p14:creationId xmlns:p14="http://schemas.microsoft.com/office/powerpoint/2010/main" val="2836018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335DE-7605-48E4-A7F5-FE192EEFA27B}"/>
              </a:ext>
            </a:extLst>
          </p:cNvPr>
          <p:cNvSpPr txBox="1"/>
          <p:nvPr/>
        </p:nvSpPr>
        <p:spPr>
          <a:xfrm>
            <a:off x="1042579" y="440267"/>
            <a:ext cx="6175023" cy="590931"/>
          </a:xfrm>
          <a:prstGeom prst="rect">
            <a:avLst/>
          </a:prstGeom>
          <a:noFill/>
        </p:spPr>
        <p:txBody>
          <a:bodyPr wrap="square" rtlCol="0">
            <a:spAutoFit/>
          </a:bodyPr>
          <a:lstStyle>
            <a:defPPr>
              <a:defRPr lang="en-US"/>
            </a:defPPr>
            <a:lvl1pPr>
              <a:lnSpc>
                <a:spcPct val="90000"/>
              </a:lnSpc>
              <a:spcBef>
                <a:spcPts val="1000"/>
              </a:spcBef>
              <a:defRPr sz="3600" b="1">
                <a:solidFill>
                  <a:srgbClr val="007298"/>
                </a:solidFill>
                <a:latin typeface="Roboto Black" charset="0"/>
                <a:ea typeface="Roboto Black" charset="0"/>
              </a:defRPr>
            </a:lvl1pPr>
          </a:lstStyle>
          <a:p>
            <a:r>
              <a:rPr lang="en-AU" dirty="0"/>
              <a:t>Researcher profiles</a:t>
            </a:r>
          </a:p>
        </p:txBody>
      </p:sp>
      <p:pic>
        <p:nvPicPr>
          <p:cNvPr id="6" name="Picture 5">
            <a:extLst>
              <a:ext uri="{FF2B5EF4-FFF2-40B4-BE49-F238E27FC236}">
                <a16:creationId xmlns:a16="http://schemas.microsoft.com/office/drawing/2014/main" id="{5C1917DE-6CC4-4D94-BD2F-A4BFF27ACB87}"/>
              </a:ext>
            </a:extLst>
          </p:cNvPr>
          <p:cNvPicPr>
            <a:picLocks noChangeAspect="1"/>
          </p:cNvPicPr>
          <p:nvPr/>
        </p:nvPicPr>
        <p:blipFill>
          <a:blip r:embed="rId3"/>
          <a:stretch>
            <a:fillRect/>
          </a:stretch>
        </p:blipFill>
        <p:spPr>
          <a:xfrm>
            <a:off x="1472878" y="1031199"/>
            <a:ext cx="9246243" cy="5555516"/>
          </a:xfrm>
          <a:prstGeom prst="rect">
            <a:avLst/>
          </a:prstGeom>
        </p:spPr>
      </p:pic>
    </p:spTree>
    <p:extLst>
      <p:ext uri="{BB962C8B-B14F-4D97-AF65-F5344CB8AC3E}">
        <p14:creationId xmlns:p14="http://schemas.microsoft.com/office/powerpoint/2010/main" val="404918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5B8EF-46E5-4BA9-B77D-EEA4BF340FF3}"/>
              </a:ext>
            </a:extLst>
          </p:cNvPr>
          <p:cNvSpPr>
            <a:spLocks noGrp="1"/>
          </p:cNvSpPr>
          <p:nvPr>
            <p:ph type="body" sz="quarter" idx="17"/>
          </p:nvPr>
        </p:nvSpPr>
        <p:spPr>
          <a:xfrm>
            <a:off x="664027" y="438358"/>
            <a:ext cx="6558183" cy="547622"/>
          </a:xfrm>
        </p:spPr>
        <p:txBody>
          <a:bodyPr/>
          <a:lstStyle/>
          <a:p>
            <a:r>
              <a:rPr lang="en-AU" dirty="0"/>
              <a:t>The deposit in Alma</a:t>
            </a:r>
          </a:p>
        </p:txBody>
      </p:sp>
      <p:sp>
        <p:nvSpPr>
          <p:cNvPr id="4" name="Text Placeholder 3">
            <a:extLst>
              <a:ext uri="{FF2B5EF4-FFF2-40B4-BE49-F238E27FC236}">
                <a16:creationId xmlns:a16="http://schemas.microsoft.com/office/drawing/2014/main" id="{9188D5EE-B9C9-4F55-98D9-F6C295E5BDBC}"/>
              </a:ext>
            </a:extLst>
          </p:cNvPr>
          <p:cNvSpPr>
            <a:spLocks noGrp="1"/>
          </p:cNvSpPr>
          <p:nvPr>
            <p:ph type="body" sz="quarter" idx="21"/>
          </p:nvPr>
        </p:nvSpPr>
        <p:spPr>
          <a:xfrm>
            <a:off x="664027" y="1473200"/>
            <a:ext cx="10905675" cy="4946442"/>
          </a:xfrm>
        </p:spPr>
        <p:txBody>
          <a:bodyPr/>
          <a:lstStyle/>
          <a:p>
            <a:endParaRPr lang="en-AU" dirty="0"/>
          </a:p>
        </p:txBody>
      </p:sp>
      <p:pic>
        <p:nvPicPr>
          <p:cNvPr id="7" name="Screen Recording 6">
            <a:hlinkClick r:id="" action="ppaction://media"/>
            <a:extLst>
              <a:ext uri="{FF2B5EF4-FFF2-40B4-BE49-F238E27FC236}">
                <a16:creationId xmlns:a16="http://schemas.microsoft.com/office/drawing/2014/main" id="{22F51AFF-27D0-49A7-BEEF-45B099A08B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1800"/>
            <a:ext cx="12192000" cy="5992813"/>
          </a:xfrm>
          <a:prstGeom prst="rect">
            <a:avLst/>
          </a:prstGeom>
        </p:spPr>
      </p:pic>
    </p:spTree>
    <p:extLst>
      <p:ext uri="{BB962C8B-B14F-4D97-AF65-F5344CB8AC3E}">
        <p14:creationId xmlns:p14="http://schemas.microsoft.com/office/powerpoint/2010/main" val="38296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25C3871-F8B9-429C-83AE-96C2AD2DE8FB}"/>
              </a:ext>
            </a:extLst>
          </p:cNvPr>
          <p:cNvSpPr>
            <a:spLocks noGrp="1"/>
          </p:cNvSpPr>
          <p:nvPr>
            <p:ph type="body" sz="quarter" idx="17"/>
          </p:nvPr>
        </p:nvSpPr>
        <p:spPr/>
        <p:txBody>
          <a:bodyPr/>
          <a:lstStyle/>
          <a:p>
            <a:r>
              <a:rPr lang="en-AU" dirty="0"/>
              <a:t>Outline</a:t>
            </a:r>
          </a:p>
        </p:txBody>
      </p:sp>
      <p:sp>
        <p:nvSpPr>
          <p:cNvPr id="14" name="Text Placeholder 13">
            <a:extLst>
              <a:ext uri="{FF2B5EF4-FFF2-40B4-BE49-F238E27FC236}">
                <a16:creationId xmlns:a16="http://schemas.microsoft.com/office/drawing/2014/main" id="{79ADFFDD-8102-4D54-92A5-EAAE7B71229D}"/>
              </a:ext>
            </a:extLst>
          </p:cNvPr>
          <p:cNvSpPr>
            <a:spLocks noGrp="1"/>
          </p:cNvSpPr>
          <p:nvPr>
            <p:ph type="body" sz="quarter" idx="20"/>
          </p:nvPr>
        </p:nvSpPr>
        <p:spPr>
          <a:xfrm>
            <a:off x="664027" y="2147455"/>
            <a:ext cx="6914409" cy="3880812"/>
          </a:xfrm>
        </p:spPr>
        <p:txBody>
          <a:bodyPr/>
          <a:lstStyle/>
          <a:p>
            <a:pPr marL="285750" indent="-285750">
              <a:buFont typeface="Arial" panose="020B0604020202020204" pitchFamily="34" charset="0"/>
              <a:buChar char="•"/>
            </a:pPr>
            <a:r>
              <a:rPr lang="en-AU" sz="3200" dirty="0"/>
              <a:t>About Southern Cross</a:t>
            </a:r>
          </a:p>
          <a:p>
            <a:pPr marL="285750" indent="-285750">
              <a:buFont typeface="Arial" panose="020B0604020202020204" pitchFamily="34" charset="0"/>
              <a:buChar char="•"/>
            </a:pPr>
            <a:r>
              <a:rPr lang="en-AU" sz="3200" dirty="0"/>
              <a:t>The Australian repository landscape</a:t>
            </a:r>
          </a:p>
          <a:p>
            <a:pPr marL="285750" indent="-285750">
              <a:buFont typeface="Arial" panose="020B0604020202020204" pitchFamily="34" charset="0"/>
              <a:buChar char="•"/>
            </a:pPr>
            <a:r>
              <a:rPr lang="en-AU" sz="3200" dirty="0"/>
              <a:t>Current infrastructure</a:t>
            </a:r>
          </a:p>
          <a:p>
            <a:pPr marL="285750" indent="-285750">
              <a:buFont typeface="Arial" panose="020B0604020202020204" pitchFamily="34" charset="0"/>
              <a:buChar char="•"/>
            </a:pPr>
            <a:r>
              <a:rPr lang="en-AU" sz="3200" dirty="0"/>
              <a:t>Why Esploro</a:t>
            </a:r>
          </a:p>
          <a:p>
            <a:pPr marL="285750" indent="-285750">
              <a:buFont typeface="Arial" panose="020B0604020202020204" pitchFamily="34" charset="0"/>
              <a:buChar char="•"/>
            </a:pPr>
            <a:r>
              <a:rPr lang="en-AU" sz="3200" dirty="0"/>
              <a:t>The data</a:t>
            </a:r>
          </a:p>
          <a:p>
            <a:pPr marL="285750" indent="-285750">
              <a:buFont typeface="Arial" panose="020B0604020202020204" pitchFamily="34" charset="0"/>
              <a:buChar char="•"/>
            </a:pPr>
            <a:r>
              <a:rPr lang="en-AU" sz="3200" dirty="0"/>
              <a:t>Planned integrations </a:t>
            </a:r>
          </a:p>
          <a:p>
            <a:pPr marL="285750" indent="-285750">
              <a:buFont typeface="Arial" panose="020B0604020202020204" pitchFamily="34" charset="0"/>
              <a:buChar char="•"/>
            </a:pPr>
            <a:r>
              <a:rPr lang="en-AU" sz="3200" dirty="0"/>
              <a:t>The benefits</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42605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1000"/>
                                        <p:tgtEl>
                                          <p:spTgt spid="1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1000"/>
                                        <p:tgtEl>
                                          <p:spTgt spid="1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1000"/>
                                        <p:tgtEl>
                                          <p:spTgt spid="1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1000"/>
                                        <p:tgtEl>
                                          <p:spTgt spid="1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1000"/>
                                        <p:tgtEl>
                                          <p:spTgt spid="1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Effect transition="in" filter="fade">
                                      <p:cBhvr>
                                        <p:cTn id="31" dur="1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4E94B-D547-4C7B-8B1E-08F2AF63F395}"/>
              </a:ext>
            </a:extLst>
          </p:cNvPr>
          <p:cNvSpPr>
            <a:spLocks noGrp="1"/>
          </p:cNvSpPr>
          <p:nvPr>
            <p:ph type="body" sz="quarter" idx="17"/>
          </p:nvPr>
        </p:nvSpPr>
        <p:spPr>
          <a:xfrm>
            <a:off x="664027" y="481146"/>
            <a:ext cx="6558183" cy="573088"/>
          </a:xfrm>
          <a:solidFill>
            <a:schemeClr val="bg2">
              <a:lumMod val="10000"/>
              <a:alpha val="50000"/>
            </a:schemeClr>
          </a:solidFill>
        </p:spPr>
        <p:txBody>
          <a:bodyPr/>
          <a:lstStyle/>
          <a:p>
            <a:r>
              <a:rPr lang="en-AU" dirty="0">
                <a:solidFill>
                  <a:schemeClr val="bg1"/>
                </a:solidFill>
              </a:rPr>
              <a:t>Benefits for Library</a:t>
            </a:r>
          </a:p>
        </p:txBody>
      </p:sp>
      <p:sp>
        <p:nvSpPr>
          <p:cNvPr id="3" name="Text Placeholder 2">
            <a:extLst>
              <a:ext uri="{FF2B5EF4-FFF2-40B4-BE49-F238E27FC236}">
                <a16:creationId xmlns:a16="http://schemas.microsoft.com/office/drawing/2014/main" id="{6BD8E6F9-F529-4D11-9370-68EE35AD3A0E}"/>
              </a:ext>
            </a:extLst>
          </p:cNvPr>
          <p:cNvSpPr>
            <a:spLocks noGrp="1"/>
          </p:cNvSpPr>
          <p:nvPr>
            <p:ph type="body" sz="quarter" idx="20"/>
          </p:nvPr>
        </p:nvSpPr>
        <p:spPr>
          <a:xfrm>
            <a:off x="664027" y="1378040"/>
            <a:ext cx="10476198" cy="4998814"/>
          </a:xfrm>
          <a:solidFill>
            <a:schemeClr val="bg2">
              <a:lumMod val="10000"/>
              <a:alpha val="50000"/>
            </a:schemeClr>
          </a:solidFill>
        </p:spPr>
        <p:txBody>
          <a:bodyPr/>
          <a:lstStyle/>
          <a:p>
            <a:pPr marL="285750" lvl="0" indent="-285750">
              <a:buFont typeface="Arial" panose="020B0604020202020204" pitchFamily="34" charset="0"/>
              <a:buChar char="•"/>
            </a:pPr>
            <a:r>
              <a:rPr lang="en-AU" sz="3200" b="1" dirty="0">
                <a:solidFill>
                  <a:schemeClr val="bg1"/>
                </a:solidFill>
              </a:rPr>
              <a:t>Automatic harvesting</a:t>
            </a:r>
          </a:p>
          <a:p>
            <a:pPr marL="285750" lvl="0" indent="-285750">
              <a:buFont typeface="Arial" panose="020B0604020202020204" pitchFamily="34" charset="0"/>
              <a:buChar char="•"/>
            </a:pPr>
            <a:r>
              <a:rPr lang="en-AU" sz="3200" b="1" dirty="0">
                <a:solidFill>
                  <a:schemeClr val="bg1"/>
                </a:solidFill>
              </a:rPr>
              <a:t>Automatic ordering</a:t>
            </a:r>
          </a:p>
          <a:p>
            <a:pPr marL="285750" lvl="0" indent="-285750">
              <a:buFont typeface="Arial" panose="020B0604020202020204" pitchFamily="34" charset="0"/>
              <a:buChar char="•"/>
            </a:pPr>
            <a:r>
              <a:rPr lang="en-AU" sz="3200" b="1" dirty="0">
                <a:solidFill>
                  <a:schemeClr val="bg1"/>
                </a:solidFill>
              </a:rPr>
              <a:t>Staff already familiar with how Alma works</a:t>
            </a:r>
          </a:p>
          <a:p>
            <a:pPr marL="285750" lvl="0" indent="-285750">
              <a:buFont typeface="Arial" panose="020B0604020202020204" pitchFamily="34" charset="0"/>
              <a:buChar char="•"/>
            </a:pPr>
            <a:r>
              <a:rPr lang="en-AU" sz="3200" b="1" dirty="0">
                <a:solidFill>
                  <a:schemeClr val="bg1"/>
                </a:solidFill>
              </a:rPr>
              <a:t>A system that supports all types of assets from blogs to data to traditional publications</a:t>
            </a:r>
          </a:p>
          <a:p>
            <a:pPr marL="285750" lvl="0" indent="-285750">
              <a:buFont typeface="Arial" panose="020B0604020202020204" pitchFamily="34" charset="0"/>
              <a:buChar char="•"/>
            </a:pPr>
            <a:r>
              <a:rPr lang="en-AU" sz="3200" b="1" dirty="0">
                <a:solidFill>
                  <a:schemeClr val="bg1"/>
                </a:solidFill>
              </a:rPr>
              <a:t>Ability to apply different licenses and access rights to different versions of the publication</a:t>
            </a:r>
          </a:p>
          <a:p>
            <a:pPr marL="285750" lvl="0" indent="-285750">
              <a:buFont typeface="Arial" panose="020B0604020202020204" pitchFamily="34" charset="0"/>
              <a:buChar char="•"/>
            </a:pPr>
            <a:r>
              <a:rPr lang="en-AU" sz="3200" b="1" dirty="0">
                <a:solidFill>
                  <a:schemeClr val="bg1"/>
                </a:solidFill>
              </a:rPr>
              <a:t>Ease of management of research profiles</a:t>
            </a:r>
          </a:p>
          <a:p>
            <a:pPr marL="285750" lvl="0" indent="-285750">
              <a:buFont typeface="Arial" panose="020B0604020202020204" pitchFamily="34" charset="0"/>
              <a:buChar char="•"/>
            </a:pPr>
            <a:r>
              <a:rPr lang="en-AU" sz="3200" b="1" dirty="0">
                <a:solidFill>
                  <a:schemeClr val="bg1"/>
                </a:solidFill>
              </a:rPr>
              <a:t>Support from the ExLibris Community</a:t>
            </a:r>
          </a:p>
          <a:p>
            <a:endParaRPr lang="en-AU" sz="3200" b="1" dirty="0">
              <a:solidFill>
                <a:schemeClr val="bg1"/>
              </a:solidFill>
            </a:endParaRPr>
          </a:p>
          <a:p>
            <a:pPr marL="285750" indent="-285750">
              <a:buFont typeface="Arial" panose="020B0604020202020204" pitchFamily="34" charset="0"/>
              <a:buChar char="•"/>
            </a:pPr>
            <a:endParaRPr lang="en-AU" sz="3200" b="1" dirty="0">
              <a:solidFill>
                <a:schemeClr val="bg1"/>
              </a:solidFill>
            </a:endParaRPr>
          </a:p>
        </p:txBody>
      </p:sp>
      <p:pic>
        <p:nvPicPr>
          <p:cNvPr id="8" name="Picture 7">
            <a:extLst>
              <a:ext uri="{FF2B5EF4-FFF2-40B4-BE49-F238E27FC236}">
                <a16:creationId xmlns:a16="http://schemas.microsoft.com/office/drawing/2014/main" id="{67436819-D9FE-46E6-A4EC-9CC3043BF3DE}"/>
              </a:ext>
            </a:extLst>
          </p:cNvPr>
          <p:cNvPicPr>
            <a:picLocks noChangeAspect="1"/>
          </p:cNvPicPr>
          <p:nvPr/>
        </p:nvPicPr>
        <p:blipFill>
          <a:blip r:embed="rId4"/>
          <a:stretch>
            <a:fillRect/>
          </a:stretch>
        </p:blipFill>
        <p:spPr>
          <a:xfrm>
            <a:off x="9163050" y="117021"/>
            <a:ext cx="2857500" cy="876300"/>
          </a:xfrm>
          <a:prstGeom prst="rect">
            <a:avLst/>
          </a:prstGeom>
        </p:spPr>
      </p:pic>
    </p:spTree>
    <p:extLst>
      <p:ext uri="{BB962C8B-B14F-4D97-AF65-F5344CB8AC3E}">
        <p14:creationId xmlns:p14="http://schemas.microsoft.com/office/powerpoint/2010/main" val="21231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4E94B-D547-4C7B-8B1E-08F2AF63F395}"/>
              </a:ext>
            </a:extLst>
          </p:cNvPr>
          <p:cNvSpPr>
            <a:spLocks noGrp="1"/>
          </p:cNvSpPr>
          <p:nvPr>
            <p:ph type="body" sz="quarter" idx="17"/>
          </p:nvPr>
        </p:nvSpPr>
        <p:spPr>
          <a:xfrm>
            <a:off x="664027" y="563047"/>
            <a:ext cx="6558183" cy="573088"/>
          </a:xfrm>
          <a:solidFill>
            <a:schemeClr val="bg2">
              <a:lumMod val="10000"/>
              <a:alpha val="50000"/>
            </a:schemeClr>
          </a:solidFill>
        </p:spPr>
        <p:txBody>
          <a:bodyPr/>
          <a:lstStyle/>
          <a:p>
            <a:r>
              <a:rPr lang="en-AU" dirty="0">
                <a:solidFill>
                  <a:schemeClr val="bg1"/>
                </a:solidFill>
              </a:rPr>
              <a:t>Benefits for Researchers</a:t>
            </a:r>
          </a:p>
        </p:txBody>
      </p:sp>
      <p:sp>
        <p:nvSpPr>
          <p:cNvPr id="3" name="Text Placeholder 2">
            <a:extLst>
              <a:ext uri="{FF2B5EF4-FFF2-40B4-BE49-F238E27FC236}">
                <a16:creationId xmlns:a16="http://schemas.microsoft.com/office/drawing/2014/main" id="{6BD8E6F9-F529-4D11-9370-68EE35AD3A0E}"/>
              </a:ext>
            </a:extLst>
          </p:cNvPr>
          <p:cNvSpPr>
            <a:spLocks noGrp="1"/>
          </p:cNvSpPr>
          <p:nvPr>
            <p:ph type="body" sz="quarter" idx="20"/>
          </p:nvPr>
        </p:nvSpPr>
        <p:spPr>
          <a:xfrm>
            <a:off x="664027" y="1378040"/>
            <a:ext cx="10347410" cy="4365938"/>
          </a:xfrm>
          <a:solidFill>
            <a:schemeClr val="bg2">
              <a:lumMod val="10000"/>
              <a:alpha val="50000"/>
            </a:schemeClr>
          </a:solidFill>
        </p:spPr>
        <p:txBody>
          <a:bodyPr/>
          <a:lstStyle/>
          <a:p>
            <a:pPr marL="285750" lvl="0" indent="-285750">
              <a:buFont typeface="Arial" panose="020B0604020202020204" pitchFamily="34" charset="0"/>
              <a:buChar char="•"/>
            </a:pPr>
            <a:r>
              <a:rPr lang="en-AU" sz="3200" b="1" dirty="0">
                <a:solidFill>
                  <a:schemeClr val="bg1"/>
                </a:solidFill>
              </a:rPr>
              <a:t>Minimal effort maximum exposure</a:t>
            </a:r>
          </a:p>
          <a:p>
            <a:pPr marL="285750" lvl="0" indent="-285750">
              <a:buFont typeface="Arial" panose="020B0604020202020204" pitchFamily="34" charset="0"/>
              <a:buChar char="•"/>
            </a:pPr>
            <a:r>
              <a:rPr lang="en-AU" sz="3200" b="1" dirty="0">
                <a:solidFill>
                  <a:schemeClr val="bg1"/>
                </a:solidFill>
              </a:rPr>
              <a:t>Increased visibility </a:t>
            </a:r>
          </a:p>
          <a:p>
            <a:pPr marL="285750" lvl="0" indent="-285750">
              <a:buFont typeface="Arial" panose="020B0604020202020204" pitchFamily="34" charset="0"/>
              <a:buChar char="•"/>
            </a:pPr>
            <a:r>
              <a:rPr lang="en-AU" sz="3200" b="1" dirty="0">
                <a:solidFill>
                  <a:schemeClr val="bg1"/>
                </a:solidFill>
              </a:rPr>
              <a:t>Compliance with funding requirements</a:t>
            </a:r>
          </a:p>
          <a:p>
            <a:pPr marL="285750" lvl="0" indent="-285750">
              <a:buFont typeface="Arial" panose="020B0604020202020204" pitchFamily="34" charset="0"/>
              <a:buChar char="•"/>
            </a:pPr>
            <a:r>
              <a:rPr lang="en-AU" sz="3200" b="1" dirty="0">
                <a:solidFill>
                  <a:schemeClr val="bg1"/>
                </a:solidFill>
              </a:rPr>
              <a:t>Time saving for research centre administrative staff</a:t>
            </a:r>
          </a:p>
          <a:p>
            <a:pPr marL="285750" lvl="0" indent="-285750">
              <a:buFont typeface="Arial" panose="020B0604020202020204" pitchFamily="34" charset="0"/>
              <a:buChar char="•"/>
            </a:pPr>
            <a:r>
              <a:rPr lang="en-AU" sz="3200" b="1" dirty="0">
                <a:solidFill>
                  <a:schemeClr val="bg1"/>
                </a:solidFill>
              </a:rPr>
              <a:t>Automatic generation of profile</a:t>
            </a:r>
          </a:p>
          <a:p>
            <a:pPr marL="285750" lvl="0" indent="-285750">
              <a:buFont typeface="Arial" panose="020B0604020202020204" pitchFamily="34" charset="0"/>
              <a:buChar char="•"/>
            </a:pPr>
            <a:r>
              <a:rPr lang="en-AU" sz="3200" b="1" dirty="0">
                <a:solidFill>
                  <a:schemeClr val="bg1"/>
                </a:solidFill>
              </a:rPr>
              <a:t>Research Profiles that will be fully integrated with the repository</a:t>
            </a:r>
          </a:p>
          <a:p>
            <a:pPr marL="285750" lvl="0" indent="-285750">
              <a:buFont typeface="Arial" panose="020B0604020202020204" pitchFamily="34" charset="0"/>
              <a:buChar char="•"/>
            </a:pPr>
            <a:r>
              <a:rPr lang="en-AU" sz="3200" b="1" dirty="0">
                <a:solidFill>
                  <a:schemeClr val="bg1"/>
                </a:solidFill>
              </a:rPr>
              <a:t>Time saving for the researcher</a:t>
            </a:r>
          </a:p>
          <a:p>
            <a:endParaRPr lang="en-AU" sz="3200" dirty="0"/>
          </a:p>
          <a:p>
            <a:pPr marL="457200" indent="-457200">
              <a:buFont typeface="Arial" panose="020B0604020202020204" pitchFamily="34" charset="0"/>
              <a:buChar char="•"/>
            </a:pPr>
            <a:endParaRPr lang="en-AU" sz="3200" dirty="0"/>
          </a:p>
          <a:p>
            <a:pPr marL="457200" indent="-457200">
              <a:buFont typeface="Arial" panose="020B0604020202020204" pitchFamily="34" charset="0"/>
              <a:buChar char="•"/>
            </a:pPr>
            <a:endParaRPr lang="en-AU" sz="3200" dirty="0"/>
          </a:p>
          <a:p>
            <a:pPr marL="457200" indent="-457200">
              <a:buFont typeface="Arial" panose="020B0604020202020204" pitchFamily="34" charset="0"/>
              <a:buChar char="•"/>
            </a:pPr>
            <a:endParaRPr lang="en-AU" sz="3200" dirty="0"/>
          </a:p>
          <a:p>
            <a:pPr marL="285750" indent="-285750">
              <a:buFont typeface="Arial" panose="020B0604020202020204" pitchFamily="34" charset="0"/>
              <a:buChar char="•"/>
            </a:pPr>
            <a:endParaRPr lang="en-AU" sz="3200" dirty="0"/>
          </a:p>
        </p:txBody>
      </p:sp>
      <p:pic>
        <p:nvPicPr>
          <p:cNvPr id="4" name="Picture 3">
            <a:extLst>
              <a:ext uri="{FF2B5EF4-FFF2-40B4-BE49-F238E27FC236}">
                <a16:creationId xmlns:a16="http://schemas.microsoft.com/office/drawing/2014/main" id="{2D77832E-4C6E-44D3-AAC4-E0DFCCEB7700}"/>
              </a:ext>
            </a:extLst>
          </p:cNvPr>
          <p:cNvPicPr>
            <a:picLocks noChangeAspect="1"/>
          </p:cNvPicPr>
          <p:nvPr/>
        </p:nvPicPr>
        <p:blipFill>
          <a:blip r:embed="rId4"/>
          <a:stretch>
            <a:fillRect/>
          </a:stretch>
        </p:blipFill>
        <p:spPr>
          <a:xfrm>
            <a:off x="9163050" y="117021"/>
            <a:ext cx="2857500" cy="876300"/>
          </a:xfrm>
          <a:prstGeom prst="rect">
            <a:avLst/>
          </a:prstGeom>
        </p:spPr>
      </p:pic>
      <p:sp>
        <p:nvSpPr>
          <p:cNvPr id="5" name="TextBox 4">
            <a:extLst>
              <a:ext uri="{FF2B5EF4-FFF2-40B4-BE49-F238E27FC236}">
                <a16:creationId xmlns:a16="http://schemas.microsoft.com/office/drawing/2014/main" id="{0BDECF2C-86D2-440C-B492-3624D0F8C063}"/>
              </a:ext>
            </a:extLst>
          </p:cNvPr>
          <p:cNvSpPr txBox="1"/>
          <p:nvPr/>
        </p:nvSpPr>
        <p:spPr>
          <a:xfrm>
            <a:off x="7701566" y="6362163"/>
            <a:ext cx="3939326" cy="646331"/>
          </a:xfrm>
          <a:prstGeom prst="rect">
            <a:avLst/>
          </a:prstGeom>
          <a:noFill/>
        </p:spPr>
        <p:txBody>
          <a:bodyPr wrap="square" rtlCol="0">
            <a:spAutoFit/>
          </a:bodyPr>
          <a:lstStyle/>
          <a:p>
            <a:r>
              <a:rPr lang="en-US" dirty="0">
                <a:solidFill>
                  <a:schemeClr val="bg1"/>
                </a:solidFill>
              </a:rPr>
              <a:t>Photo by </a:t>
            </a:r>
            <a:r>
              <a:rPr lang="en-US" dirty="0">
                <a:solidFill>
                  <a:schemeClr val="bg1"/>
                </a:solidFill>
                <a:hlinkClick r:id="rId5">
                  <a:extLst>
                    <a:ext uri="{A12FA001-AC4F-418D-AE19-62706E023703}">
                      <ahyp:hlinkClr xmlns:ahyp="http://schemas.microsoft.com/office/drawing/2018/hyperlinkcolor" xmlns="" val="tx"/>
                    </a:ext>
                  </a:extLst>
                </a:hlinkClick>
              </a:rPr>
              <a:t>Nik MacMillan</a:t>
            </a:r>
            <a:r>
              <a:rPr lang="en-US" dirty="0">
                <a:solidFill>
                  <a:schemeClr val="bg1"/>
                </a:solidFill>
              </a:rPr>
              <a:t> on </a:t>
            </a:r>
            <a:r>
              <a:rPr lang="en-US" dirty="0">
                <a:solidFill>
                  <a:schemeClr val="bg1"/>
                </a:solidFill>
                <a:hlinkClick r:id="rId6">
                  <a:extLst>
                    <a:ext uri="{A12FA001-AC4F-418D-AE19-62706E023703}">
                      <ahyp:hlinkClr xmlns:ahyp="http://schemas.microsoft.com/office/drawing/2018/hyperlinkcolor" xmlns="" val="tx"/>
                    </a:ext>
                  </a:extLst>
                </a:hlinkClick>
              </a:rPr>
              <a:t>Unsplash</a:t>
            </a:r>
            <a:endParaRPr lang="en-US" dirty="0">
              <a:solidFill>
                <a:schemeClr val="bg1"/>
              </a:solidFill>
            </a:endParaRPr>
          </a:p>
          <a:p>
            <a:endParaRPr lang="en-AU" dirty="0">
              <a:solidFill>
                <a:schemeClr val="bg1"/>
              </a:solidFill>
            </a:endParaRPr>
          </a:p>
        </p:txBody>
      </p:sp>
    </p:spTree>
    <p:extLst>
      <p:ext uri="{BB962C8B-B14F-4D97-AF65-F5344CB8AC3E}">
        <p14:creationId xmlns:p14="http://schemas.microsoft.com/office/powerpoint/2010/main" val="178337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4E94B-D547-4C7B-8B1E-08F2AF63F395}"/>
              </a:ext>
            </a:extLst>
          </p:cNvPr>
          <p:cNvSpPr>
            <a:spLocks noGrp="1"/>
          </p:cNvSpPr>
          <p:nvPr>
            <p:ph type="body" sz="quarter" idx="17"/>
          </p:nvPr>
        </p:nvSpPr>
        <p:spPr>
          <a:xfrm>
            <a:off x="664027" y="481146"/>
            <a:ext cx="6558183" cy="573088"/>
          </a:xfrm>
          <a:solidFill>
            <a:schemeClr val="bg2">
              <a:lumMod val="10000"/>
              <a:alpha val="50000"/>
            </a:schemeClr>
          </a:solidFill>
        </p:spPr>
        <p:txBody>
          <a:bodyPr/>
          <a:lstStyle/>
          <a:p>
            <a:r>
              <a:rPr lang="en-AU" dirty="0">
                <a:solidFill>
                  <a:schemeClr val="bg1"/>
                </a:solidFill>
              </a:rPr>
              <a:t>Benefits for Institution</a:t>
            </a:r>
          </a:p>
        </p:txBody>
      </p:sp>
      <p:sp>
        <p:nvSpPr>
          <p:cNvPr id="3" name="Text Placeholder 2">
            <a:extLst>
              <a:ext uri="{FF2B5EF4-FFF2-40B4-BE49-F238E27FC236}">
                <a16:creationId xmlns:a16="http://schemas.microsoft.com/office/drawing/2014/main" id="{6BD8E6F9-F529-4D11-9370-68EE35AD3A0E}"/>
              </a:ext>
            </a:extLst>
          </p:cNvPr>
          <p:cNvSpPr>
            <a:spLocks noGrp="1"/>
          </p:cNvSpPr>
          <p:nvPr>
            <p:ph type="body" sz="quarter" idx="20"/>
          </p:nvPr>
        </p:nvSpPr>
        <p:spPr>
          <a:xfrm>
            <a:off x="664027" y="1378040"/>
            <a:ext cx="10347410" cy="4365938"/>
          </a:xfrm>
          <a:solidFill>
            <a:schemeClr val="bg2">
              <a:lumMod val="10000"/>
              <a:alpha val="50000"/>
            </a:schemeClr>
          </a:solidFill>
        </p:spPr>
        <p:txBody>
          <a:bodyPr/>
          <a:lstStyle/>
          <a:p>
            <a:pPr marL="285750" lvl="0" indent="-285750">
              <a:buFont typeface="Arial" panose="020B0604020202020204" pitchFamily="34" charset="0"/>
              <a:buChar char="•"/>
            </a:pPr>
            <a:r>
              <a:rPr lang="en-AU" sz="3200" b="1" dirty="0">
                <a:solidFill>
                  <a:schemeClr val="bg1"/>
                </a:solidFill>
              </a:rPr>
              <a:t>Comprehensive picture of research outputs across the institution</a:t>
            </a:r>
          </a:p>
          <a:p>
            <a:pPr marL="285750" lvl="0" indent="-285750">
              <a:buFont typeface="Arial" panose="020B0604020202020204" pitchFamily="34" charset="0"/>
              <a:buChar char="•"/>
            </a:pPr>
            <a:r>
              <a:rPr lang="en-AU" sz="3200" b="1" dirty="0">
                <a:solidFill>
                  <a:schemeClr val="bg1"/>
                </a:solidFill>
              </a:rPr>
              <a:t>Ability to leverage of Alma analytics to create reports</a:t>
            </a:r>
          </a:p>
          <a:p>
            <a:pPr marL="285750" lvl="0" indent="-285750">
              <a:buFont typeface="Arial" panose="020B0604020202020204" pitchFamily="34" charset="0"/>
              <a:buChar char="•"/>
            </a:pPr>
            <a:r>
              <a:rPr lang="en-AU" sz="3200" b="1" dirty="0">
                <a:solidFill>
                  <a:schemeClr val="bg1"/>
                </a:solidFill>
              </a:rPr>
              <a:t>Automatic dissemination of publications information</a:t>
            </a:r>
          </a:p>
          <a:p>
            <a:pPr marL="285750" lvl="0" indent="-285750">
              <a:buFont typeface="Arial" panose="020B0604020202020204" pitchFamily="34" charset="0"/>
              <a:buChar char="•"/>
            </a:pPr>
            <a:r>
              <a:rPr lang="en-AU" sz="3200" b="1" dirty="0">
                <a:solidFill>
                  <a:schemeClr val="bg1"/>
                </a:solidFill>
              </a:rPr>
              <a:t>No duplication of effort for adding data</a:t>
            </a:r>
          </a:p>
          <a:p>
            <a:pPr marL="285750" lvl="0" indent="-285750">
              <a:buFont typeface="Arial" panose="020B0604020202020204" pitchFamily="34" charset="0"/>
              <a:buChar char="•"/>
            </a:pPr>
            <a:r>
              <a:rPr lang="en-AU" sz="3200" b="1" dirty="0">
                <a:solidFill>
                  <a:schemeClr val="bg1"/>
                </a:solidFill>
              </a:rPr>
              <a:t>Timely reporting of publications data</a:t>
            </a:r>
          </a:p>
          <a:p>
            <a:pPr marL="285750" lvl="0" indent="-285750">
              <a:buFont typeface="Arial" panose="020B0604020202020204" pitchFamily="34" charset="0"/>
              <a:buChar char="•"/>
            </a:pPr>
            <a:r>
              <a:rPr lang="en-AU" sz="3200" b="1" dirty="0">
                <a:solidFill>
                  <a:schemeClr val="bg1"/>
                </a:solidFill>
              </a:rPr>
              <a:t>Consistency</a:t>
            </a:r>
          </a:p>
        </p:txBody>
      </p:sp>
      <p:pic>
        <p:nvPicPr>
          <p:cNvPr id="4" name="Picture 3">
            <a:extLst>
              <a:ext uri="{FF2B5EF4-FFF2-40B4-BE49-F238E27FC236}">
                <a16:creationId xmlns:a16="http://schemas.microsoft.com/office/drawing/2014/main" id="{65DCFC1B-15FF-4BB2-92BD-DE8B67D86421}"/>
              </a:ext>
            </a:extLst>
          </p:cNvPr>
          <p:cNvPicPr>
            <a:picLocks noChangeAspect="1"/>
          </p:cNvPicPr>
          <p:nvPr/>
        </p:nvPicPr>
        <p:blipFill>
          <a:blip r:embed="rId4"/>
          <a:stretch>
            <a:fillRect/>
          </a:stretch>
        </p:blipFill>
        <p:spPr>
          <a:xfrm>
            <a:off x="9163050" y="117021"/>
            <a:ext cx="2857500" cy="876300"/>
          </a:xfrm>
          <a:prstGeom prst="rect">
            <a:avLst/>
          </a:prstGeom>
          <a:solidFill>
            <a:schemeClr val="bg2">
              <a:lumMod val="10000"/>
              <a:alpha val="50000"/>
            </a:schemeClr>
          </a:solidFill>
        </p:spPr>
      </p:pic>
    </p:spTree>
    <p:extLst>
      <p:ext uri="{BB962C8B-B14F-4D97-AF65-F5344CB8AC3E}">
        <p14:creationId xmlns:p14="http://schemas.microsoft.com/office/powerpoint/2010/main" val="405437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16EE84-CE46-4651-B01F-943128F8A85F}"/>
              </a:ext>
            </a:extLst>
          </p:cNvPr>
          <p:cNvSpPr>
            <a:spLocks noGrp="1"/>
          </p:cNvSpPr>
          <p:nvPr>
            <p:ph type="body" sz="quarter" idx="17"/>
          </p:nvPr>
        </p:nvSpPr>
        <p:spPr/>
        <p:txBody>
          <a:bodyPr/>
          <a:lstStyle/>
          <a:p>
            <a:r>
              <a:rPr lang="en-AU" dirty="0"/>
              <a:t>Questions?</a:t>
            </a:r>
          </a:p>
        </p:txBody>
      </p:sp>
      <p:sp>
        <p:nvSpPr>
          <p:cNvPr id="3" name="Rectangle 2">
            <a:extLst>
              <a:ext uri="{FF2B5EF4-FFF2-40B4-BE49-F238E27FC236}">
                <a16:creationId xmlns:a16="http://schemas.microsoft.com/office/drawing/2014/main" id="{7F01D175-908E-41C7-9558-D3A56C0E0DE1}"/>
              </a:ext>
            </a:extLst>
          </p:cNvPr>
          <p:cNvSpPr/>
          <p:nvPr/>
        </p:nvSpPr>
        <p:spPr>
          <a:xfrm>
            <a:off x="8458157" y="6381234"/>
            <a:ext cx="3733843" cy="369332"/>
          </a:xfrm>
          <a:prstGeom prst="rect">
            <a:avLst/>
          </a:prstGeom>
          <a:solidFill>
            <a:schemeClr val="bg1">
              <a:alpha val="50000"/>
            </a:schemeClr>
          </a:solidFill>
        </p:spPr>
        <p:txBody>
          <a:bodyPr wrap="none">
            <a:spAutoFit/>
          </a:bodyPr>
          <a:lstStyle/>
          <a:p>
            <a:r>
              <a:rPr lang="en-US" dirty="0"/>
              <a:t>Photo by </a:t>
            </a:r>
            <a:r>
              <a:rPr lang="en-US" dirty="0" err="1">
                <a:hlinkClick r:id="rId4"/>
              </a:rPr>
              <a:t>Camylla</a:t>
            </a:r>
            <a:r>
              <a:rPr lang="en-US" dirty="0">
                <a:hlinkClick r:id="rId4"/>
              </a:rPr>
              <a:t> Battani</a:t>
            </a:r>
            <a:r>
              <a:rPr lang="en-US" dirty="0"/>
              <a:t> on </a:t>
            </a:r>
            <a:r>
              <a:rPr lang="en-US" dirty="0">
                <a:hlinkClick r:id="rId5"/>
              </a:rPr>
              <a:t>Unsplash</a:t>
            </a:r>
            <a:endParaRPr lang="en-US" dirty="0"/>
          </a:p>
        </p:txBody>
      </p:sp>
      <p:pic>
        <p:nvPicPr>
          <p:cNvPr id="5" name="Picture 4">
            <a:extLst>
              <a:ext uri="{FF2B5EF4-FFF2-40B4-BE49-F238E27FC236}">
                <a16:creationId xmlns:a16="http://schemas.microsoft.com/office/drawing/2014/main" id="{EC28FA17-C7ED-4EF7-83AB-3DDE67A58F41}"/>
              </a:ext>
            </a:extLst>
          </p:cNvPr>
          <p:cNvPicPr>
            <a:picLocks noChangeAspect="1"/>
          </p:cNvPicPr>
          <p:nvPr/>
        </p:nvPicPr>
        <p:blipFill>
          <a:blip r:embed="rId6"/>
          <a:stretch>
            <a:fillRect/>
          </a:stretch>
        </p:blipFill>
        <p:spPr>
          <a:xfrm>
            <a:off x="8896328" y="196850"/>
            <a:ext cx="2857500" cy="876300"/>
          </a:xfrm>
          <a:prstGeom prst="rect">
            <a:avLst/>
          </a:prstGeom>
        </p:spPr>
      </p:pic>
    </p:spTree>
    <p:extLst>
      <p:ext uri="{BB962C8B-B14F-4D97-AF65-F5344CB8AC3E}">
        <p14:creationId xmlns:p14="http://schemas.microsoft.com/office/powerpoint/2010/main" val="48156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06318-39BA-4892-88C4-36673C72B27A}"/>
              </a:ext>
            </a:extLst>
          </p:cNvPr>
          <p:cNvSpPr>
            <a:spLocks noGrp="1"/>
          </p:cNvSpPr>
          <p:nvPr>
            <p:ph type="body" sz="quarter" idx="17"/>
          </p:nvPr>
        </p:nvSpPr>
        <p:spPr/>
        <p:txBody>
          <a:bodyPr/>
          <a:lstStyle/>
          <a:p>
            <a:r>
              <a:rPr lang="en-AU" dirty="0"/>
              <a:t>References</a:t>
            </a:r>
          </a:p>
        </p:txBody>
      </p:sp>
      <p:sp>
        <p:nvSpPr>
          <p:cNvPr id="3" name="Text Placeholder 2">
            <a:extLst>
              <a:ext uri="{FF2B5EF4-FFF2-40B4-BE49-F238E27FC236}">
                <a16:creationId xmlns:a16="http://schemas.microsoft.com/office/drawing/2014/main" id="{4E43171E-B135-401D-A032-374E860286A1}"/>
              </a:ext>
            </a:extLst>
          </p:cNvPr>
          <p:cNvSpPr>
            <a:spLocks noGrp="1"/>
          </p:cNvSpPr>
          <p:nvPr>
            <p:ph type="body" sz="quarter" idx="20"/>
          </p:nvPr>
        </p:nvSpPr>
        <p:spPr>
          <a:xfrm>
            <a:off x="664027" y="2389854"/>
            <a:ext cx="10702473" cy="3414046"/>
          </a:xfrm>
        </p:spPr>
        <p:txBody>
          <a:bodyPr/>
          <a:lstStyle/>
          <a:p>
            <a:r>
              <a:rPr lang="en-US" dirty="0"/>
              <a:t>Kennan, M., &amp; Kingsley, D. (2009). The state of the nation: A snapshot of Australian institutional repositories. </a:t>
            </a:r>
            <a:r>
              <a:rPr lang="en-US" i="1" dirty="0"/>
              <a:t>First Monday, 14</a:t>
            </a:r>
            <a:r>
              <a:rPr lang="en-US" dirty="0"/>
              <a:t>(2). doi:</a:t>
            </a:r>
            <a:r>
              <a:rPr lang="en-US" dirty="0">
                <a:hlinkClick r:id="rId2"/>
              </a:rPr>
              <a:t>https://doi.org/10.5210/fm.v14i2.2282</a:t>
            </a:r>
            <a:endParaRPr lang="en-US" dirty="0"/>
          </a:p>
          <a:p>
            <a:endParaRPr lang="en-US" dirty="0"/>
          </a:p>
          <a:p>
            <a:r>
              <a:rPr lang="en-US" dirty="0"/>
              <a:t>CAUL Review of Australian Repository Infrastructure </a:t>
            </a:r>
            <a:r>
              <a:rPr lang="en-US" dirty="0">
                <a:hlinkClick r:id="rId3"/>
              </a:rPr>
              <a:t>https://www.caul.edu.au/programs-projects/fair-affordable-open-access-knowledge/review-repository-infrastructure</a:t>
            </a:r>
            <a:endParaRPr lang="en-US" dirty="0"/>
          </a:p>
          <a:p>
            <a:endParaRPr lang="en-US" dirty="0"/>
          </a:p>
          <a:p>
            <a:endParaRPr lang="en-AU" dirty="0"/>
          </a:p>
        </p:txBody>
      </p:sp>
    </p:spTree>
    <p:extLst>
      <p:ext uri="{BB962C8B-B14F-4D97-AF65-F5344CB8AC3E}">
        <p14:creationId xmlns:p14="http://schemas.microsoft.com/office/powerpoint/2010/main" val="285786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0902C438-C5CE-49EF-BD79-BA96498F3F26}"/>
              </a:ext>
            </a:extLst>
          </p:cNvPr>
          <p:cNvSpPr>
            <a:spLocks noGrp="1"/>
          </p:cNvSpPr>
          <p:nvPr>
            <p:ph type="body" sz="quarter" idx="17"/>
          </p:nvPr>
        </p:nvSpPr>
        <p:spPr>
          <a:xfrm>
            <a:off x="664027" y="656736"/>
            <a:ext cx="6558183" cy="573088"/>
          </a:xfrm>
        </p:spPr>
        <p:txBody>
          <a:bodyPr/>
          <a:lstStyle/>
          <a:p>
            <a:r>
              <a:rPr lang="en-AU" dirty="0"/>
              <a:t>About Southern Cross</a:t>
            </a:r>
          </a:p>
        </p:txBody>
      </p:sp>
      <p:sp>
        <p:nvSpPr>
          <p:cNvPr id="10" name="Text Placeholder 9" hidden="1">
            <a:extLst>
              <a:ext uri="{FF2B5EF4-FFF2-40B4-BE49-F238E27FC236}">
                <a16:creationId xmlns:a16="http://schemas.microsoft.com/office/drawing/2014/main" id="{247E31C6-B0F3-48DC-98CA-561E84663E3A}"/>
              </a:ext>
            </a:extLst>
          </p:cNvPr>
          <p:cNvSpPr>
            <a:spLocks noGrp="1"/>
          </p:cNvSpPr>
          <p:nvPr>
            <p:ph type="body" sz="quarter" idx="22"/>
          </p:nvPr>
        </p:nvSpPr>
        <p:spPr>
          <a:xfrm>
            <a:off x="664026" y="1605791"/>
            <a:ext cx="8502551" cy="4625672"/>
          </a:xfrm>
        </p:spPr>
        <p:txBody>
          <a:bodyPr/>
          <a:lstStyle/>
          <a:p>
            <a:r>
              <a:rPr lang="en-AU" sz="3200" dirty="0"/>
              <a:t>Multi-campus regional University on the Australian east coast</a:t>
            </a:r>
          </a:p>
          <a:p>
            <a:r>
              <a:rPr lang="en-AU" sz="3200" dirty="0"/>
              <a:t>Approximately 840 (FTE) staff 11,000 (EFTSL)</a:t>
            </a:r>
          </a:p>
          <a:p>
            <a:r>
              <a:rPr lang="en-AU" sz="3200" dirty="0"/>
              <a:t>Home to nine research centres</a:t>
            </a:r>
          </a:p>
          <a:p>
            <a:r>
              <a:rPr lang="en-AU" sz="3200" dirty="0"/>
              <a:t>Latest Excellence in Research Australia results achieved the highest ranking “well above world standard” in 14 research fields</a:t>
            </a:r>
          </a:p>
          <a:p>
            <a:r>
              <a:rPr lang="en-AU" sz="3200" dirty="0"/>
              <a:t>At world standard in 23 research fields</a:t>
            </a:r>
          </a:p>
          <a:p>
            <a:endParaRPr lang="en-AU" sz="2400" dirty="0"/>
          </a:p>
        </p:txBody>
      </p:sp>
      <p:sp>
        <p:nvSpPr>
          <p:cNvPr id="4" name="TextBox 3">
            <a:extLst>
              <a:ext uri="{FF2B5EF4-FFF2-40B4-BE49-F238E27FC236}">
                <a16:creationId xmlns:a16="http://schemas.microsoft.com/office/drawing/2014/main" id="{638B0C38-11E1-4E56-9F1E-6A1CC6CA2D84}"/>
              </a:ext>
            </a:extLst>
          </p:cNvPr>
          <p:cNvSpPr txBox="1"/>
          <p:nvPr/>
        </p:nvSpPr>
        <p:spPr>
          <a:xfrm>
            <a:off x="664027" y="1429789"/>
            <a:ext cx="7183188" cy="4524315"/>
          </a:xfrm>
          <a:prstGeom prst="rect">
            <a:avLst/>
          </a:prstGeom>
          <a:noFill/>
        </p:spPr>
        <p:txBody>
          <a:bodyPr wrap="square" rtlCol="0">
            <a:spAutoFit/>
          </a:bodyPr>
          <a:lstStyle/>
          <a:p>
            <a:pPr marL="457200" indent="-457200">
              <a:buFont typeface="Arial" panose="020B0604020202020204" pitchFamily="34" charset="0"/>
              <a:buChar char="•"/>
            </a:pPr>
            <a:r>
              <a:rPr lang="en-AU" sz="3200" dirty="0">
                <a:latin typeface="Roboto Light" panose="02000000000000000000" pitchFamily="2" charset="0"/>
                <a:ea typeface="Roboto Light" panose="02000000000000000000" pitchFamily="2" charset="0"/>
              </a:rPr>
              <a:t>Multi-campus regional university on the Australian east coast</a:t>
            </a:r>
          </a:p>
          <a:p>
            <a:pPr marL="457200" indent="-457200">
              <a:buFont typeface="Arial" panose="020B0604020202020204" pitchFamily="34" charset="0"/>
              <a:buChar char="•"/>
            </a:pPr>
            <a:r>
              <a:rPr lang="en-AU" sz="3200" dirty="0">
                <a:latin typeface="Roboto Light" panose="02000000000000000000" pitchFamily="2" charset="0"/>
                <a:ea typeface="Roboto Light" panose="02000000000000000000" pitchFamily="2" charset="0"/>
              </a:rPr>
              <a:t>Approx. 840 FTE and 11,000 EFTSL</a:t>
            </a:r>
          </a:p>
          <a:p>
            <a:pPr marL="457200" indent="-457200">
              <a:buFont typeface="Arial" panose="020B0604020202020204" pitchFamily="34" charset="0"/>
              <a:buChar char="•"/>
            </a:pPr>
            <a:r>
              <a:rPr lang="en-AU" sz="3200" dirty="0">
                <a:latin typeface="Roboto Light" panose="02000000000000000000" pitchFamily="2" charset="0"/>
                <a:ea typeface="Roboto Light" panose="02000000000000000000" pitchFamily="2" charset="0"/>
              </a:rPr>
              <a:t>Home to nine research centres</a:t>
            </a:r>
          </a:p>
          <a:p>
            <a:pPr marL="457200" indent="-457200">
              <a:buFont typeface="Arial" panose="020B0604020202020204" pitchFamily="34" charset="0"/>
              <a:buChar char="•"/>
            </a:pPr>
            <a:r>
              <a:rPr lang="en-AU" sz="3200" dirty="0">
                <a:latin typeface="Roboto Light" panose="02000000000000000000" pitchFamily="2" charset="0"/>
                <a:ea typeface="Roboto Light" panose="02000000000000000000" pitchFamily="2" charset="0"/>
              </a:rPr>
              <a:t>Ranked “well above world standard” in 14 research fields by the latest Excellence in Research Australia</a:t>
            </a:r>
          </a:p>
          <a:p>
            <a:pPr marL="457200" indent="-457200">
              <a:buFont typeface="Arial" panose="020B0604020202020204" pitchFamily="34" charset="0"/>
              <a:buChar char="•"/>
            </a:pPr>
            <a:r>
              <a:rPr lang="en-AU" sz="3200" dirty="0">
                <a:latin typeface="Roboto Light" panose="02000000000000000000" pitchFamily="2" charset="0"/>
                <a:ea typeface="Roboto Light" panose="02000000000000000000" pitchFamily="2" charset="0"/>
              </a:rPr>
              <a:t>“At world standard” in a further 23 research fields</a:t>
            </a:r>
          </a:p>
        </p:txBody>
      </p:sp>
    </p:spTree>
    <p:extLst>
      <p:ext uri="{BB962C8B-B14F-4D97-AF65-F5344CB8AC3E}">
        <p14:creationId xmlns:p14="http://schemas.microsoft.com/office/powerpoint/2010/main" val="125523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1000"/>
                                        <p:tgtEl>
                                          <p:spTgt spid="10">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1000"/>
                                        <p:tgtEl>
                                          <p:spTgt spid="10">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000"/>
                                        <p:tgtEl>
                                          <p:spTgt spid="10">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1000"/>
                                        <p:tgtEl>
                                          <p:spTgt spid="10">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1000"/>
                                        <p:tgtEl>
                                          <p:spTgt spid="4">
                                            <p:txEl>
                                              <p:pRg st="1" end="1"/>
                                            </p:txEl>
                                          </p:spTgt>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childTnLst>
                          </p:cTn>
                        </p:par>
                        <p:par>
                          <p:cTn id="39" fill="hold">
                            <p:stCondLst>
                              <p:cond delay="8000"/>
                            </p:stCondLst>
                            <p:childTnLst>
                              <p:par>
                                <p:cTn id="40" presetID="10" presetClass="entr" presetSubtype="0" fill="hold" nodeType="after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6A3A39-1E20-4E7A-AAAF-088790E0B2DD}"/>
              </a:ext>
            </a:extLst>
          </p:cNvPr>
          <p:cNvSpPr txBox="1"/>
          <p:nvPr/>
        </p:nvSpPr>
        <p:spPr>
          <a:xfrm>
            <a:off x="914400" y="1831366"/>
            <a:ext cx="9989127" cy="5016758"/>
          </a:xfrm>
          <a:prstGeom prst="rect">
            <a:avLst/>
          </a:prstGeom>
          <a:solidFill>
            <a:schemeClr val="bg2">
              <a:lumMod val="10000"/>
              <a:alpha val="50000"/>
            </a:schemeClr>
          </a:solidFill>
        </p:spPr>
        <p:txBody>
          <a:bodyPr wrap="square" rtlCol="0">
            <a:spAutoFit/>
          </a:bodyPr>
          <a:lstStyle/>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Historically many University repositories were created from government funding</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Most became active after 2006 and ePublications@SCU in 2009</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Focus on Green OA</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Excellence in Research Australia (ERA)</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Open Access – mandates…almost</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APCs, Gold and hybrid publishing models </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CAUL Review of Australian Repository Infrastructure</a:t>
            </a:r>
          </a:p>
          <a:p>
            <a:pPr marL="342900" indent="-342900">
              <a:buFont typeface="Arial" panose="020B0604020202020204" pitchFamily="34" charset="0"/>
              <a:buChar char="•"/>
            </a:pPr>
            <a:endPar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pic>
        <p:nvPicPr>
          <p:cNvPr id="14" name="Picture 13">
            <a:extLst>
              <a:ext uri="{FF2B5EF4-FFF2-40B4-BE49-F238E27FC236}">
                <a16:creationId xmlns:a16="http://schemas.microsoft.com/office/drawing/2014/main" id="{37C8FA5E-1471-4E3E-95D3-36A7322815D4}"/>
              </a:ext>
            </a:extLst>
          </p:cNvPr>
          <p:cNvPicPr>
            <a:picLocks noChangeAspect="1"/>
          </p:cNvPicPr>
          <p:nvPr/>
        </p:nvPicPr>
        <p:blipFill>
          <a:blip r:embed="rId4"/>
          <a:stretch>
            <a:fillRect/>
          </a:stretch>
        </p:blipFill>
        <p:spPr>
          <a:xfrm>
            <a:off x="9089960" y="88641"/>
            <a:ext cx="2857500" cy="876300"/>
          </a:xfrm>
          <a:prstGeom prst="rect">
            <a:avLst/>
          </a:prstGeom>
        </p:spPr>
      </p:pic>
      <p:sp>
        <p:nvSpPr>
          <p:cNvPr id="15" name="TextBox 14">
            <a:extLst>
              <a:ext uri="{FF2B5EF4-FFF2-40B4-BE49-F238E27FC236}">
                <a16:creationId xmlns:a16="http://schemas.microsoft.com/office/drawing/2014/main" id="{877A8BCE-653F-48B7-88AB-B21B2E3D0EDA}"/>
              </a:ext>
            </a:extLst>
          </p:cNvPr>
          <p:cNvSpPr txBox="1"/>
          <p:nvPr/>
        </p:nvSpPr>
        <p:spPr>
          <a:xfrm>
            <a:off x="914400" y="241666"/>
            <a:ext cx="6186311" cy="1446550"/>
          </a:xfrm>
          <a:prstGeom prst="rect">
            <a:avLst/>
          </a:prstGeom>
          <a:solidFill>
            <a:schemeClr val="bg2">
              <a:lumMod val="10000"/>
              <a:alpha val="50000"/>
            </a:schemeClr>
          </a:solidFill>
        </p:spPr>
        <p:txBody>
          <a:bodyPr wrap="square" rtlCol="0">
            <a:spAutoFit/>
          </a:bodyPr>
          <a:lstStyle/>
          <a:p>
            <a:r>
              <a:rPr lang="en-AU" sz="4400" dirty="0">
                <a:solidFill>
                  <a:schemeClr val="bg1"/>
                </a:solidFill>
              </a:rPr>
              <a:t>The Australian repository landscape</a:t>
            </a:r>
          </a:p>
        </p:txBody>
      </p:sp>
      <p:sp>
        <p:nvSpPr>
          <p:cNvPr id="2" name="Rectangle 1">
            <a:extLst>
              <a:ext uri="{FF2B5EF4-FFF2-40B4-BE49-F238E27FC236}">
                <a16:creationId xmlns:a16="http://schemas.microsoft.com/office/drawing/2014/main" id="{7F819D50-B821-4323-AC65-5EBC4F589550}"/>
              </a:ext>
            </a:extLst>
          </p:cNvPr>
          <p:cNvSpPr/>
          <p:nvPr/>
        </p:nvSpPr>
        <p:spPr>
          <a:xfrm>
            <a:off x="8176876" y="6400027"/>
            <a:ext cx="3770584" cy="369332"/>
          </a:xfrm>
          <a:prstGeom prst="rect">
            <a:avLst/>
          </a:prstGeom>
        </p:spPr>
        <p:txBody>
          <a:bodyPr wrap="none">
            <a:spAutoFit/>
          </a:bodyPr>
          <a:lstStyle/>
          <a:p>
            <a:r>
              <a:rPr lang="en-US" dirty="0">
                <a:solidFill>
                  <a:schemeClr val="bg1"/>
                </a:solidFill>
              </a:rPr>
              <a:t>Photo by </a:t>
            </a:r>
            <a:r>
              <a:rPr lang="en-US" dirty="0">
                <a:solidFill>
                  <a:schemeClr val="bg1"/>
                </a:solidFill>
                <a:hlinkClick r:id="rId5">
                  <a:extLst>
                    <a:ext uri="{A12FA001-AC4F-418D-AE19-62706E023703}">
                      <ahyp:hlinkClr xmlns:ahyp="http://schemas.microsoft.com/office/drawing/2018/hyperlinkcolor" xmlns="" val="tx"/>
                    </a:ext>
                  </a:extLst>
                </a:hlinkClick>
              </a:rPr>
              <a:t>Ondrej Machart</a:t>
            </a:r>
            <a:r>
              <a:rPr lang="en-US" dirty="0">
                <a:solidFill>
                  <a:schemeClr val="bg1"/>
                </a:solidFill>
              </a:rPr>
              <a:t> on </a:t>
            </a:r>
            <a:r>
              <a:rPr lang="en-US" dirty="0">
                <a:solidFill>
                  <a:schemeClr val="bg1"/>
                </a:solidFill>
                <a:hlinkClick r:id="rId6">
                  <a:extLst>
                    <a:ext uri="{A12FA001-AC4F-418D-AE19-62706E023703}">
                      <ahyp:hlinkClr xmlns:ahyp="http://schemas.microsoft.com/office/drawing/2018/hyperlinkcolor" xmlns="" val="tx"/>
                    </a:ext>
                  </a:extLst>
                </a:hlinkClick>
              </a:rPr>
              <a:t>Unsplash</a:t>
            </a:r>
            <a:endParaRPr lang="en-US" dirty="0">
              <a:solidFill>
                <a:schemeClr val="bg1"/>
              </a:solidFill>
            </a:endParaRPr>
          </a:p>
        </p:txBody>
      </p:sp>
    </p:spTree>
    <p:extLst>
      <p:ext uri="{BB962C8B-B14F-4D97-AF65-F5344CB8AC3E}">
        <p14:creationId xmlns:p14="http://schemas.microsoft.com/office/powerpoint/2010/main" val="33155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0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1000"/>
                                        <p:tgtEl>
                                          <p:spTgt spid="9">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657E43-7AD5-46FE-8F28-A0D7B585C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71" y="0"/>
            <a:ext cx="12306942" cy="6858000"/>
          </a:xfrm>
          <a:prstGeom prst="rect">
            <a:avLst/>
          </a:prstGeom>
        </p:spPr>
      </p:pic>
      <p:sp>
        <p:nvSpPr>
          <p:cNvPr id="9" name="TextBox 8">
            <a:extLst>
              <a:ext uri="{FF2B5EF4-FFF2-40B4-BE49-F238E27FC236}">
                <a16:creationId xmlns:a16="http://schemas.microsoft.com/office/drawing/2014/main" id="{D06A3A39-1E20-4E7A-AAAF-088790E0B2DD}"/>
              </a:ext>
            </a:extLst>
          </p:cNvPr>
          <p:cNvSpPr txBox="1"/>
          <p:nvPr/>
        </p:nvSpPr>
        <p:spPr>
          <a:xfrm>
            <a:off x="1219200" y="1385455"/>
            <a:ext cx="9989127" cy="4031873"/>
          </a:xfrm>
          <a:prstGeom prst="rect">
            <a:avLst/>
          </a:prstGeom>
          <a:solidFill>
            <a:schemeClr val="bg2">
              <a:lumMod val="10000"/>
              <a:alpha val="50000"/>
            </a:schemeClr>
          </a:solidFill>
        </p:spPr>
        <p:txBody>
          <a:bodyPr wrap="square" rtlCol="0">
            <a:spAutoFit/>
          </a:bodyPr>
          <a:lstStyle/>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Digital Commons (</a:t>
            </a:r>
            <a:r>
              <a:rPr lang="en-AU" sz="3200" b="1" dirty="0" err="1">
                <a:solidFill>
                  <a:schemeClr val="bg1"/>
                </a:solidFill>
                <a:latin typeface="Roboto Light" panose="02000000000000000000" pitchFamily="2" charset="0"/>
                <a:ea typeface="Roboto Light" panose="02000000000000000000" pitchFamily="2" charset="0"/>
                <a:cs typeface="Arial" panose="020B0604020202020204" pitchFamily="34" charset="0"/>
              </a:rPr>
              <a:t>bepress</a:t>
            </a: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Selected Works (</a:t>
            </a:r>
            <a:r>
              <a:rPr lang="en-AU" sz="3200" b="1" dirty="0" err="1">
                <a:solidFill>
                  <a:schemeClr val="bg1"/>
                </a:solidFill>
                <a:latin typeface="Roboto Light" panose="02000000000000000000" pitchFamily="2" charset="0"/>
                <a:ea typeface="Roboto Light" panose="02000000000000000000" pitchFamily="2" charset="0"/>
                <a:cs typeface="Arial" panose="020B0604020202020204" pitchFamily="34" charset="0"/>
              </a:rPr>
              <a:t>bepress</a:t>
            </a: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IRMA</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Manual reporting and data entry</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Manual reconciliation of data</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No integrations</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No workflows</a:t>
            </a:r>
          </a:p>
          <a:p>
            <a:pPr marL="342900" indent="-342900">
              <a:buFont typeface="Arial" panose="020B0604020202020204" pitchFamily="34" charset="0"/>
              <a:buChar char="•"/>
            </a:pPr>
            <a:r>
              <a:rPr lang="en-AU" sz="3200" b="1" dirty="0">
                <a:solidFill>
                  <a:schemeClr val="bg1"/>
                </a:solidFill>
                <a:latin typeface="Roboto Light" panose="02000000000000000000" pitchFamily="2" charset="0"/>
                <a:ea typeface="Roboto Light" panose="02000000000000000000" pitchFamily="2" charset="0"/>
                <a:cs typeface="Arial" panose="020B0604020202020204" pitchFamily="34" charset="0"/>
              </a:rPr>
              <a:t>Reliant on self reporting</a:t>
            </a:r>
            <a:endParaRPr lang="en-AU" b="1" dirty="0">
              <a:solidFill>
                <a:schemeClr val="bg1"/>
              </a:solidFill>
              <a:latin typeface="Roboto Light" panose="02000000000000000000" pitchFamily="2" charset="0"/>
              <a:ea typeface="Roboto Light" panose="02000000000000000000" pitchFamily="2" charset="0"/>
            </a:endParaRPr>
          </a:p>
        </p:txBody>
      </p:sp>
      <p:pic>
        <p:nvPicPr>
          <p:cNvPr id="14" name="Picture 13">
            <a:extLst>
              <a:ext uri="{FF2B5EF4-FFF2-40B4-BE49-F238E27FC236}">
                <a16:creationId xmlns:a16="http://schemas.microsoft.com/office/drawing/2014/main" id="{37C8FA5E-1471-4E3E-95D3-36A7322815D4}"/>
              </a:ext>
            </a:extLst>
          </p:cNvPr>
          <p:cNvPicPr>
            <a:picLocks noChangeAspect="1"/>
          </p:cNvPicPr>
          <p:nvPr/>
        </p:nvPicPr>
        <p:blipFill>
          <a:blip r:embed="rId4"/>
          <a:stretch>
            <a:fillRect/>
          </a:stretch>
        </p:blipFill>
        <p:spPr>
          <a:xfrm>
            <a:off x="9089960" y="88641"/>
            <a:ext cx="2857500" cy="876300"/>
          </a:xfrm>
          <a:prstGeom prst="rect">
            <a:avLst/>
          </a:prstGeom>
        </p:spPr>
      </p:pic>
      <p:sp>
        <p:nvSpPr>
          <p:cNvPr id="15" name="TextBox 14">
            <a:extLst>
              <a:ext uri="{FF2B5EF4-FFF2-40B4-BE49-F238E27FC236}">
                <a16:creationId xmlns:a16="http://schemas.microsoft.com/office/drawing/2014/main" id="{877A8BCE-653F-48B7-88AB-B21B2E3D0EDA}"/>
              </a:ext>
            </a:extLst>
          </p:cNvPr>
          <p:cNvSpPr txBox="1"/>
          <p:nvPr/>
        </p:nvSpPr>
        <p:spPr>
          <a:xfrm>
            <a:off x="1219200" y="370114"/>
            <a:ext cx="6052457" cy="769441"/>
          </a:xfrm>
          <a:prstGeom prst="rect">
            <a:avLst/>
          </a:prstGeom>
          <a:solidFill>
            <a:schemeClr val="bg2">
              <a:lumMod val="10000"/>
              <a:alpha val="50000"/>
            </a:schemeClr>
          </a:solidFill>
        </p:spPr>
        <p:txBody>
          <a:bodyPr wrap="square" rtlCol="0">
            <a:spAutoFit/>
          </a:bodyPr>
          <a:lstStyle/>
          <a:p>
            <a:r>
              <a:rPr lang="en-AU" sz="4400" b="1" dirty="0">
                <a:solidFill>
                  <a:schemeClr val="bg1"/>
                </a:solidFill>
                <a:latin typeface="Roboto Black" panose="02000000000000000000" pitchFamily="2" charset="0"/>
                <a:ea typeface="Roboto Black" panose="02000000000000000000" pitchFamily="2" charset="0"/>
                <a:cs typeface="Arial" panose="020B0604020202020204" pitchFamily="34" charset="0"/>
              </a:rPr>
              <a:t>Current Infrastructure</a:t>
            </a:r>
          </a:p>
        </p:txBody>
      </p:sp>
      <p:sp>
        <p:nvSpPr>
          <p:cNvPr id="2" name="Rectangle 1">
            <a:extLst>
              <a:ext uri="{FF2B5EF4-FFF2-40B4-BE49-F238E27FC236}">
                <a16:creationId xmlns:a16="http://schemas.microsoft.com/office/drawing/2014/main" id="{D9419896-9D08-4B0E-9FF2-F0CDA28CEF93}"/>
              </a:ext>
            </a:extLst>
          </p:cNvPr>
          <p:cNvSpPr/>
          <p:nvPr/>
        </p:nvSpPr>
        <p:spPr>
          <a:xfrm>
            <a:off x="8643676" y="6400027"/>
            <a:ext cx="3605795" cy="369332"/>
          </a:xfrm>
          <a:prstGeom prst="rect">
            <a:avLst/>
          </a:prstGeom>
        </p:spPr>
        <p:txBody>
          <a:bodyPr wrap="none">
            <a:spAutoFit/>
          </a:bodyPr>
          <a:lstStyle/>
          <a:p>
            <a:r>
              <a:rPr lang="en-AU" dirty="0">
                <a:solidFill>
                  <a:schemeClr val="bg1"/>
                </a:solidFill>
              </a:rPr>
              <a:t>Photo by </a:t>
            </a:r>
            <a:r>
              <a:rPr lang="en-AU" dirty="0">
                <a:solidFill>
                  <a:schemeClr val="bg1"/>
                </a:solidFill>
                <a:hlinkClick r:id="rId5">
                  <a:extLst>
                    <a:ext uri="{A12FA001-AC4F-418D-AE19-62706E023703}">
                      <ahyp:hlinkClr xmlns:ahyp="http://schemas.microsoft.com/office/drawing/2018/hyperlinkcolor" xmlns="" val="tx"/>
                    </a:ext>
                  </a:extLst>
                </a:hlinkClick>
              </a:rPr>
              <a:t>Jim Witkowski</a:t>
            </a:r>
            <a:r>
              <a:rPr lang="en-AU" dirty="0">
                <a:solidFill>
                  <a:schemeClr val="bg1"/>
                </a:solidFill>
              </a:rPr>
              <a:t> on </a:t>
            </a:r>
            <a:r>
              <a:rPr lang="en-AU" dirty="0">
                <a:solidFill>
                  <a:schemeClr val="bg1"/>
                </a:solidFill>
                <a:hlinkClick r:id="rId6">
                  <a:extLst>
                    <a:ext uri="{A12FA001-AC4F-418D-AE19-62706E023703}">
                      <ahyp:hlinkClr xmlns:ahyp="http://schemas.microsoft.com/office/drawing/2018/hyperlinkcolor" xmlns="" val="tx"/>
                    </a:ext>
                  </a:extLst>
                </a:hlinkClick>
              </a:rPr>
              <a:t>Unsplash</a:t>
            </a:r>
            <a:endParaRPr lang="en-AU" dirty="0">
              <a:solidFill>
                <a:schemeClr val="bg1"/>
              </a:solidFill>
            </a:endParaRPr>
          </a:p>
        </p:txBody>
      </p:sp>
    </p:spTree>
    <p:extLst>
      <p:ext uri="{BB962C8B-B14F-4D97-AF65-F5344CB8AC3E}">
        <p14:creationId xmlns:p14="http://schemas.microsoft.com/office/powerpoint/2010/main" val="22703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0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1000"/>
                                        <p:tgtEl>
                                          <p:spTgt spid="9">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1000"/>
                                        <p:tgtEl>
                                          <p:spTgt spid="9">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30789E-98DE-4E9D-9E3C-8CFC6246AD1B}"/>
              </a:ext>
            </a:extLst>
          </p:cNvPr>
          <p:cNvSpPr>
            <a:spLocks noGrp="1"/>
          </p:cNvSpPr>
          <p:nvPr>
            <p:ph type="body" sz="quarter" idx="17"/>
          </p:nvPr>
        </p:nvSpPr>
        <p:spPr>
          <a:xfrm>
            <a:off x="664027" y="555348"/>
            <a:ext cx="6558183" cy="573088"/>
          </a:xfrm>
        </p:spPr>
        <p:txBody>
          <a:bodyPr/>
          <a:lstStyle/>
          <a:p>
            <a:r>
              <a:rPr lang="en-AU" dirty="0"/>
              <a:t>Current submission process</a:t>
            </a:r>
          </a:p>
        </p:txBody>
      </p:sp>
      <p:grpSp>
        <p:nvGrpSpPr>
          <p:cNvPr id="13" name="Group 12">
            <a:extLst>
              <a:ext uri="{FF2B5EF4-FFF2-40B4-BE49-F238E27FC236}">
                <a16:creationId xmlns:a16="http://schemas.microsoft.com/office/drawing/2014/main" id="{1FE1C0B1-DF82-4B2E-8B5D-43EDD5E89532}"/>
              </a:ext>
            </a:extLst>
          </p:cNvPr>
          <p:cNvGrpSpPr/>
          <p:nvPr/>
        </p:nvGrpSpPr>
        <p:grpSpPr>
          <a:xfrm>
            <a:off x="3122278" y="5057207"/>
            <a:ext cx="1256692" cy="821076"/>
            <a:chOff x="118642" y="33965"/>
            <a:chExt cx="1073468" cy="637539"/>
          </a:xfrm>
          <a:solidFill>
            <a:srgbClr val="00B050"/>
          </a:solidFill>
        </p:grpSpPr>
        <p:sp>
          <p:nvSpPr>
            <p:cNvPr id="14" name="Flowchart: Direct Access Storage 13">
              <a:extLst>
                <a:ext uri="{FF2B5EF4-FFF2-40B4-BE49-F238E27FC236}">
                  <a16:creationId xmlns:a16="http://schemas.microsoft.com/office/drawing/2014/main" id="{AE2DBB2E-81E3-4948-A7A2-147E6BCAE628}"/>
                </a:ext>
              </a:extLst>
            </p:cNvPr>
            <p:cNvSpPr/>
            <p:nvPr/>
          </p:nvSpPr>
          <p:spPr>
            <a:xfrm rot="16200000">
              <a:off x="336606" y="-183999"/>
              <a:ext cx="637539" cy="1073468"/>
            </a:xfrm>
            <a:prstGeom prst="flowChartMagneticDrum">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5" name="Text Box 8">
              <a:extLst>
                <a:ext uri="{FF2B5EF4-FFF2-40B4-BE49-F238E27FC236}">
                  <a16:creationId xmlns:a16="http://schemas.microsoft.com/office/drawing/2014/main" id="{871F97BB-66B7-4E44-8299-A5B4E7778B5E}"/>
                </a:ext>
              </a:extLst>
            </p:cNvPr>
            <p:cNvSpPr txBox="1"/>
            <p:nvPr/>
          </p:nvSpPr>
          <p:spPr>
            <a:xfrm>
              <a:off x="145583" y="263828"/>
              <a:ext cx="1019584" cy="329426"/>
            </a:xfrm>
            <a:prstGeom prst="rect">
              <a:avLst/>
            </a:prstGeom>
            <a:grpFill/>
            <a:ln>
              <a:solidFill>
                <a:srgbClr val="00B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Profiles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BC69068E-9C17-4D4A-A25D-F94EDF6E4E79}"/>
              </a:ext>
            </a:extLst>
          </p:cNvPr>
          <p:cNvGrpSpPr/>
          <p:nvPr/>
        </p:nvGrpSpPr>
        <p:grpSpPr>
          <a:xfrm>
            <a:off x="9371671" y="4568603"/>
            <a:ext cx="2197547" cy="1428838"/>
            <a:chOff x="-16885" y="393678"/>
            <a:chExt cx="638175" cy="909638"/>
          </a:xfrm>
          <a:solidFill>
            <a:srgbClr val="FFFF00"/>
          </a:solidFill>
        </p:grpSpPr>
        <p:sp>
          <p:nvSpPr>
            <p:cNvPr id="17" name="Flowchart: Direct Access Storage 16">
              <a:extLst>
                <a:ext uri="{FF2B5EF4-FFF2-40B4-BE49-F238E27FC236}">
                  <a16:creationId xmlns:a16="http://schemas.microsoft.com/office/drawing/2014/main" id="{6DB246D1-A083-4094-82DE-F5231EC89D97}"/>
                </a:ext>
              </a:extLst>
            </p:cNvPr>
            <p:cNvSpPr/>
            <p:nvPr/>
          </p:nvSpPr>
          <p:spPr>
            <a:xfrm rot="16200000">
              <a:off x="-152616" y="529409"/>
              <a:ext cx="909638" cy="638175"/>
            </a:xfrm>
            <a:prstGeom prst="flowChartMagneticDrum">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8" name="Text Box 9">
              <a:extLst>
                <a:ext uri="{FF2B5EF4-FFF2-40B4-BE49-F238E27FC236}">
                  <a16:creationId xmlns:a16="http://schemas.microsoft.com/office/drawing/2014/main" id="{1D3A630D-78C3-485A-8E88-B61EBF1AEF08}"/>
                </a:ext>
              </a:extLst>
            </p:cNvPr>
            <p:cNvSpPr txBox="1"/>
            <p:nvPr/>
          </p:nvSpPr>
          <p:spPr>
            <a:xfrm>
              <a:off x="44306" y="781384"/>
              <a:ext cx="530468" cy="333576"/>
            </a:xfrm>
            <a:prstGeom prst="rect">
              <a:avLst/>
            </a:prstGeom>
            <a:grpFill/>
            <a:ln>
              <a:solidFill>
                <a:srgbClr val="FFFF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2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IRMA (CRIS)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035876BE-66B2-489A-97DC-9CFD9F7FC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348" y="3621350"/>
            <a:ext cx="529570" cy="529570"/>
          </a:xfrm>
          <a:prstGeom prst="rect">
            <a:avLst/>
          </a:prstGeom>
        </p:spPr>
      </p:pic>
      <p:pic>
        <p:nvPicPr>
          <p:cNvPr id="24" name="Picture 23">
            <a:extLst>
              <a:ext uri="{FF2B5EF4-FFF2-40B4-BE49-F238E27FC236}">
                <a16:creationId xmlns:a16="http://schemas.microsoft.com/office/drawing/2014/main" id="{B2E28359-FDE1-4877-BF58-928C1D7AD5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0499" y="3984804"/>
            <a:ext cx="552788" cy="552788"/>
          </a:xfrm>
          <a:prstGeom prst="rect">
            <a:avLst/>
          </a:prstGeom>
        </p:spPr>
      </p:pic>
      <p:pic>
        <p:nvPicPr>
          <p:cNvPr id="27" name="Picture 26" descr="Current submission process">
            <a:extLst>
              <a:ext uri="{FF2B5EF4-FFF2-40B4-BE49-F238E27FC236}">
                <a16:creationId xmlns:a16="http://schemas.microsoft.com/office/drawing/2014/main" id="{1E1B98D3-6202-4974-8C0B-158650C73F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4052" y="4638770"/>
            <a:ext cx="942410" cy="942410"/>
          </a:xfrm>
          <a:prstGeom prst="rect">
            <a:avLst/>
          </a:prstGeom>
        </p:spPr>
      </p:pic>
      <p:pic>
        <p:nvPicPr>
          <p:cNvPr id="37" name="Picture 36">
            <a:extLst>
              <a:ext uri="{FF2B5EF4-FFF2-40B4-BE49-F238E27FC236}">
                <a16:creationId xmlns:a16="http://schemas.microsoft.com/office/drawing/2014/main" id="{233DE01C-E1C2-4773-B9F9-8D53B22F52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839" y="1322328"/>
            <a:ext cx="942410" cy="942410"/>
          </a:xfrm>
          <a:prstGeom prst="rect">
            <a:avLst/>
          </a:prstGeom>
        </p:spPr>
      </p:pic>
      <p:pic>
        <p:nvPicPr>
          <p:cNvPr id="38" name="Picture 37">
            <a:extLst>
              <a:ext uri="{FF2B5EF4-FFF2-40B4-BE49-F238E27FC236}">
                <a16:creationId xmlns:a16="http://schemas.microsoft.com/office/drawing/2014/main" id="{0FAB83E0-0FC4-42B3-B86D-9EBD27DFD9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3901" y="1332449"/>
            <a:ext cx="942410" cy="942410"/>
          </a:xfrm>
          <a:prstGeom prst="rect">
            <a:avLst/>
          </a:prstGeom>
        </p:spPr>
      </p:pic>
      <p:grpSp>
        <p:nvGrpSpPr>
          <p:cNvPr id="39" name="Group 38">
            <a:extLst>
              <a:ext uri="{FF2B5EF4-FFF2-40B4-BE49-F238E27FC236}">
                <a16:creationId xmlns:a16="http://schemas.microsoft.com/office/drawing/2014/main" id="{1F71C221-6865-4A14-A316-64BD447987EA}"/>
              </a:ext>
            </a:extLst>
          </p:cNvPr>
          <p:cNvGrpSpPr/>
          <p:nvPr/>
        </p:nvGrpSpPr>
        <p:grpSpPr>
          <a:xfrm>
            <a:off x="7416184" y="1373829"/>
            <a:ext cx="1245951" cy="1004670"/>
            <a:chOff x="4151685" y="1329566"/>
            <a:chExt cx="1388709" cy="1080667"/>
          </a:xfrm>
        </p:grpSpPr>
        <p:pic>
          <p:nvPicPr>
            <p:cNvPr id="40" name="Picture 39" descr="C:\Users\mpembrok\AppData\Local\Microsoft\Windows\INetCache\Content.MSO\C0B06B18.tmp">
              <a:extLst>
                <a:ext uri="{FF2B5EF4-FFF2-40B4-BE49-F238E27FC236}">
                  <a16:creationId xmlns:a16="http://schemas.microsoft.com/office/drawing/2014/main" id="{79711939-D20D-4256-A4A3-E95148681B49}"/>
                </a:ext>
              </a:extLst>
            </p:cNvPr>
            <p:cNvPicPr/>
            <p:nvPr/>
          </p:nvPicPr>
          <p:blipFill>
            <a:blip r:embed="rId8">
              <a:extLst>
                <a:ext uri="{28A0092B-C50C-407E-A947-70E740481C1C}">
                  <a14:useLocalDpi xmlns:a14="http://schemas.microsoft.com/office/drawing/2010/main"/>
                </a:ext>
              </a:extLst>
            </a:blip>
            <a:srcRect/>
            <a:stretch>
              <a:fillRect/>
            </a:stretch>
          </p:blipFill>
          <p:spPr bwMode="auto">
            <a:xfrm>
              <a:off x="4552283" y="1599746"/>
              <a:ext cx="988111" cy="810487"/>
            </a:xfrm>
            <a:prstGeom prst="rect">
              <a:avLst/>
            </a:prstGeom>
            <a:noFill/>
            <a:ln>
              <a:noFill/>
            </a:ln>
          </p:spPr>
        </p:pic>
        <p:pic>
          <p:nvPicPr>
            <p:cNvPr id="41" name="Picture 40" descr="C:\Users\mpembrok\AppData\Local\Microsoft\Windows\INetCache\Content.MSO\C6B548FA.tmp">
              <a:extLst>
                <a:ext uri="{FF2B5EF4-FFF2-40B4-BE49-F238E27FC236}">
                  <a16:creationId xmlns:a16="http://schemas.microsoft.com/office/drawing/2014/main" id="{95272B98-B7A5-4EF8-8CE2-1BDF1D2E5CB3}"/>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4151684" y="1329565"/>
              <a:ext cx="827264" cy="810487"/>
            </a:xfrm>
            <a:prstGeom prst="rect">
              <a:avLst/>
            </a:prstGeom>
            <a:noFill/>
            <a:ln>
              <a:noFill/>
            </a:ln>
          </p:spPr>
        </p:pic>
      </p:grpSp>
      <p:pic>
        <p:nvPicPr>
          <p:cNvPr id="42" name="Picture 41">
            <a:extLst>
              <a:ext uri="{FF2B5EF4-FFF2-40B4-BE49-F238E27FC236}">
                <a16:creationId xmlns:a16="http://schemas.microsoft.com/office/drawing/2014/main" id="{4574CB82-6A52-4FDD-9200-CDA91CC40F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05154" y="1534445"/>
            <a:ext cx="874223" cy="874223"/>
          </a:xfrm>
          <a:prstGeom prst="rect">
            <a:avLst/>
          </a:prstGeom>
        </p:spPr>
      </p:pic>
      <p:cxnSp>
        <p:nvCxnSpPr>
          <p:cNvPr id="44" name="Straight Arrow Connector 43">
            <a:extLst>
              <a:ext uri="{FF2B5EF4-FFF2-40B4-BE49-F238E27FC236}">
                <a16:creationId xmlns:a16="http://schemas.microsoft.com/office/drawing/2014/main" id="{948B432E-3AAF-4770-8807-C0526AC8CB67}"/>
              </a:ext>
            </a:extLst>
          </p:cNvPr>
          <p:cNvCxnSpPr>
            <a:stCxn id="37" idx="3"/>
            <a:endCxn id="38" idx="1"/>
          </p:cNvCxnSpPr>
          <p:nvPr/>
        </p:nvCxnSpPr>
        <p:spPr>
          <a:xfrm>
            <a:off x="1836249" y="1793533"/>
            <a:ext cx="857652" cy="101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9584FD8-0DCF-4A4F-AD91-67BEF29BA306}"/>
              </a:ext>
            </a:extLst>
          </p:cNvPr>
          <p:cNvCxnSpPr>
            <a:cxnSpLocks/>
            <a:stCxn id="38" idx="3"/>
          </p:cNvCxnSpPr>
          <p:nvPr/>
        </p:nvCxnSpPr>
        <p:spPr>
          <a:xfrm>
            <a:off x="3636311" y="1803654"/>
            <a:ext cx="11860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BC5548E-D698-4EEC-BF56-3FEE4D52B885}"/>
              </a:ext>
            </a:extLst>
          </p:cNvPr>
          <p:cNvCxnSpPr>
            <a:cxnSpLocks/>
          </p:cNvCxnSpPr>
          <p:nvPr/>
        </p:nvCxnSpPr>
        <p:spPr>
          <a:xfrm>
            <a:off x="8646828" y="1827627"/>
            <a:ext cx="142544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3730DDF-14C8-4F66-B033-42EF872F5846}"/>
              </a:ext>
            </a:extLst>
          </p:cNvPr>
          <p:cNvCxnSpPr>
            <a:cxnSpLocks/>
          </p:cNvCxnSpPr>
          <p:nvPr/>
        </p:nvCxnSpPr>
        <p:spPr>
          <a:xfrm flipH="1">
            <a:off x="2935450" y="2109009"/>
            <a:ext cx="7161443" cy="1819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63CDE97-3527-4DB6-AC2D-1E246168F79D}"/>
              </a:ext>
            </a:extLst>
          </p:cNvPr>
          <p:cNvCxnSpPr>
            <a:cxnSpLocks/>
            <a:endCxn id="25" idx="3"/>
          </p:cNvCxnSpPr>
          <p:nvPr/>
        </p:nvCxnSpPr>
        <p:spPr>
          <a:xfrm flipH="1">
            <a:off x="6732480" y="2324224"/>
            <a:ext cx="3497632" cy="22854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1B515F2-A1BB-4A8B-895A-2174B816EECB}"/>
              </a:ext>
            </a:extLst>
          </p:cNvPr>
          <p:cNvCxnSpPr>
            <a:cxnSpLocks/>
            <a:stCxn id="42" idx="2"/>
          </p:cNvCxnSpPr>
          <p:nvPr/>
        </p:nvCxnSpPr>
        <p:spPr>
          <a:xfrm flipH="1">
            <a:off x="10506506" y="2408668"/>
            <a:ext cx="35760" cy="21829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09CD325-0F2F-48EF-A696-42001EDF0789}"/>
              </a:ext>
            </a:extLst>
          </p:cNvPr>
          <p:cNvCxnSpPr>
            <a:cxnSpLocks/>
            <a:endCxn id="17" idx="0"/>
          </p:cNvCxnSpPr>
          <p:nvPr/>
        </p:nvCxnSpPr>
        <p:spPr>
          <a:xfrm flipV="1">
            <a:off x="6461222" y="5283022"/>
            <a:ext cx="2910451" cy="162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47559B-2F70-427B-AB97-DDAD705992D7}"/>
              </a:ext>
            </a:extLst>
          </p:cNvPr>
          <p:cNvCxnSpPr/>
          <p:nvPr/>
        </p:nvCxnSpPr>
        <p:spPr>
          <a:xfrm>
            <a:off x="2578985" y="5275024"/>
            <a:ext cx="54336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E810A8D0-8E30-4C34-98E0-54FEF455D7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33234" y="1433627"/>
            <a:ext cx="852496" cy="852496"/>
          </a:xfrm>
          <a:prstGeom prst="rect">
            <a:avLst/>
          </a:prstGeom>
        </p:spPr>
      </p:pic>
      <p:cxnSp>
        <p:nvCxnSpPr>
          <p:cNvPr id="81" name="Straight Arrow Connector 80">
            <a:extLst>
              <a:ext uri="{FF2B5EF4-FFF2-40B4-BE49-F238E27FC236}">
                <a16:creationId xmlns:a16="http://schemas.microsoft.com/office/drawing/2014/main" id="{BF564003-3A32-472E-9A78-193B7BD7DE2B}"/>
              </a:ext>
            </a:extLst>
          </p:cNvPr>
          <p:cNvCxnSpPr>
            <a:cxnSpLocks/>
          </p:cNvCxnSpPr>
          <p:nvPr/>
        </p:nvCxnSpPr>
        <p:spPr>
          <a:xfrm flipV="1">
            <a:off x="5834743" y="1823843"/>
            <a:ext cx="1566133" cy="37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1FEA90C-EC9F-4702-A0B8-DBF0DD158A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9693" y="4333234"/>
            <a:ext cx="552787" cy="552787"/>
          </a:xfrm>
          <a:prstGeom prst="rect">
            <a:avLst/>
          </a:prstGeom>
        </p:spPr>
      </p:pic>
      <p:grpSp>
        <p:nvGrpSpPr>
          <p:cNvPr id="21" name="Group 20">
            <a:extLst>
              <a:ext uri="{FF2B5EF4-FFF2-40B4-BE49-F238E27FC236}">
                <a16:creationId xmlns:a16="http://schemas.microsoft.com/office/drawing/2014/main" id="{032E7F08-3CF1-4D8C-A258-E32F9F827831}"/>
              </a:ext>
            </a:extLst>
          </p:cNvPr>
          <p:cNvGrpSpPr/>
          <p:nvPr/>
        </p:nvGrpSpPr>
        <p:grpSpPr>
          <a:xfrm>
            <a:off x="486869" y="3987665"/>
            <a:ext cx="2092115" cy="2009776"/>
            <a:chOff x="5406709" y="2782570"/>
            <a:chExt cx="1378585" cy="1292860"/>
          </a:xfrm>
          <a:solidFill>
            <a:srgbClr val="92D050"/>
          </a:solidFill>
        </p:grpSpPr>
        <p:sp>
          <p:nvSpPr>
            <p:cNvPr id="19" name="Flowchart: Direct Access Storage 18">
              <a:extLst>
                <a:ext uri="{FF2B5EF4-FFF2-40B4-BE49-F238E27FC236}">
                  <a16:creationId xmlns:a16="http://schemas.microsoft.com/office/drawing/2014/main" id="{86025FD4-D089-4A9B-A995-9257DD232940}"/>
                </a:ext>
              </a:extLst>
            </p:cNvPr>
            <p:cNvSpPr/>
            <p:nvPr/>
          </p:nvSpPr>
          <p:spPr>
            <a:xfrm rot="16200000">
              <a:off x="5449572" y="2739707"/>
              <a:ext cx="1292860" cy="1378585"/>
            </a:xfrm>
            <a:prstGeom prst="flowChartMagneticDrum">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20" name="Text Box 7">
              <a:extLst>
                <a:ext uri="{FF2B5EF4-FFF2-40B4-BE49-F238E27FC236}">
                  <a16:creationId xmlns:a16="http://schemas.microsoft.com/office/drawing/2014/main" id="{E9FE4235-7981-46F3-A069-64F38DE79342}"/>
                </a:ext>
              </a:extLst>
            </p:cNvPr>
            <p:cNvSpPr txBox="1"/>
            <p:nvPr/>
          </p:nvSpPr>
          <p:spPr>
            <a:xfrm>
              <a:off x="5657870" y="3372906"/>
              <a:ext cx="876262" cy="368659"/>
            </a:xfrm>
            <a:prstGeom prst="rect">
              <a:avLst/>
            </a:prstGeom>
            <a:grpFill/>
            <a:ln>
              <a:solidFill>
                <a:srgbClr val="92D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ePubs</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688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500"/>
                                        <p:tgtEl>
                                          <p:spTgt spid="3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500"/>
                                        <p:tgtEl>
                                          <p:spTgt spid="4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500"/>
                                        <p:tgtEl>
                                          <p:spTgt spid="3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500"/>
                                        <p:tgtEl>
                                          <p:spTgt spid="46"/>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1500"/>
                                        <p:tgtEl>
                                          <p:spTgt spid="78"/>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500"/>
                                        <p:tgtEl>
                                          <p:spTgt spid="81"/>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500"/>
                                        <p:tgtEl>
                                          <p:spTgt spid="39"/>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500"/>
                                        <p:tgtEl>
                                          <p:spTgt spid="47"/>
                                        </p:tgtEl>
                                      </p:cBhvr>
                                    </p:animEffec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500"/>
                                        <p:tgtEl>
                                          <p:spTgt spid="42"/>
                                        </p:tgtEl>
                                      </p:cBhvr>
                                    </p:animEffect>
                                  </p:childTnLst>
                                </p:cTn>
                              </p:par>
                            </p:childTnLst>
                          </p:cTn>
                        </p:par>
                        <p:par>
                          <p:cTn id="40" fill="hold">
                            <p:stCondLst>
                              <p:cond delay="135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5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500"/>
                                        <p:tgtEl>
                                          <p:spTgt spid="57"/>
                                        </p:tgtEl>
                                      </p:cBhvr>
                                    </p:animEffect>
                                  </p:childTnLst>
                                </p:cTn>
                              </p:par>
                            </p:childTnLst>
                          </p:cTn>
                        </p:par>
                        <p:par>
                          <p:cTn id="50" fill="hold">
                            <p:stCondLst>
                              <p:cond delay="150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5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500"/>
                                        <p:tgtEl>
                                          <p:spTgt spid="25"/>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500"/>
                                        <p:tgtEl>
                                          <p:spTgt spid="24"/>
                                        </p:tgtEl>
                                      </p:cBhvr>
                                    </p:animEffect>
                                  </p:childTnLst>
                                </p:cTn>
                              </p:par>
                            </p:childTnLst>
                          </p:cTn>
                        </p:par>
                        <p:par>
                          <p:cTn id="60" fill="hold">
                            <p:stCondLst>
                              <p:cond delay="165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1500"/>
                                        <p:tgtEl>
                                          <p:spTgt spid="73"/>
                                        </p:tgtEl>
                                      </p:cBhvr>
                                    </p:animEffect>
                                  </p:child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500"/>
                                        <p:tgtEl>
                                          <p:spTgt spid="13"/>
                                        </p:tgtEl>
                                      </p:cBhvr>
                                    </p:animEffect>
                                  </p:childTnLst>
                                </p:cTn>
                              </p:par>
                            </p:childTnLst>
                          </p:cTn>
                        </p:par>
                        <p:par>
                          <p:cTn id="70" fill="hold">
                            <p:stCondLst>
                              <p:cond delay="18000"/>
                            </p:stCondLst>
                            <p:childTnLst>
                              <p:par>
                                <p:cTn id="71" presetID="1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500"/>
                                        <p:tgtEl>
                                          <p:spTgt spid="27"/>
                                        </p:tgtEl>
                                      </p:cBhvr>
                                    </p:animEffect>
                                  </p:childTnLst>
                                </p:cTn>
                              </p:par>
                            </p:childTnLst>
                          </p:cTn>
                        </p:par>
                        <p:par>
                          <p:cTn id="74" fill="hold">
                            <p:stCondLst>
                              <p:cond delay="19500"/>
                            </p:stCondLst>
                            <p:childTnLst>
                              <p:par>
                                <p:cTn id="75" presetID="10" presetClass="entr" presetSubtype="0"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500"/>
                                        <p:tgtEl>
                                          <p:spTgt spid="16"/>
                                        </p:tgtEl>
                                      </p:cBhvr>
                                    </p:animEffect>
                                  </p:childTnLst>
                                </p:cTn>
                              </p:par>
                            </p:childTnLst>
                          </p:cTn>
                        </p:par>
                        <p:par>
                          <p:cTn id="78" fill="hold">
                            <p:stCondLst>
                              <p:cond delay="21000"/>
                            </p:stCondLst>
                            <p:childTnLst>
                              <p:par>
                                <p:cTn id="79" presetID="10" presetClass="entr" presetSubtype="0" fill="hold" nodeType="after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fade">
                                      <p:cBhvr>
                                        <p:cTn id="81" dur="1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106B4B-E87E-4B2D-AD7C-60DAF7864661}"/>
              </a:ext>
            </a:extLst>
          </p:cNvPr>
          <p:cNvSpPr>
            <a:spLocks noGrp="1"/>
          </p:cNvSpPr>
          <p:nvPr>
            <p:ph type="body" sz="quarter" idx="17"/>
          </p:nvPr>
        </p:nvSpPr>
        <p:spPr/>
        <p:txBody>
          <a:bodyPr/>
          <a:lstStyle/>
          <a:p>
            <a:r>
              <a:rPr lang="en-AU" sz="3600" dirty="0"/>
              <a:t>Why Esploro</a:t>
            </a:r>
          </a:p>
          <a:p>
            <a:endParaRPr lang="en-AU" sz="3600" dirty="0"/>
          </a:p>
          <a:p>
            <a:endParaRPr lang="en-AU" dirty="0"/>
          </a:p>
          <a:p>
            <a:endParaRPr lang="en-AU" dirty="0"/>
          </a:p>
        </p:txBody>
      </p:sp>
      <p:sp>
        <p:nvSpPr>
          <p:cNvPr id="2" name="Text Placeholder 1">
            <a:extLst>
              <a:ext uri="{FF2B5EF4-FFF2-40B4-BE49-F238E27FC236}">
                <a16:creationId xmlns:a16="http://schemas.microsoft.com/office/drawing/2014/main" id="{96DA40B8-10CE-42C2-B25D-60EB8241835B}"/>
              </a:ext>
            </a:extLst>
          </p:cNvPr>
          <p:cNvSpPr>
            <a:spLocks noGrp="1"/>
          </p:cNvSpPr>
          <p:nvPr>
            <p:ph type="body" sz="quarter" idx="16"/>
          </p:nvPr>
        </p:nvSpPr>
        <p:spPr>
          <a:xfrm>
            <a:off x="664028" y="2389855"/>
            <a:ext cx="7678461" cy="4067389"/>
          </a:xfrm>
        </p:spPr>
        <p:txBody>
          <a:bodyPr/>
          <a:lstStyle/>
          <a:p>
            <a:pPr marL="571500" indent="-571500">
              <a:buFont typeface="Arial" panose="020B0604020202020204" pitchFamily="34" charset="0"/>
              <a:buChar char="•"/>
            </a:pPr>
            <a:r>
              <a:rPr lang="en-AU" sz="3200" dirty="0"/>
              <a:t>Early Adopter</a:t>
            </a:r>
          </a:p>
          <a:p>
            <a:pPr marL="571500" indent="-571500">
              <a:buFont typeface="Arial" panose="020B0604020202020204" pitchFamily="34" charset="0"/>
              <a:buChar char="•"/>
            </a:pPr>
            <a:r>
              <a:rPr lang="en-AU" sz="3200" dirty="0"/>
              <a:t>ExLibris support for migration</a:t>
            </a:r>
          </a:p>
          <a:p>
            <a:pPr marL="571500" indent="-571500">
              <a:buFont typeface="Arial" panose="020B0604020202020204" pitchFamily="34" charset="0"/>
              <a:buChar char="•"/>
            </a:pPr>
            <a:r>
              <a:rPr lang="en-AU" sz="3200" dirty="0"/>
              <a:t>Automagic harvesting</a:t>
            </a:r>
          </a:p>
          <a:p>
            <a:pPr marL="571500" indent="-571500">
              <a:buFont typeface="Arial" panose="020B0604020202020204" pitchFamily="34" charset="0"/>
              <a:buChar char="•"/>
            </a:pPr>
            <a:r>
              <a:rPr lang="en-AU" sz="3200" dirty="0"/>
              <a:t>Improved processes</a:t>
            </a:r>
          </a:p>
          <a:p>
            <a:pPr marL="571500" indent="-571500">
              <a:buFont typeface="Arial" panose="020B0604020202020204" pitchFamily="34" charset="0"/>
              <a:buChar char="•"/>
            </a:pPr>
            <a:r>
              <a:rPr lang="en-AU" sz="3200" dirty="0"/>
              <a:t>Analytics</a:t>
            </a:r>
          </a:p>
          <a:p>
            <a:pPr marL="571500" indent="-571500">
              <a:buFont typeface="Arial" panose="020B0604020202020204" pitchFamily="34" charset="0"/>
              <a:buChar char="•"/>
            </a:pPr>
            <a:r>
              <a:rPr lang="en-AU" sz="3200" dirty="0"/>
              <a:t>Integrations</a:t>
            </a:r>
          </a:p>
          <a:p>
            <a:pPr marL="571500" indent="-571500">
              <a:buFont typeface="Arial" panose="020B0604020202020204" pitchFamily="34" charset="0"/>
              <a:buChar char="•"/>
            </a:pPr>
            <a:r>
              <a:rPr lang="en-AU" sz="3200" dirty="0"/>
              <a:t>Collective intelligence</a:t>
            </a:r>
          </a:p>
          <a:p>
            <a:endParaRPr lang="en-AU" dirty="0"/>
          </a:p>
        </p:txBody>
      </p:sp>
    </p:spTree>
    <p:extLst>
      <p:ext uri="{BB962C8B-B14F-4D97-AF65-F5344CB8AC3E}">
        <p14:creationId xmlns:p14="http://schemas.microsoft.com/office/powerpoint/2010/main" val="2604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B6CB16-F5FA-45AC-85DE-4E3A8B333581}"/>
              </a:ext>
            </a:extLst>
          </p:cNvPr>
          <p:cNvSpPr>
            <a:spLocks noGrp="1"/>
          </p:cNvSpPr>
          <p:nvPr>
            <p:ph type="body" sz="quarter" idx="17"/>
          </p:nvPr>
        </p:nvSpPr>
        <p:spPr/>
        <p:txBody>
          <a:bodyPr/>
          <a:lstStyle/>
          <a:p>
            <a:r>
              <a:rPr lang="en-AU" dirty="0"/>
              <a:t>Early Adopter</a:t>
            </a:r>
          </a:p>
        </p:txBody>
      </p:sp>
      <p:sp>
        <p:nvSpPr>
          <p:cNvPr id="3" name="Text Placeholder 2">
            <a:extLst>
              <a:ext uri="{FF2B5EF4-FFF2-40B4-BE49-F238E27FC236}">
                <a16:creationId xmlns:a16="http://schemas.microsoft.com/office/drawing/2014/main" id="{3732CC73-D2FE-4636-A1CE-C3256C6FF357}"/>
              </a:ext>
            </a:extLst>
          </p:cNvPr>
          <p:cNvSpPr>
            <a:spLocks noGrp="1"/>
          </p:cNvSpPr>
          <p:nvPr>
            <p:ph type="body" sz="quarter" idx="20"/>
          </p:nvPr>
        </p:nvSpPr>
        <p:spPr>
          <a:xfrm>
            <a:off x="664027" y="2389854"/>
            <a:ext cx="6117773" cy="2998575"/>
          </a:xfrm>
        </p:spPr>
        <p:txBody>
          <a:bodyPr/>
          <a:lstStyle/>
          <a:p>
            <a:pPr marL="285750" indent="-285750">
              <a:buFont typeface="Arial" panose="020B0604020202020204" pitchFamily="34" charset="0"/>
              <a:buChar char="•"/>
            </a:pPr>
            <a:r>
              <a:rPr lang="en-AU" sz="3600" dirty="0"/>
              <a:t>A chance to influence</a:t>
            </a:r>
          </a:p>
          <a:p>
            <a:pPr marL="285750" indent="-285750">
              <a:buFont typeface="Arial" panose="020B0604020202020204" pitchFamily="34" charset="0"/>
              <a:buChar char="•"/>
            </a:pPr>
            <a:r>
              <a:rPr lang="en-AU" sz="3600" dirty="0"/>
              <a:t>Ensure Esploro will fit our use case</a:t>
            </a:r>
          </a:p>
          <a:p>
            <a:pPr marL="285750" indent="-285750">
              <a:buFont typeface="Arial" panose="020B0604020202020204" pitchFamily="34" charset="0"/>
              <a:buChar char="•"/>
            </a:pPr>
            <a:r>
              <a:rPr lang="en-AU" sz="3600" dirty="0"/>
              <a:t>Financial benefits</a:t>
            </a:r>
          </a:p>
          <a:p>
            <a:pPr marL="285750" indent="-285750">
              <a:buFont typeface="Arial" panose="020B0604020202020204" pitchFamily="34" charset="0"/>
              <a:buChar char="•"/>
            </a:pPr>
            <a:r>
              <a:rPr lang="en-AU" sz="3600" dirty="0"/>
              <a:t>Also comes with risk</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11" name="Rectangle 10">
            <a:extLst>
              <a:ext uri="{FF2B5EF4-FFF2-40B4-BE49-F238E27FC236}">
                <a16:creationId xmlns:a16="http://schemas.microsoft.com/office/drawing/2014/main" id="{A7D47AB4-FFB0-4AD7-9A84-21FF882CCE0D}"/>
              </a:ext>
            </a:extLst>
          </p:cNvPr>
          <p:cNvSpPr/>
          <p:nvPr/>
        </p:nvSpPr>
        <p:spPr>
          <a:xfrm>
            <a:off x="7852245" y="6100990"/>
            <a:ext cx="3358420" cy="369332"/>
          </a:xfrm>
          <a:prstGeom prst="rect">
            <a:avLst/>
          </a:prstGeom>
        </p:spPr>
        <p:txBody>
          <a:bodyPr wrap="none">
            <a:spAutoFit/>
          </a:bodyPr>
          <a:lstStyle/>
          <a:p>
            <a:pPr lvl="0">
              <a:defRPr/>
            </a:pPr>
            <a:r>
              <a:rPr lang="en-US" dirty="0"/>
              <a:t>Photo by </a:t>
            </a:r>
            <a:r>
              <a:rPr lang="en-US" dirty="0">
                <a:hlinkClick r:id="rId3"/>
              </a:rPr>
              <a:t>Lubo Minar</a:t>
            </a:r>
            <a:r>
              <a:rPr lang="en-US" dirty="0"/>
              <a:t> on </a:t>
            </a:r>
            <a:r>
              <a:rPr lang="en-US" dirty="0">
                <a:hlinkClick r:id="rId4"/>
              </a:rPr>
              <a:t>Unsplash</a:t>
            </a:r>
            <a:endParaRPr lang="en-US" dirty="0"/>
          </a:p>
        </p:txBody>
      </p:sp>
      <p:pic>
        <p:nvPicPr>
          <p:cNvPr id="13" name="Picture 12">
            <a:extLst>
              <a:ext uri="{FF2B5EF4-FFF2-40B4-BE49-F238E27FC236}">
                <a16:creationId xmlns:a16="http://schemas.microsoft.com/office/drawing/2014/main" id="{2220B5B8-579B-4F23-A4B8-24AA936682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3045" y="1169300"/>
            <a:ext cx="2876819" cy="4931690"/>
          </a:xfrm>
          <a:prstGeom prst="rect">
            <a:avLst/>
          </a:prstGeom>
        </p:spPr>
      </p:pic>
    </p:spTree>
    <p:extLst>
      <p:ext uri="{BB962C8B-B14F-4D97-AF65-F5344CB8AC3E}">
        <p14:creationId xmlns:p14="http://schemas.microsoft.com/office/powerpoint/2010/main" val="387295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9419D-AD2B-4B49-B67A-60904A18E529}"/>
              </a:ext>
            </a:extLst>
          </p:cNvPr>
          <p:cNvSpPr>
            <a:spLocks noGrp="1"/>
          </p:cNvSpPr>
          <p:nvPr>
            <p:ph type="body" sz="quarter" idx="17"/>
          </p:nvPr>
        </p:nvSpPr>
        <p:spPr>
          <a:xfrm>
            <a:off x="489857" y="474256"/>
            <a:ext cx="6651173" cy="606152"/>
          </a:xfrm>
          <a:solidFill>
            <a:schemeClr val="bg2">
              <a:lumMod val="10000"/>
              <a:alpha val="60000"/>
            </a:schemeClr>
          </a:solidFill>
        </p:spPr>
        <p:txBody>
          <a:bodyPr/>
          <a:lstStyle/>
          <a:p>
            <a:r>
              <a:rPr lang="en-AU" dirty="0">
                <a:solidFill>
                  <a:schemeClr val="bg1"/>
                </a:solidFill>
              </a:rPr>
              <a:t>Expect the unexpected</a:t>
            </a:r>
          </a:p>
        </p:txBody>
      </p:sp>
      <p:sp>
        <p:nvSpPr>
          <p:cNvPr id="3" name="Text Placeholder 2">
            <a:extLst>
              <a:ext uri="{FF2B5EF4-FFF2-40B4-BE49-F238E27FC236}">
                <a16:creationId xmlns:a16="http://schemas.microsoft.com/office/drawing/2014/main" id="{8AB26AB6-73E3-4A70-8ABC-87D0F1323201}"/>
              </a:ext>
            </a:extLst>
          </p:cNvPr>
          <p:cNvSpPr>
            <a:spLocks noGrp="1"/>
          </p:cNvSpPr>
          <p:nvPr>
            <p:ph type="body" sz="quarter" idx="20"/>
          </p:nvPr>
        </p:nvSpPr>
        <p:spPr>
          <a:xfrm>
            <a:off x="489857" y="1922575"/>
            <a:ext cx="11038116" cy="3727917"/>
          </a:xfrm>
          <a:solidFill>
            <a:schemeClr val="bg2">
              <a:lumMod val="10000"/>
              <a:alpha val="60000"/>
            </a:schemeClr>
          </a:solidFill>
        </p:spPr>
        <p:txBody>
          <a:bodyPr/>
          <a:lstStyle/>
          <a:p>
            <a:pPr marL="285750" indent="-285750">
              <a:buFont typeface="Arial" panose="020B0604020202020204" pitchFamily="34" charset="0"/>
              <a:buChar char="•"/>
            </a:pPr>
            <a:r>
              <a:rPr lang="en-AU" sz="3200" b="1" dirty="0">
                <a:solidFill>
                  <a:schemeClr val="bg1"/>
                </a:solidFill>
              </a:rPr>
              <a:t>A twelve week Copyright Agency Electronic Use and Hard Copy Monitoring Survey</a:t>
            </a:r>
          </a:p>
          <a:p>
            <a:pPr marL="285750" indent="-285750">
              <a:buFont typeface="Arial" panose="020B0604020202020204" pitchFamily="34" charset="0"/>
              <a:buChar char="•"/>
            </a:pPr>
            <a:r>
              <a:rPr lang="en-AU" sz="3200" b="1" dirty="0">
                <a:solidFill>
                  <a:schemeClr val="bg1"/>
                </a:solidFill>
              </a:rPr>
              <a:t>Emergence of new Research Centres</a:t>
            </a:r>
          </a:p>
          <a:p>
            <a:pPr marL="285750" indent="-285750">
              <a:buFont typeface="Arial" panose="020B0604020202020204" pitchFamily="34" charset="0"/>
              <a:buChar char="•"/>
            </a:pPr>
            <a:r>
              <a:rPr lang="en-AU" sz="3200" b="1" dirty="0">
                <a:solidFill>
                  <a:schemeClr val="bg1"/>
                </a:solidFill>
              </a:rPr>
              <a:t>Technology Services SaaS project to move Finance and Student Services to the cloud</a:t>
            </a:r>
          </a:p>
          <a:p>
            <a:pPr marL="285750" indent="-285750">
              <a:buFont typeface="Arial" panose="020B0604020202020204" pitchFamily="34" charset="0"/>
              <a:buChar char="•"/>
            </a:pPr>
            <a:r>
              <a:rPr lang="en-AU" sz="3200" b="1" dirty="0">
                <a:solidFill>
                  <a:schemeClr val="bg1"/>
                </a:solidFill>
              </a:rPr>
              <a:t>A technology change freeze</a:t>
            </a:r>
          </a:p>
          <a:p>
            <a:pPr marL="285750" indent="-285750">
              <a:buFont typeface="Arial" panose="020B0604020202020204" pitchFamily="34" charset="0"/>
              <a:buChar char="•"/>
            </a:pPr>
            <a:endParaRPr lang="en-AU" dirty="0"/>
          </a:p>
        </p:txBody>
      </p:sp>
      <p:pic>
        <p:nvPicPr>
          <p:cNvPr id="9" name="Picture 8">
            <a:extLst>
              <a:ext uri="{FF2B5EF4-FFF2-40B4-BE49-F238E27FC236}">
                <a16:creationId xmlns:a16="http://schemas.microsoft.com/office/drawing/2014/main" id="{A475AF9C-CDCF-425F-B2E4-BFF4BEE5616D}"/>
              </a:ext>
            </a:extLst>
          </p:cNvPr>
          <p:cNvPicPr>
            <a:picLocks noChangeAspect="1"/>
          </p:cNvPicPr>
          <p:nvPr/>
        </p:nvPicPr>
        <p:blipFill>
          <a:blip r:embed="rId4"/>
          <a:stretch>
            <a:fillRect/>
          </a:stretch>
        </p:blipFill>
        <p:spPr>
          <a:xfrm>
            <a:off x="8844643" y="204108"/>
            <a:ext cx="2857500" cy="876300"/>
          </a:xfrm>
          <a:prstGeom prst="rect">
            <a:avLst/>
          </a:prstGeom>
          <a:solidFill>
            <a:schemeClr val="tx1">
              <a:alpha val="50000"/>
            </a:schemeClr>
          </a:solidFill>
        </p:spPr>
      </p:pic>
      <p:sp>
        <p:nvSpPr>
          <p:cNvPr id="10" name="Rectangle 9">
            <a:extLst>
              <a:ext uri="{FF2B5EF4-FFF2-40B4-BE49-F238E27FC236}">
                <a16:creationId xmlns:a16="http://schemas.microsoft.com/office/drawing/2014/main" id="{C6D8E65E-46FA-457C-8E94-6B460100B581}"/>
              </a:ext>
            </a:extLst>
          </p:cNvPr>
          <p:cNvSpPr/>
          <p:nvPr/>
        </p:nvSpPr>
        <p:spPr>
          <a:xfrm>
            <a:off x="8234368" y="6322850"/>
            <a:ext cx="3602909" cy="369332"/>
          </a:xfrm>
          <a:prstGeom prst="rect">
            <a:avLst/>
          </a:prstGeom>
        </p:spPr>
        <p:txBody>
          <a:bodyPr wrap="none">
            <a:spAutoFit/>
          </a:bodyPr>
          <a:lstStyle/>
          <a:p>
            <a:r>
              <a:rPr lang="en-US">
                <a:solidFill>
                  <a:schemeClr val="bg1"/>
                </a:solidFill>
              </a:rPr>
              <a:t>Photo by </a:t>
            </a:r>
            <a:r>
              <a:rPr lang="en-US">
                <a:solidFill>
                  <a:schemeClr val="bg1"/>
                </a:solidFill>
                <a:hlinkClick r:id="rId5">
                  <a:extLst>
                    <a:ext uri="{A12FA001-AC4F-418D-AE19-62706E023703}">
                      <ahyp:hlinkClr xmlns:ahyp="http://schemas.microsoft.com/office/drawing/2018/hyperlinkcolor" xmlns="" val="tx"/>
                    </a:ext>
                  </a:extLst>
                </a:hlinkClick>
              </a:rPr>
              <a:t>John Cameron</a:t>
            </a:r>
            <a:r>
              <a:rPr lang="en-US">
                <a:solidFill>
                  <a:schemeClr val="bg1"/>
                </a:solidFill>
              </a:rPr>
              <a:t> on </a:t>
            </a:r>
            <a:r>
              <a:rPr lang="en-US">
                <a:solidFill>
                  <a:schemeClr val="bg1"/>
                </a:solidFill>
                <a:hlinkClick r:id="rId6">
                  <a:extLst>
                    <a:ext uri="{A12FA001-AC4F-418D-AE19-62706E023703}">
                      <ahyp:hlinkClr xmlns:ahyp="http://schemas.microsoft.com/office/drawing/2018/hyperlinkcolor" xmlns="" val="tx"/>
                    </a:ext>
                  </a:extLst>
                </a:hlinkClick>
              </a:rPr>
              <a:t>Unsplash</a:t>
            </a:r>
            <a:endParaRPr lang="en-US">
              <a:solidFill>
                <a:schemeClr val="bg1"/>
              </a:solidFill>
            </a:endParaRPr>
          </a:p>
        </p:txBody>
      </p:sp>
    </p:spTree>
    <p:extLst>
      <p:ext uri="{BB962C8B-B14F-4D97-AF65-F5344CB8AC3E}">
        <p14:creationId xmlns:p14="http://schemas.microsoft.com/office/powerpoint/2010/main" val="7083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pen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6700055-4470-5E46-8B61-8DDA01377AFB}" vid="{22C976FD-78B2-6F49-B666-2C847B2E5C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98B32596FD614C8C7CBEC560799331" ma:contentTypeVersion="11" ma:contentTypeDescription="Create a new document." ma:contentTypeScope="" ma:versionID="bf4b62255982c5a18c7aad73350944f3">
  <xsd:schema xmlns:xsd="http://www.w3.org/2001/XMLSchema" xmlns:xs="http://www.w3.org/2001/XMLSchema" xmlns:p="http://schemas.microsoft.com/office/2006/metadata/properties" xmlns:ns3="7a0c9c88-9daf-4982-b347-6c01ff726412" xmlns:ns4="07110f2a-1d8b-430b-b802-9c6c1dfd720b" targetNamespace="http://schemas.microsoft.com/office/2006/metadata/properties" ma:root="true" ma:fieldsID="1e166123fa4eba1c604f2888193f7f15" ns3:_="" ns4:_="">
    <xsd:import namespace="7a0c9c88-9daf-4982-b347-6c01ff726412"/>
    <xsd:import namespace="07110f2a-1d8b-430b-b802-9c6c1dfd720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0c9c88-9daf-4982-b347-6c01ff7264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110f2a-1d8b-430b-b802-9c6c1dfd720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18E9CB-98DD-4EA6-BFE6-1C769B372227}">
  <ds:schemaRefs>
    <ds:schemaRef ds:uri="http://schemas.microsoft.com/sharepoint/v3/contenttype/forms"/>
  </ds:schemaRefs>
</ds:datastoreItem>
</file>

<file path=customXml/itemProps2.xml><?xml version="1.0" encoding="utf-8"?>
<ds:datastoreItem xmlns:ds="http://schemas.openxmlformats.org/officeDocument/2006/customXml" ds:itemID="{417D4467-FDEB-462E-AC01-A766F263893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a0c9c88-9daf-4982-b347-6c01ff726412"/>
    <ds:schemaRef ds:uri="http://purl.org/dc/elements/1.1/"/>
    <ds:schemaRef ds:uri="http://schemas.microsoft.com/office/2006/metadata/properties"/>
    <ds:schemaRef ds:uri="07110f2a-1d8b-430b-b802-9c6c1dfd720b"/>
    <ds:schemaRef ds:uri="http://www.w3.org/XML/1998/namespace"/>
    <ds:schemaRef ds:uri="http://purl.org/dc/dcmitype/"/>
  </ds:schemaRefs>
</ds:datastoreItem>
</file>

<file path=customXml/itemProps3.xml><?xml version="1.0" encoding="utf-8"?>
<ds:datastoreItem xmlns:ds="http://schemas.openxmlformats.org/officeDocument/2006/customXml" ds:itemID="{9938780C-94BD-45A0-B71B-2947A5F82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0c9c88-9daf-4982-b347-6c01ff726412"/>
    <ds:schemaRef ds:uri="07110f2a-1d8b-430b-b802-9c6c1dfd7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SCU PPT Template Final</Template>
  <TotalTime>7362</TotalTime>
  <Words>5159</Words>
  <Application>Microsoft Office PowerPoint</Application>
  <PresentationFormat>Widescreen</PresentationFormat>
  <Paragraphs>338</Paragraphs>
  <Slides>24</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Roboto</vt:lpstr>
      <vt:lpstr>Roboto Black</vt:lpstr>
      <vt:lpstr>Roboto Light</vt:lpstr>
      <vt:lpstr>Times New Roman</vt:lpstr>
      <vt:lpstr>Opening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Southern Cross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Satherley</dc:creator>
  <cp:lastModifiedBy>Fitchett, Deborah</cp:lastModifiedBy>
  <cp:revision>143</cp:revision>
  <cp:lastPrinted>2019-08-21T05:59:21Z</cp:lastPrinted>
  <dcterms:created xsi:type="dcterms:W3CDTF">2017-07-25T00:20:42Z</dcterms:created>
  <dcterms:modified xsi:type="dcterms:W3CDTF">2019-10-28T23:22:25Z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0x010100FD98B32596FD614C8C7CBEC560799331</vt:lpwstr>
  </property>
</Properties>
</file>