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25"/>
  </p:notesMasterIdLst>
  <p:handoutMasterIdLst>
    <p:handoutMasterId r:id="rId26"/>
  </p:handoutMasterIdLst>
  <p:sldIdLst>
    <p:sldId id="256" r:id="rId2"/>
    <p:sldId id="279" r:id="rId3"/>
    <p:sldId id="274" r:id="rId4"/>
    <p:sldId id="273" r:id="rId5"/>
    <p:sldId id="280" r:id="rId6"/>
    <p:sldId id="281" r:id="rId7"/>
    <p:sldId id="353" r:id="rId8"/>
    <p:sldId id="354" r:id="rId9"/>
    <p:sldId id="326" r:id="rId10"/>
    <p:sldId id="319" r:id="rId11"/>
    <p:sldId id="351" r:id="rId12"/>
    <p:sldId id="337" r:id="rId13"/>
    <p:sldId id="266" r:id="rId14"/>
    <p:sldId id="358" r:id="rId15"/>
    <p:sldId id="328" r:id="rId16"/>
    <p:sldId id="345" r:id="rId17"/>
    <p:sldId id="324" r:id="rId18"/>
    <p:sldId id="356" r:id="rId19"/>
    <p:sldId id="360" r:id="rId20"/>
    <p:sldId id="363" r:id="rId21"/>
    <p:sldId id="364" r:id="rId22"/>
    <p:sldId id="359" r:id="rId23"/>
    <p:sldId id="330" r:id="rId24"/>
  </p:sldIdLst>
  <p:sldSz cx="9144000" cy="5143500" type="screen16x9"/>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20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72">
          <p15:clr>
            <a:srgbClr val="A4A3A4"/>
          </p15:clr>
        </p15:guide>
        <p15:guide id="4" pos="2101">
          <p15:clr>
            <a:srgbClr val="A4A3A4"/>
          </p15:clr>
        </p15:guide>
        <p15:guide id="5" orient="horz" pos="2915">
          <p15:clr>
            <a:srgbClr val="A4A3A4"/>
          </p15:clr>
        </p15:guide>
        <p15:guide id="6" orient="horz" pos="3110">
          <p15:clr>
            <a:srgbClr val="A4A3A4"/>
          </p15:clr>
        </p15:guide>
        <p15:guide id="7" orient="horz" pos="2845">
          <p15:clr>
            <a:srgbClr val="A4A3A4"/>
          </p15:clr>
        </p15:guide>
        <p15:guide id="8" orient="horz" pos="30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BC7CE"/>
    <a:srgbClr val="1F546B"/>
    <a:srgbClr val="FAD53D"/>
    <a:srgbClr val="232323"/>
    <a:srgbClr val="A42F13"/>
    <a:srgbClr val="000000"/>
    <a:srgbClr val="EB765A"/>
    <a:srgbClr val="FBE384"/>
    <a:srgbClr val="F7B46A"/>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392" autoAdjust="0"/>
  </p:normalViewPr>
  <p:slideViewPr>
    <p:cSldViewPr snapToGrid="0">
      <p:cViewPr varScale="1">
        <p:scale>
          <a:sx n="65" d="100"/>
          <a:sy n="65" d="100"/>
        </p:scale>
        <p:origin x="1982" y="43"/>
      </p:cViewPr>
      <p:guideLst>
        <p:guide orient="horz" pos="2160"/>
        <p:guide pos="2880"/>
        <p:guide orient="horz" pos="220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966" y="-84"/>
      </p:cViewPr>
      <p:guideLst>
        <p:guide orient="horz" pos="2880"/>
        <p:guide pos="2160"/>
        <p:guide orient="horz" pos="3072"/>
        <p:guide pos="2101"/>
        <p:guide orient="horz" pos="2915"/>
        <p:guide orient="horz" pos="3110"/>
        <p:guide orient="horz" pos="2845"/>
        <p:guide orient="horz" pos="30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889938" cy="487680"/>
          </a:xfrm>
          <a:prstGeom prst="rect">
            <a:avLst/>
          </a:prstGeom>
        </p:spPr>
        <p:txBody>
          <a:bodyPr vert="horz" lIns="91395" tIns="45696" rIns="91395" bIns="45696" rtlCol="0"/>
          <a:lstStyle>
            <a:lvl1pPr algn="l">
              <a:defRPr sz="1200"/>
            </a:lvl1pPr>
          </a:lstStyle>
          <a:p>
            <a:endParaRPr lang="en-NZ" dirty="0"/>
          </a:p>
        </p:txBody>
      </p:sp>
      <p:sp>
        <p:nvSpPr>
          <p:cNvPr id="3" name="Date Placeholder 2"/>
          <p:cNvSpPr>
            <a:spLocks noGrp="1"/>
          </p:cNvSpPr>
          <p:nvPr>
            <p:ph type="dt" sz="quarter" idx="1"/>
          </p:nvPr>
        </p:nvSpPr>
        <p:spPr>
          <a:xfrm>
            <a:off x="3777607" y="0"/>
            <a:ext cx="2889938" cy="487680"/>
          </a:xfrm>
          <a:prstGeom prst="rect">
            <a:avLst/>
          </a:prstGeom>
        </p:spPr>
        <p:txBody>
          <a:bodyPr vert="horz" lIns="91395" tIns="45696" rIns="91395" bIns="45696" rtlCol="0"/>
          <a:lstStyle>
            <a:lvl1pPr algn="r">
              <a:defRPr sz="1200"/>
            </a:lvl1pPr>
          </a:lstStyle>
          <a:p>
            <a:fld id="{22094BAE-4BB5-469A-A41B-D6CDE580176E}" type="datetimeFigureOut">
              <a:rPr lang="en-NZ" smtClean="0"/>
              <a:t>17/10/2019</a:t>
            </a:fld>
            <a:endParaRPr lang="en-NZ" dirty="0"/>
          </a:p>
        </p:txBody>
      </p:sp>
      <p:sp>
        <p:nvSpPr>
          <p:cNvPr id="4" name="Footer Placeholder 3"/>
          <p:cNvSpPr>
            <a:spLocks noGrp="1"/>
          </p:cNvSpPr>
          <p:nvPr>
            <p:ph type="ftr" sz="quarter" idx="2"/>
          </p:nvPr>
        </p:nvSpPr>
        <p:spPr>
          <a:xfrm>
            <a:off x="4" y="9264227"/>
            <a:ext cx="2889938" cy="487680"/>
          </a:xfrm>
          <a:prstGeom prst="rect">
            <a:avLst/>
          </a:prstGeom>
        </p:spPr>
        <p:txBody>
          <a:bodyPr vert="horz" lIns="91395" tIns="45696" rIns="91395" bIns="45696" rtlCol="0" anchor="b"/>
          <a:lstStyle>
            <a:lvl1pPr algn="l">
              <a:defRPr sz="1200"/>
            </a:lvl1pPr>
          </a:lstStyle>
          <a:p>
            <a:endParaRPr lang="en-NZ" dirty="0"/>
          </a:p>
        </p:txBody>
      </p:sp>
      <p:sp>
        <p:nvSpPr>
          <p:cNvPr id="5" name="Slide Number Placeholder 4"/>
          <p:cNvSpPr>
            <a:spLocks noGrp="1"/>
          </p:cNvSpPr>
          <p:nvPr>
            <p:ph type="sldNum" sz="quarter" idx="3"/>
          </p:nvPr>
        </p:nvSpPr>
        <p:spPr>
          <a:xfrm>
            <a:off x="3777607" y="9264227"/>
            <a:ext cx="2889938" cy="487680"/>
          </a:xfrm>
          <a:prstGeom prst="rect">
            <a:avLst/>
          </a:prstGeom>
        </p:spPr>
        <p:txBody>
          <a:bodyPr vert="horz" lIns="91395" tIns="45696" rIns="91395" bIns="45696" rtlCol="0" anchor="b"/>
          <a:lstStyle>
            <a:lvl1pPr algn="r">
              <a:defRPr sz="1200"/>
            </a:lvl1pPr>
          </a:lstStyle>
          <a:p>
            <a:fld id="{342428D0-2520-4026-8D2C-070B4AE6D8DC}" type="slidenum">
              <a:rPr lang="en-NZ" smtClean="0"/>
              <a:t>‹#›</a:t>
            </a:fld>
            <a:endParaRPr lang="en-NZ" dirty="0"/>
          </a:p>
        </p:txBody>
      </p:sp>
    </p:spTree>
    <p:extLst>
      <p:ext uri="{BB962C8B-B14F-4D97-AF65-F5344CB8AC3E}">
        <p14:creationId xmlns:p14="http://schemas.microsoft.com/office/powerpoint/2010/main" val="1086432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0"/>
            <a:ext cx="2889938" cy="487680"/>
          </a:xfrm>
          <a:prstGeom prst="rect">
            <a:avLst/>
          </a:prstGeom>
        </p:spPr>
        <p:txBody>
          <a:bodyPr vert="horz" lIns="91395" tIns="45696" rIns="91395" bIns="45696" rtlCol="0"/>
          <a:lstStyle>
            <a:lvl1pPr algn="l">
              <a:defRPr sz="1200"/>
            </a:lvl1pPr>
          </a:lstStyle>
          <a:p>
            <a:endParaRPr lang="en-NZ" dirty="0"/>
          </a:p>
        </p:txBody>
      </p:sp>
      <p:sp>
        <p:nvSpPr>
          <p:cNvPr id="3" name="Date Placeholder 2"/>
          <p:cNvSpPr>
            <a:spLocks noGrp="1"/>
          </p:cNvSpPr>
          <p:nvPr>
            <p:ph type="dt" idx="1"/>
          </p:nvPr>
        </p:nvSpPr>
        <p:spPr>
          <a:xfrm>
            <a:off x="3777607" y="0"/>
            <a:ext cx="2889938" cy="487680"/>
          </a:xfrm>
          <a:prstGeom prst="rect">
            <a:avLst/>
          </a:prstGeom>
        </p:spPr>
        <p:txBody>
          <a:bodyPr vert="horz" lIns="91395" tIns="45696" rIns="91395" bIns="45696" rtlCol="0"/>
          <a:lstStyle>
            <a:lvl1pPr algn="r">
              <a:defRPr sz="1200"/>
            </a:lvl1pPr>
          </a:lstStyle>
          <a:p>
            <a:fld id="{9DF00BD5-4761-4FC3-92DB-11DDD1C09E88}" type="datetimeFigureOut">
              <a:rPr lang="en-NZ" smtClean="0"/>
              <a:t>17/10/2019</a:t>
            </a:fld>
            <a:endParaRPr lang="en-NZ" dirty="0"/>
          </a:p>
        </p:txBody>
      </p:sp>
      <p:sp>
        <p:nvSpPr>
          <p:cNvPr id="4" name="Slide Image Placeholder 3"/>
          <p:cNvSpPr>
            <a:spLocks noGrp="1" noRot="1" noChangeAspect="1"/>
          </p:cNvSpPr>
          <p:nvPr>
            <p:ph type="sldImg" idx="2"/>
          </p:nvPr>
        </p:nvSpPr>
        <p:spPr>
          <a:xfrm>
            <a:off x="82550" y="731838"/>
            <a:ext cx="6503988" cy="3657600"/>
          </a:xfrm>
          <a:prstGeom prst="rect">
            <a:avLst/>
          </a:prstGeom>
          <a:noFill/>
          <a:ln w="12700">
            <a:solidFill>
              <a:prstClr val="black"/>
            </a:solidFill>
          </a:ln>
        </p:spPr>
        <p:txBody>
          <a:bodyPr vert="horz" lIns="91395" tIns="45696" rIns="91395" bIns="45696" rtlCol="0" anchor="ctr"/>
          <a:lstStyle/>
          <a:p>
            <a:endParaRPr lang="en-NZ" dirty="0"/>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395" tIns="45696" rIns="91395" bIns="4569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4" y="9264227"/>
            <a:ext cx="2889938" cy="487680"/>
          </a:xfrm>
          <a:prstGeom prst="rect">
            <a:avLst/>
          </a:prstGeom>
        </p:spPr>
        <p:txBody>
          <a:bodyPr vert="horz" lIns="91395" tIns="45696" rIns="91395" bIns="45696" rtlCol="0" anchor="b"/>
          <a:lstStyle>
            <a:lvl1pPr algn="l">
              <a:defRPr sz="1200"/>
            </a:lvl1pPr>
          </a:lstStyle>
          <a:p>
            <a:endParaRPr lang="en-NZ" dirty="0"/>
          </a:p>
        </p:txBody>
      </p:sp>
      <p:sp>
        <p:nvSpPr>
          <p:cNvPr id="7" name="Slide Number Placeholder 6"/>
          <p:cNvSpPr>
            <a:spLocks noGrp="1"/>
          </p:cNvSpPr>
          <p:nvPr>
            <p:ph type="sldNum" sz="quarter" idx="5"/>
          </p:nvPr>
        </p:nvSpPr>
        <p:spPr>
          <a:xfrm>
            <a:off x="3777607" y="9264227"/>
            <a:ext cx="2889938" cy="487680"/>
          </a:xfrm>
          <a:prstGeom prst="rect">
            <a:avLst/>
          </a:prstGeom>
        </p:spPr>
        <p:txBody>
          <a:bodyPr vert="horz" lIns="91395" tIns="45696" rIns="91395" bIns="45696" rtlCol="0" anchor="b"/>
          <a:lstStyle>
            <a:lvl1pPr algn="r">
              <a:defRPr sz="1200"/>
            </a:lvl1pPr>
          </a:lstStyle>
          <a:p>
            <a:fld id="{5F346522-C387-4F2F-BCF0-871E7F5E6A9F}" type="slidenum">
              <a:rPr lang="en-NZ" smtClean="0"/>
              <a:t>‹#›</a:t>
            </a:fld>
            <a:endParaRPr lang="en-NZ" dirty="0"/>
          </a:p>
        </p:txBody>
      </p:sp>
    </p:spTree>
    <p:extLst>
      <p:ext uri="{BB962C8B-B14F-4D97-AF65-F5344CB8AC3E}">
        <p14:creationId xmlns:p14="http://schemas.microsoft.com/office/powerpoint/2010/main" val="91793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1219200"/>
            <a:ext cx="5853112" cy="3292475"/>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82B8F7A-A965-4E7E-A73B-6F9EDFC1B95A}" type="slidenum">
              <a:rPr lang="en-NZ" smtClean="0"/>
              <a:t>1</a:t>
            </a:fld>
            <a:endParaRPr lang="en-NZ"/>
          </a:p>
        </p:txBody>
      </p:sp>
    </p:spTree>
    <p:extLst>
      <p:ext uri="{BB962C8B-B14F-4D97-AF65-F5344CB8AC3E}">
        <p14:creationId xmlns:p14="http://schemas.microsoft.com/office/powerpoint/2010/main" val="2937967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NZ"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782B8F7A-A965-4E7E-A73B-6F9EDFC1B95A}" type="slidenum">
              <a:rPr lang="en-NZ" smtClean="0"/>
              <a:t>10</a:t>
            </a:fld>
            <a:endParaRPr lang="en-NZ"/>
          </a:p>
        </p:txBody>
      </p:sp>
    </p:spTree>
    <p:extLst>
      <p:ext uri="{BB962C8B-B14F-4D97-AF65-F5344CB8AC3E}">
        <p14:creationId xmlns:p14="http://schemas.microsoft.com/office/powerpoint/2010/main" val="2250876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NZ" sz="1200" b="0" i="0" u="none" strike="noStrike" kern="1200" dirty="0">
                <a:solidFill>
                  <a:schemeClr val="tx1"/>
                </a:solidFill>
                <a:effectLst/>
                <a:latin typeface="+mn-lt"/>
                <a:ea typeface="+mn-ea"/>
                <a:cs typeface="+mn-cs"/>
              </a:rPr>
              <a:t>No workflow for born digital material, and particularly for born digital legal deposit material (though an idea is now under review). </a:t>
            </a:r>
          </a:p>
          <a:p>
            <a:pPr rtl="0" fontAlgn="base"/>
            <a:r>
              <a:rPr lang="en-NZ" sz="1200" b="0" i="0" u="none" strike="noStrike" kern="1200" dirty="0">
                <a:solidFill>
                  <a:schemeClr val="tx1"/>
                </a:solidFill>
                <a:effectLst/>
                <a:latin typeface="+mn-lt"/>
                <a:ea typeface="+mn-ea"/>
                <a:cs typeface="+mn-cs"/>
              </a:rPr>
              <a:t>We need to be able to claim digital resources under Legal deposit. For example:</a:t>
            </a:r>
            <a:r>
              <a:rPr lang="en-US" sz="1200" b="0" i="0" kern="1200" dirty="0">
                <a:solidFill>
                  <a:schemeClr val="tx1"/>
                </a:solidFill>
                <a:effectLst/>
                <a:latin typeface="+mn-lt"/>
                <a:ea typeface="+mn-ea"/>
                <a:cs typeface="+mn-cs"/>
              </a:rPr>
              <a:t>​</a:t>
            </a:r>
          </a:p>
          <a:p>
            <a:pPr rtl="0" fontAlgn="base"/>
            <a:r>
              <a:rPr lang="en-NZ" sz="1200" b="0" i="0" u="none" strike="noStrike" kern="1200" dirty="0">
                <a:solidFill>
                  <a:schemeClr val="tx1"/>
                </a:solidFill>
                <a:effectLst/>
                <a:latin typeface="+mn-lt"/>
                <a:ea typeface="+mn-ea"/>
                <a:cs typeface="+mn-cs"/>
              </a:rPr>
              <a:t>Rex Manley applied for ISBNs for his digital publication (one for each for each digital format) A killing in a concrete forest in December 2018. It was due to be published in February 2019. We supplied the ISBNs and created a prepublication record, added a deferred purchase order using a physical workflow because there isn’t a digital legal deposit workflow. </a:t>
            </a:r>
            <a:r>
              <a:rPr lang="en-US" sz="1200" b="0" i="0" kern="1200" dirty="0">
                <a:solidFill>
                  <a:schemeClr val="tx1"/>
                </a:solidFill>
                <a:effectLst/>
                <a:latin typeface="+mn-lt"/>
                <a:ea typeface="+mn-ea"/>
                <a:cs typeface="+mn-cs"/>
              </a:rPr>
              <a:t>​</a:t>
            </a:r>
          </a:p>
          <a:p>
            <a:pPr rtl="0" fontAlgn="base"/>
            <a:r>
              <a:rPr lang="en-NZ" sz="1200" b="0" i="0" u="none" strike="noStrike" kern="1200" dirty="0">
                <a:solidFill>
                  <a:schemeClr val="tx1"/>
                </a:solidFill>
                <a:effectLst/>
                <a:latin typeface="+mn-lt"/>
                <a:ea typeface="+mn-ea"/>
                <a:cs typeface="+mn-cs"/>
              </a:rPr>
              <a:t>We need to be able to claim the resource if it isn’t deposited with us after publication</a:t>
            </a:r>
            <a:r>
              <a:rPr lang="en-US" sz="1200" b="0" i="0" kern="1200" dirty="0">
                <a:solidFill>
                  <a:schemeClr val="tx1"/>
                </a:solidFill>
                <a:effectLst/>
                <a:latin typeface="+mn-lt"/>
                <a:ea typeface="+mn-ea"/>
                <a:cs typeface="+mn-cs"/>
              </a:rPr>
              <a:t>​</a:t>
            </a:r>
          </a:p>
          <a:p>
            <a:pPr rtl="0" fontAlgn="base"/>
            <a:r>
              <a:rPr lang="en-NZ"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782B8F7A-A965-4E7E-A73B-6F9EDFC1B95A}" type="slidenum">
              <a:rPr lang="en-NZ" smtClean="0"/>
              <a:t>11</a:t>
            </a:fld>
            <a:endParaRPr lang="en-NZ"/>
          </a:p>
        </p:txBody>
      </p:sp>
    </p:spTree>
    <p:extLst>
      <p:ext uri="{BB962C8B-B14F-4D97-AF65-F5344CB8AC3E}">
        <p14:creationId xmlns:p14="http://schemas.microsoft.com/office/powerpoint/2010/main" val="1466548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NZ" sz="1200" b="0" i="0" u="none" strike="noStrike" kern="1200" dirty="0">
                <a:solidFill>
                  <a:schemeClr val="tx1"/>
                </a:solidFill>
                <a:effectLst/>
                <a:latin typeface="+mn-lt"/>
                <a:ea typeface="+mn-ea"/>
                <a:cs typeface="+mn-cs"/>
              </a:rPr>
              <a:t>We did get a copy in March 2019– but we don’t always have such diligent publishers, and we do have to have a mechanism by which we can chase them up.</a:t>
            </a:r>
            <a:r>
              <a:rPr lang="en-US" sz="1200" b="0" i="0" kern="1200" dirty="0">
                <a:solidFill>
                  <a:schemeClr val="tx1"/>
                </a:solidFill>
                <a:effectLst/>
                <a:latin typeface="+mn-lt"/>
                <a:ea typeface="+mn-ea"/>
                <a:cs typeface="+mn-cs"/>
              </a:rPr>
              <a:t>​</a:t>
            </a:r>
          </a:p>
          <a:p>
            <a:pPr rtl="0" fontAlgn="base"/>
            <a:r>
              <a:rPr lang="en-NZ" sz="1200" b="0" i="0" u="none" strike="noStrike" kern="1200" dirty="0">
                <a:solidFill>
                  <a:schemeClr val="tx1"/>
                </a:solidFill>
                <a:effectLst/>
                <a:latin typeface="+mn-lt"/>
                <a:ea typeface="+mn-ea"/>
                <a:cs typeface="+mn-cs"/>
              </a:rPr>
              <a:t>The resource has been deposited into Rosetta and the digital representation has been created in Alma.</a:t>
            </a:r>
            <a:r>
              <a:rPr lang="en-US" sz="1200" b="0" i="0" kern="1200" dirty="0">
                <a:solidFill>
                  <a:schemeClr val="tx1"/>
                </a:solidFill>
                <a:effectLst/>
                <a:latin typeface="+mn-lt"/>
                <a:ea typeface="+mn-ea"/>
                <a:cs typeface="+mn-cs"/>
              </a:rPr>
              <a:t>​ </a:t>
            </a:r>
            <a:r>
              <a:rPr lang="en-NZ" sz="1200" b="0" i="0" u="none" strike="noStrike" kern="1200" dirty="0">
                <a:solidFill>
                  <a:schemeClr val="tx1"/>
                </a:solidFill>
                <a:effectLst/>
                <a:latin typeface="+mn-lt"/>
                <a:ea typeface="+mn-ea"/>
                <a:cs typeface="+mn-cs"/>
              </a:rPr>
              <a:t>So we now have a physical holding, and a digital representation</a:t>
            </a:r>
            <a:r>
              <a:rPr lang="en-US" sz="1200" b="0" i="0" kern="1200" dirty="0">
                <a:solidFill>
                  <a:schemeClr val="tx1"/>
                </a:solidFill>
                <a:effectLst/>
                <a:latin typeface="+mn-lt"/>
                <a:ea typeface="+mn-ea"/>
                <a:cs typeface="+mn-cs"/>
              </a:rPr>
              <a:t>​</a:t>
            </a:r>
          </a:p>
          <a:p>
            <a:pPr rtl="0" fontAlgn="base"/>
            <a:r>
              <a:rPr lang="en-NZ" sz="1200" b="0" i="0" u="none" strike="noStrike" kern="1200" dirty="0">
                <a:solidFill>
                  <a:schemeClr val="tx1"/>
                </a:solidFill>
                <a:effectLst/>
                <a:latin typeface="+mn-lt"/>
                <a:ea typeface="+mn-ea"/>
                <a:cs typeface="+mn-cs"/>
              </a:rPr>
              <a:t>Alma publishes a separate descriptive record for each delivery method, and they are deduped in Primo. Here you can see the publishing number for the digital inventory and the publishing number for the workaround physical inventory.</a:t>
            </a:r>
            <a:r>
              <a:rPr lang="en-US" sz="1200" b="0" i="0" kern="1200" dirty="0">
                <a:solidFill>
                  <a:schemeClr val="tx1"/>
                </a:solidFill>
                <a:effectLst/>
                <a:latin typeface="+mn-lt"/>
                <a:ea typeface="+mn-ea"/>
                <a:cs typeface="+mn-cs"/>
              </a:rPr>
              <a:t>​</a:t>
            </a:r>
          </a:p>
          <a:p>
            <a:pPr rtl="0" fontAlgn="base"/>
            <a:endParaRPr lang="en-NZ" sz="1200" b="0" i="0" u="none" strike="noStrike" kern="1200" dirty="0">
              <a:solidFill>
                <a:schemeClr val="tx1"/>
              </a:solidFill>
              <a:effectLst/>
              <a:latin typeface="+mn-lt"/>
              <a:ea typeface="+mn-ea"/>
              <a:cs typeface="+mn-cs"/>
            </a:endParaRPr>
          </a:p>
          <a:p>
            <a:pPr rtl="0" fontAlgn="base"/>
            <a:r>
              <a:rPr lang="en-NZ" sz="1200" b="0" i="0" u="none" strike="noStrike" kern="1200" dirty="0">
                <a:solidFill>
                  <a:schemeClr val="tx1"/>
                </a:solidFill>
                <a:effectLst/>
                <a:latin typeface="+mn-lt"/>
                <a:ea typeface="+mn-ea"/>
                <a:cs typeface="+mn-cs"/>
              </a:rPr>
              <a:t>This caused a major problem for us when we first migrated, because of the Primo deduplication algorithm which was too blunt (too aggressive) for many resources in our collection. Resources were being deduped that shouldn’t be. Maps, music scores, serials and rare books were the worst affected but we kept finding others.</a:t>
            </a:r>
            <a:endParaRPr lang="en-US" sz="1200" b="0" i="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782B8F7A-A965-4E7E-A73B-6F9EDFC1B95A}" type="slidenum">
              <a:rPr lang="en-NZ" smtClean="0"/>
              <a:t>12</a:t>
            </a:fld>
            <a:endParaRPr lang="en-NZ"/>
          </a:p>
        </p:txBody>
      </p:sp>
    </p:spTree>
    <p:extLst>
      <p:ext uri="{BB962C8B-B14F-4D97-AF65-F5344CB8AC3E}">
        <p14:creationId xmlns:p14="http://schemas.microsoft.com/office/powerpoint/2010/main" val="47476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NZ" sz="1200" b="0" i="0" u="none" strike="noStrike" kern="1200" dirty="0">
                <a:solidFill>
                  <a:schemeClr val="tx1"/>
                </a:solidFill>
                <a:effectLst/>
                <a:latin typeface="+mn-lt"/>
                <a:ea typeface="+mn-ea"/>
                <a:cs typeface="+mn-cs"/>
              </a:rPr>
              <a:t>For example: On the left, detail from a topographic map, with contours line representing height, rivers and other geographic features marked. On the right, detail from a cadastral map, showing property boundaries. The both have the same title, they were published in the same year, and were put out by the same government department. The difference is the series to which they belong. The one on the left is in the NZMS 260, and the one on the right is NZMS 261. Conceptually, and crucially for those interested in maps, they are NOT the same work, which is why they are in different series</a:t>
            </a:r>
            <a:r>
              <a:rPr lang="en-US" sz="1200" b="0" i="0" kern="1200" dirty="0">
                <a:solidFill>
                  <a:schemeClr val="tx1"/>
                </a:solidFill>
                <a:effectLst/>
                <a:latin typeface="+mn-lt"/>
                <a:ea typeface="+mn-ea"/>
                <a:cs typeface="+mn-cs"/>
              </a:rPr>
              <a:t>​. </a:t>
            </a:r>
            <a:r>
              <a:rPr lang="en-NZ" sz="1200" b="0" i="0" u="none" strike="noStrike" kern="1200" dirty="0">
                <a:solidFill>
                  <a:schemeClr val="tx1"/>
                </a:solidFill>
                <a:effectLst/>
                <a:latin typeface="+mn-lt"/>
                <a:ea typeface="+mn-ea"/>
                <a:cs typeface="+mn-cs"/>
              </a:rPr>
              <a:t>Primo deduped them. This was just one example of many.</a:t>
            </a:r>
            <a:r>
              <a:rPr lang="en-US" sz="1200" b="0" i="0" kern="1200" dirty="0">
                <a:solidFill>
                  <a:schemeClr val="tx1"/>
                </a:solidFill>
                <a:effectLst/>
                <a:latin typeface="+mn-lt"/>
                <a:ea typeface="+mn-ea"/>
                <a:cs typeface="+mn-cs"/>
              </a:rPr>
              <a:t>​ </a:t>
            </a:r>
            <a:r>
              <a:rPr lang="en-NZ" sz="1200" b="0" i="0" u="none" strike="noStrike" kern="1200" dirty="0">
                <a:solidFill>
                  <a:schemeClr val="tx1"/>
                </a:solidFill>
                <a:effectLst/>
                <a:latin typeface="+mn-lt"/>
                <a:ea typeface="+mn-ea"/>
                <a:cs typeface="+mn-cs"/>
              </a:rPr>
              <a:t>FRBR was a problem too, and the feedback from the Reading Room staff was that the users didn't like it, and neither did they. </a:t>
            </a:r>
            <a:r>
              <a:rPr lang="en-US" sz="1200" b="0" i="0" kern="1200" dirty="0">
                <a:solidFill>
                  <a:schemeClr val="tx1"/>
                </a:solidFill>
                <a:effectLst/>
                <a:latin typeface="+mn-lt"/>
                <a:ea typeface="+mn-ea"/>
                <a:cs typeface="+mn-cs"/>
              </a:rPr>
              <a:t>​</a:t>
            </a:r>
            <a:r>
              <a:rPr lang="en-NZ" sz="1200" b="0" i="0" u="none" strike="noStrike" kern="1200" dirty="0">
                <a:solidFill>
                  <a:schemeClr val="tx1"/>
                </a:solidFill>
                <a:effectLst/>
                <a:latin typeface="+mn-lt"/>
                <a:ea typeface="+mn-ea"/>
                <a:cs typeface="+mn-cs"/>
              </a:rPr>
              <a:t>We could turn off FRBR easily, but if we turned off </a:t>
            </a:r>
            <a:r>
              <a:rPr lang="en-NZ" sz="1200" b="0" i="0" u="none" strike="noStrike" kern="1200" dirty="0" err="1">
                <a:solidFill>
                  <a:schemeClr val="tx1"/>
                </a:solidFill>
                <a:effectLst/>
                <a:latin typeface="+mn-lt"/>
                <a:ea typeface="+mn-ea"/>
                <a:cs typeface="+mn-cs"/>
              </a:rPr>
              <a:t>dedup</a:t>
            </a:r>
            <a:r>
              <a:rPr lang="en-NZ" sz="1200" b="0" i="0" u="none" strike="noStrike" kern="1200" dirty="0">
                <a:solidFill>
                  <a:schemeClr val="tx1"/>
                </a:solidFill>
                <a:effectLst/>
                <a:latin typeface="+mn-lt"/>
                <a:ea typeface="+mn-ea"/>
                <a:cs typeface="+mn-cs"/>
              </a:rPr>
              <a:t> then we had a problem with our digitally born material – we would have two records in Primo for one resource. One of which lead the user nowhere. Back in 2016, our Primo implementation manager hadn’t come across this much, and there was some delay before this could be resolved and we were able to deduplicate by Alma MMS ID only.</a:t>
            </a:r>
            <a:r>
              <a:rPr lang="en-US" sz="1200" b="0" i="0" kern="1200" dirty="0">
                <a:solidFill>
                  <a:schemeClr val="tx1"/>
                </a:solidFill>
                <a:effectLst/>
                <a:latin typeface="+mn-lt"/>
                <a:ea typeface="+mn-ea"/>
                <a:cs typeface="+mn-cs"/>
              </a:rPr>
              <a:t>​</a:t>
            </a:r>
          </a:p>
          <a:p>
            <a:pPr rtl="0" fontAlgn="base"/>
            <a:r>
              <a:rPr lang="en-NZ" sz="1200" b="0" i="0" kern="1200" dirty="0">
                <a:solidFill>
                  <a:schemeClr val="tx1"/>
                </a:solidFill>
                <a:effectLst/>
                <a:latin typeface="+mn-lt"/>
                <a:ea typeface="+mn-ea"/>
                <a:cs typeface="+mn-cs"/>
              </a:rPr>
              <a:t>​</a:t>
            </a:r>
          </a:p>
          <a:p>
            <a:pPr rtl="0" fontAlgn="base"/>
            <a:endParaRPr lang="en-NZ"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82B8F7A-A965-4E7E-A73B-6F9EDFC1B95A}" type="slidenum">
              <a:rPr lang="en-NZ" smtClean="0"/>
              <a:t>13</a:t>
            </a:fld>
            <a:endParaRPr lang="en-NZ"/>
          </a:p>
        </p:txBody>
      </p:sp>
    </p:spTree>
    <p:extLst>
      <p:ext uri="{BB962C8B-B14F-4D97-AF65-F5344CB8AC3E}">
        <p14:creationId xmlns:p14="http://schemas.microsoft.com/office/powerpoint/2010/main" val="2387090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Example: Otago Daily Times – digital reps = 27,589</a:t>
            </a:r>
          </a:p>
          <a:p>
            <a:r>
              <a:rPr lang="en-NZ" dirty="0"/>
              <a:t>Started in 1861- print, digital, electronic  or full text access via Papers Past (1861-1950)</a:t>
            </a:r>
          </a:p>
        </p:txBody>
      </p:sp>
      <p:sp>
        <p:nvSpPr>
          <p:cNvPr id="4" name="Slide Number Placeholder 3"/>
          <p:cNvSpPr>
            <a:spLocks noGrp="1"/>
          </p:cNvSpPr>
          <p:nvPr>
            <p:ph type="sldNum" sz="quarter" idx="5"/>
          </p:nvPr>
        </p:nvSpPr>
        <p:spPr/>
        <p:txBody>
          <a:bodyPr/>
          <a:lstStyle/>
          <a:p>
            <a:fld id="{5F346522-C387-4F2F-BCF0-871E7F5E6A9F}" type="slidenum">
              <a:rPr lang="en-NZ" smtClean="0"/>
              <a:t>14</a:t>
            </a:fld>
            <a:endParaRPr lang="en-NZ" dirty="0"/>
          </a:p>
        </p:txBody>
      </p:sp>
    </p:spTree>
    <p:extLst>
      <p:ext uri="{BB962C8B-B14F-4D97-AF65-F5344CB8AC3E}">
        <p14:creationId xmlns:p14="http://schemas.microsoft.com/office/powerpoint/2010/main" val="2252082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82B8F7A-A965-4E7E-A73B-6F9EDFC1B95A}" type="slidenum">
              <a:rPr lang="en-NZ" smtClean="0"/>
              <a:t>15</a:t>
            </a:fld>
            <a:endParaRPr lang="en-NZ"/>
          </a:p>
        </p:txBody>
      </p:sp>
    </p:spTree>
    <p:extLst>
      <p:ext uri="{BB962C8B-B14F-4D97-AF65-F5344CB8AC3E}">
        <p14:creationId xmlns:p14="http://schemas.microsoft.com/office/powerpoint/2010/main" val="428974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82B8F7A-A965-4E7E-A73B-6F9EDFC1B95A}" type="slidenum">
              <a:rPr lang="en-NZ" smtClean="0"/>
              <a:t>16</a:t>
            </a:fld>
            <a:endParaRPr lang="en-NZ"/>
          </a:p>
        </p:txBody>
      </p:sp>
    </p:spTree>
    <p:extLst>
      <p:ext uri="{BB962C8B-B14F-4D97-AF65-F5344CB8AC3E}">
        <p14:creationId xmlns:p14="http://schemas.microsoft.com/office/powerpoint/2010/main" val="807360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782B8F7A-A965-4E7E-A73B-6F9EDFC1B95A}" type="slidenum">
              <a:rPr lang="en-NZ" smtClean="0"/>
              <a:t>17</a:t>
            </a:fld>
            <a:endParaRPr lang="en-NZ"/>
          </a:p>
        </p:txBody>
      </p:sp>
    </p:spTree>
    <p:extLst>
      <p:ext uri="{BB962C8B-B14F-4D97-AF65-F5344CB8AC3E}">
        <p14:creationId xmlns:p14="http://schemas.microsoft.com/office/powerpoint/2010/main" val="1313551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F346522-C387-4F2F-BCF0-871E7F5E6A9F}" type="slidenum">
              <a:rPr lang="en-NZ" smtClean="0"/>
              <a:t>18</a:t>
            </a:fld>
            <a:endParaRPr lang="en-NZ" dirty="0"/>
          </a:p>
        </p:txBody>
      </p:sp>
    </p:spTree>
    <p:extLst>
      <p:ext uri="{BB962C8B-B14F-4D97-AF65-F5344CB8AC3E}">
        <p14:creationId xmlns:p14="http://schemas.microsoft.com/office/powerpoint/2010/main" val="485626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Partial view of a record in Primo for an episode in the </a:t>
            </a:r>
            <a:r>
              <a:rPr lang="en-NZ" dirty="0" err="1"/>
              <a:t>Taringa</a:t>
            </a:r>
            <a:r>
              <a:rPr lang="en-NZ" dirty="0"/>
              <a:t> podcast. The information you see is from a template. Each podcast series has its own template. The cataloguer creates the template, deciding what information should be in it. </a:t>
            </a:r>
          </a:p>
          <a:p>
            <a:endParaRPr lang="en-NZ" dirty="0"/>
          </a:p>
        </p:txBody>
      </p:sp>
      <p:sp>
        <p:nvSpPr>
          <p:cNvPr id="4" name="Slide Number Placeholder 3"/>
          <p:cNvSpPr>
            <a:spLocks noGrp="1"/>
          </p:cNvSpPr>
          <p:nvPr>
            <p:ph type="sldNum" sz="quarter" idx="5"/>
          </p:nvPr>
        </p:nvSpPr>
        <p:spPr/>
        <p:txBody>
          <a:bodyPr/>
          <a:lstStyle/>
          <a:p>
            <a:fld id="{782B8F7A-A965-4E7E-A73B-6F9EDFC1B95A}" type="slidenum">
              <a:rPr lang="en-NZ" smtClean="0"/>
              <a:t>19</a:t>
            </a:fld>
            <a:endParaRPr lang="en-NZ"/>
          </a:p>
        </p:txBody>
      </p:sp>
    </p:spTree>
    <p:extLst>
      <p:ext uri="{BB962C8B-B14F-4D97-AF65-F5344CB8AC3E}">
        <p14:creationId xmlns:p14="http://schemas.microsoft.com/office/powerpoint/2010/main" val="337712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0812" cy="3657600"/>
          </a:xfrm>
        </p:spPr>
      </p:sp>
      <p:sp>
        <p:nvSpPr>
          <p:cNvPr id="3" name="Notes Placeholder 2"/>
          <p:cNvSpPr>
            <a:spLocks noGrp="1"/>
          </p:cNvSpPr>
          <p:nvPr>
            <p:ph type="body" idx="1"/>
          </p:nvPr>
        </p:nvSpPr>
        <p:spPr/>
        <p:txBody>
          <a:bodyPr/>
          <a:lstStyle/>
          <a:p>
            <a:pPr>
              <a:spcAft>
                <a:spcPts val="600"/>
              </a:spcAft>
              <a:buSzPct val="125000"/>
            </a:pPr>
            <a:r>
              <a:rPr lang="en-NZ" sz="1200" dirty="0">
                <a:solidFill>
                  <a:srgbClr val="000000"/>
                </a:solidFill>
              </a:rPr>
              <a:t>4.9 million people</a:t>
            </a:r>
          </a:p>
          <a:p>
            <a:pPr>
              <a:spcAft>
                <a:spcPts val="600"/>
              </a:spcAft>
              <a:buSzPct val="125000"/>
            </a:pPr>
            <a:r>
              <a:rPr lang="en-NZ" sz="1200" dirty="0">
                <a:solidFill>
                  <a:srgbClr val="000000"/>
                </a:solidFill>
              </a:rPr>
              <a:t>3 official languages</a:t>
            </a:r>
          </a:p>
        </p:txBody>
      </p:sp>
      <p:sp>
        <p:nvSpPr>
          <p:cNvPr id="4" name="Slide Number Placeholder 3"/>
          <p:cNvSpPr>
            <a:spLocks noGrp="1"/>
          </p:cNvSpPr>
          <p:nvPr>
            <p:ph type="sldNum" sz="quarter" idx="10"/>
          </p:nvPr>
        </p:nvSpPr>
        <p:spPr/>
        <p:txBody>
          <a:bodyPr/>
          <a:lstStyle/>
          <a:p>
            <a:fld id="{5F346522-C387-4F2F-BCF0-871E7F5E6A9F}" type="slidenum">
              <a:rPr lang="en-NZ" smtClean="0"/>
              <a:t>2</a:t>
            </a:fld>
            <a:endParaRPr lang="en-NZ"/>
          </a:p>
        </p:txBody>
      </p:sp>
    </p:spTree>
    <p:extLst>
      <p:ext uri="{BB962C8B-B14F-4D97-AF65-F5344CB8AC3E}">
        <p14:creationId xmlns:p14="http://schemas.microsoft.com/office/powerpoint/2010/main" val="3855947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red boxes show the data that has been extracted from the RSS feed for the episode – title, series number, date and description.</a:t>
            </a:r>
          </a:p>
          <a:p>
            <a:r>
              <a:rPr lang="en-NZ" dirty="0"/>
              <a:t> The Digital Collecting Specialist has developed a series of scripts to harvest each podcast episode, as well as data about the episode from the RSS feed.</a:t>
            </a:r>
          </a:p>
          <a:p>
            <a:endParaRPr lang="en-NZ" dirty="0"/>
          </a:p>
        </p:txBody>
      </p:sp>
      <p:sp>
        <p:nvSpPr>
          <p:cNvPr id="4" name="Slide Number Placeholder 3"/>
          <p:cNvSpPr>
            <a:spLocks noGrp="1"/>
          </p:cNvSpPr>
          <p:nvPr>
            <p:ph type="sldNum" sz="quarter" idx="5"/>
          </p:nvPr>
        </p:nvSpPr>
        <p:spPr/>
        <p:txBody>
          <a:bodyPr/>
          <a:lstStyle/>
          <a:p>
            <a:fld id="{782B8F7A-A965-4E7E-A73B-6F9EDFC1B95A}" type="slidenum">
              <a:rPr lang="en-NZ" smtClean="0"/>
              <a:t>20</a:t>
            </a:fld>
            <a:endParaRPr lang="en-NZ"/>
          </a:p>
        </p:txBody>
      </p:sp>
    </p:spTree>
    <p:extLst>
      <p:ext uri="{BB962C8B-B14F-4D97-AF65-F5344CB8AC3E}">
        <p14:creationId xmlns:p14="http://schemas.microsoft.com/office/powerpoint/2010/main" val="3039313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information in the green box comes from a spreadsheet created by the Digital Collecting Specialist and filled in by a cataloguer. There are 4 types of podcast in the </a:t>
            </a:r>
            <a:r>
              <a:rPr lang="en-NZ" dirty="0" err="1"/>
              <a:t>Taringa</a:t>
            </a:r>
            <a:r>
              <a:rPr lang="en-NZ" dirty="0"/>
              <a:t> series, so the cataloguer enters subject headings on the spreadsheet according to the type of podcast – </a:t>
            </a:r>
            <a:r>
              <a:rPr lang="en-NZ" dirty="0" err="1"/>
              <a:t>kupu</a:t>
            </a:r>
            <a:r>
              <a:rPr lang="en-NZ" dirty="0"/>
              <a:t> (words) like this one, iwi (tribes) legends, or tikanga (protocol).</a:t>
            </a:r>
          </a:p>
          <a:p>
            <a:r>
              <a:rPr lang="en-NZ" dirty="0"/>
              <a:t>The template, the data from the RSS feed and the spreadsheet are the building blocks for the record. Scripts and the APIs are the tools that create it.</a:t>
            </a:r>
          </a:p>
          <a:p>
            <a:r>
              <a:rPr lang="en-NZ" dirty="0"/>
              <a:t>There are scripts that automate the ingest into Rosetta.</a:t>
            </a:r>
          </a:p>
          <a:p>
            <a:r>
              <a:rPr lang="en-NZ" dirty="0"/>
              <a:t>We have ironed out the last wrinkles and this is now Business As Usual.</a:t>
            </a:r>
          </a:p>
          <a:p>
            <a:endParaRPr lang="en-NZ" dirty="0"/>
          </a:p>
        </p:txBody>
      </p:sp>
      <p:sp>
        <p:nvSpPr>
          <p:cNvPr id="4" name="Slide Number Placeholder 3"/>
          <p:cNvSpPr>
            <a:spLocks noGrp="1"/>
          </p:cNvSpPr>
          <p:nvPr>
            <p:ph type="sldNum" sz="quarter" idx="5"/>
          </p:nvPr>
        </p:nvSpPr>
        <p:spPr/>
        <p:txBody>
          <a:bodyPr/>
          <a:lstStyle/>
          <a:p>
            <a:fld id="{782B8F7A-A965-4E7E-A73B-6F9EDFC1B95A}" type="slidenum">
              <a:rPr lang="en-NZ" smtClean="0"/>
              <a:t>21</a:t>
            </a:fld>
            <a:endParaRPr lang="en-NZ"/>
          </a:p>
        </p:txBody>
      </p:sp>
    </p:spTree>
    <p:extLst>
      <p:ext uri="{BB962C8B-B14F-4D97-AF65-F5344CB8AC3E}">
        <p14:creationId xmlns:p14="http://schemas.microsoft.com/office/powerpoint/2010/main" val="4256810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 code the record from the previous slide as MGR – machine generated record. </a:t>
            </a:r>
          </a:p>
        </p:txBody>
      </p:sp>
      <p:sp>
        <p:nvSpPr>
          <p:cNvPr id="4" name="Slide Number Placeholder 3"/>
          <p:cNvSpPr>
            <a:spLocks noGrp="1"/>
          </p:cNvSpPr>
          <p:nvPr>
            <p:ph type="sldNum" sz="quarter" idx="5"/>
          </p:nvPr>
        </p:nvSpPr>
        <p:spPr/>
        <p:txBody>
          <a:bodyPr/>
          <a:lstStyle/>
          <a:p>
            <a:fld id="{5F346522-C387-4F2F-BCF0-871E7F5E6A9F}" type="slidenum">
              <a:rPr lang="en-NZ" smtClean="0"/>
              <a:t>22</a:t>
            </a:fld>
            <a:endParaRPr lang="en-NZ" dirty="0"/>
          </a:p>
        </p:txBody>
      </p:sp>
    </p:spTree>
    <p:extLst>
      <p:ext uri="{BB962C8B-B14F-4D97-AF65-F5344CB8AC3E}">
        <p14:creationId xmlns:p14="http://schemas.microsoft.com/office/powerpoint/2010/main" val="38482378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5"/>
          </p:nvPr>
        </p:nvSpPr>
        <p:spPr/>
        <p:txBody>
          <a:bodyPr/>
          <a:lstStyle/>
          <a:p>
            <a:fld id="{782B8F7A-A965-4E7E-A73B-6F9EDFC1B95A}" type="slidenum">
              <a:rPr lang="en-NZ" smtClean="0"/>
              <a:t>23</a:t>
            </a:fld>
            <a:endParaRPr lang="en-NZ"/>
          </a:p>
        </p:txBody>
      </p:sp>
    </p:spTree>
    <p:extLst>
      <p:ext uri="{BB962C8B-B14F-4D97-AF65-F5344CB8AC3E}">
        <p14:creationId xmlns:p14="http://schemas.microsoft.com/office/powerpoint/2010/main" val="326436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0812" cy="3657600"/>
          </a:xfrm>
        </p:spPr>
      </p:sp>
      <p:sp>
        <p:nvSpPr>
          <p:cNvPr id="3" name="Notes Placeholder 2"/>
          <p:cNvSpPr>
            <a:spLocks noGrp="1"/>
          </p:cNvSpPr>
          <p:nvPr>
            <p:ph type="body" idx="1"/>
          </p:nvPr>
        </p:nvSpPr>
        <p:spPr/>
        <p:txBody>
          <a:bodyPr/>
          <a:lstStyle/>
          <a:p>
            <a:pPr rtl="0" fontAlgn="base"/>
            <a:r>
              <a:rPr lang="en-NZ" sz="1200" b="0" i="0" u="none" strike="noStrike" kern="1200" dirty="0">
                <a:solidFill>
                  <a:schemeClr val="tx1"/>
                </a:solidFill>
                <a:effectLst/>
                <a:latin typeface="+mn-lt"/>
                <a:ea typeface="+mn-ea"/>
                <a:cs typeface="+mn-cs"/>
              </a:rPr>
              <a:t>Taonga is a Maori word which in this context means treasure.</a:t>
            </a:r>
            <a:r>
              <a:rPr lang="en-US" sz="1200" b="0" i="0" kern="1200" dirty="0">
                <a:solidFill>
                  <a:schemeClr val="tx1"/>
                </a:solidFill>
                <a:effectLst/>
                <a:latin typeface="+mn-lt"/>
                <a:ea typeface="+mn-ea"/>
                <a:cs typeface="+mn-cs"/>
              </a:rPr>
              <a:t>​</a:t>
            </a:r>
          </a:p>
          <a:p>
            <a:pPr rtl="0" fontAlgn="base"/>
            <a:endParaRPr lang="en-NZ"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pPr rtl="0" fontAlgn="base"/>
            <a:endParaRPr lang="en-NZ" sz="1200" b="0" i="0" kern="1200" dirty="0">
              <a:solidFill>
                <a:schemeClr val="tx1"/>
              </a:solidFill>
              <a:effectLst/>
              <a:latin typeface="+mn-lt"/>
              <a:ea typeface="+mn-ea"/>
              <a:cs typeface="+mn-cs"/>
            </a:endParaRPr>
          </a:p>
          <a:p>
            <a:pPr rtl="0" fontAlgn="base"/>
            <a:endParaRPr lang="en-NZ" sz="1200" b="0" i="0" u="none" strike="noStrike" kern="1200" dirty="0">
              <a:solidFill>
                <a:schemeClr val="tx1"/>
              </a:solidFill>
              <a:effectLst/>
              <a:latin typeface="+mn-lt"/>
              <a:ea typeface="+mn-ea"/>
              <a:cs typeface="+mn-cs"/>
            </a:endParaRPr>
          </a:p>
          <a:p>
            <a:pPr rtl="0" fontAlgn="base"/>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3</a:t>
            </a:fld>
            <a:endParaRPr lang="en-NZ"/>
          </a:p>
        </p:txBody>
      </p:sp>
    </p:spTree>
    <p:extLst>
      <p:ext uri="{BB962C8B-B14F-4D97-AF65-F5344CB8AC3E}">
        <p14:creationId xmlns:p14="http://schemas.microsoft.com/office/powerpoint/2010/main" val="3505207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0812" cy="36576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4</a:t>
            </a:fld>
            <a:endParaRPr lang="en-NZ"/>
          </a:p>
        </p:txBody>
      </p:sp>
    </p:spTree>
    <p:extLst>
      <p:ext uri="{BB962C8B-B14F-4D97-AF65-F5344CB8AC3E}">
        <p14:creationId xmlns:p14="http://schemas.microsoft.com/office/powerpoint/2010/main" val="3505207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0812" cy="3657600"/>
          </a:xfrm>
        </p:spPr>
      </p:sp>
      <p:sp>
        <p:nvSpPr>
          <p:cNvPr id="3" name="Notes Placeholder 2"/>
          <p:cNvSpPr>
            <a:spLocks noGrp="1"/>
          </p:cNvSpPr>
          <p:nvPr>
            <p:ph type="body" idx="1"/>
          </p:nvPr>
        </p:nvSpPr>
        <p:spPr/>
        <p:txBody>
          <a:bodyPr/>
          <a:lstStyle/>
          <a:p>
            <a:pPr rtl="0" fontAlgn="base"/>
            <a:r>
              <a:rPr lang="en-NZ" sz="1200" b="0" i="0" u="none" strike="noStrike" kern="1200" dirty="0">
                <a:solidFill>
                  <a:schemeClr val="tx1"/>
                </a:solidFill>
                <a:effectLst/>
                <a:latin typeface="+mn-lt"/>
                <a:ea typeface="+mn-ea"/>
                <a:cs typeface="+mn-cs"/>
              </a:rPr>
              <a:t>Legal deposit which has been around in some form since 1903</a:t>
            </a:r>
          </a:p>
          <a:p>
            <a:pPr rtl="0" fontAlgn="base"/>
            <a:r>
              <a:rPr lang="en-NZ" sz="1200" b="0" i="0" u="none" strike="noStrike" kern="1200" dirty="0">
                <a:solidFill>
                  <a:schemeClr val="tx1"/>
                </a:solidFill>
                <a:effectLst/>
                <a:latin typeface="+mn-lt"/>
                <a:ea typeface="+mn-ea"/>
                <a:cs typeface="+mn-cs"/>
              </a:rPr>
              <a:t>We create a separate descriptive record for the physical resource and for the digital resource</a:t>
            </a:r>
            <a:r>
              <a:rPr lang="en-US" sz="1200" b="0" i="0" kern="1200" dirty="0">
                <a:solidFill>
                  <a:schemeClr val="tx1"/>
                </a:solidFill>
                <a:effectLst/>
                <a:latin typeface="+mn-lt"/>
                <a:ea typeface="+mn-ea"/>
                <a:cs typeface="+mn-cs"/>
              </a:rPr>
              <a:t>​</a:t>
            </a:r>
          </a:p>
          <a:p>
            <a:pPr rtl="0" fontAlgn="base"/>
            <a:r>
              <a:rPr lang="en-NZ" sz="1200" b="0" i="0" u="none" strike="noStrike" kern="1200" dirty="0">
                <a:solidFill>
                  <a:schemeClr val="tx1"/>
                </a:solidFill>
                <a:effectLst/>
                <a:latin typeface="+mn-lt"/>
                <a:ea typeface="+mn-ea"/>
                <a:cs typeface="+mn-cs"/>
              </a:rPr>
              <a:t>We are preserving and making accessible two distinct objects, and each object needs metadata that accurately reflects its characteristics. We are not creating records for our own exclusive use. The records we create need to work effectively for other libraries, who may have only the physical resource, or only the digital resource.</a:t>
            </a:r>
            <a:r>
              <a:rPr lang="en-US"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NZ" sz="1200" b="0" i="0" kern="1200" dirty="0">
                <a:solidFill>
                  <a:schemeClr val="tx1"/>
                </a:solidFill>
                <a:effectLst/>
                <a:latin typeface="+mn-lt"/>
                <a:ea typeface="+mn-ea"/>
                <a:cs typeface="+mn-cs"/>
              </a:rPr>
              <a:t>​</a:t>
            </a:r>
          </a:p>
          <a:p>
            <a:pPr rtl="0" fontAlgn="base"/>
            <a:r>
              <a:rPr lang="en-NZ" sz="1200" b="0" i="0" kern="1200" dirty="0">
                <a:solidFill>
                  <a:schemeClr val="tx1"/>
                </a:solidFill>
                <a:effectLst/>
                <a:latin typeface="+mn-lt"/>
                <a:ea typeface="+mn-ea"/>
                <a:cs typeface="+mn-cs"/>
              </a:rPr>
              <a:t>​</a:t>
            </a:r>
          </a:p>
          <a:p>
            <a:pPr rtl="0" fontAlgn="base"/>
            <a:r>
              <a:rPr lang="en-NZ" sz="1200" b="0" i="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5</a:t>
            </a:fld>
            <a:endParaRPr lang="en-NZ"/>
          </a:p>
        </p:txBody>
      </p:sp>
    </p:spTree>
    <p:extLst>
      <p:ext uri="{BB962C8B-B14F-4D97-AF65-F5344CB8AC3E}">
        <p14:creationId xmlns:p14="http://schemas.microsoft.com/office/powerpoint/2010/main" val="3935486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138" y="731838"/>
            <a:ext cx="6500812" cy="3657600"/>
          </a:xfrm>
        </p:spPr>
      </p:sp>
      <p:sp>
        <p:nvSpPr>
          <p:cNvPr id="3" name="Notes Placeholder 2"/>
          <p:cNvSpPr>
            <a:spLocks noGrp="1"/>
          </p:cNvSpPr>
          <p:nvPr>
            <p:ph type="body" idx="1"/>
          </p:nvPr>
        </p:nvSpPr>
        <p:spPr/>
        <p:txBody>
          <a:bodyPr/>
          <a:lstStyle/>
          <a:p>
            <a:pPr rtl="0" fontAlgn="base"/>
            <a:r>
              <a:rPr lang="en-NZ" sz="1200" b="0" i="0" u="none" strike="noStrike" kern="1200" dirty="0">
                <a:solidFill>
                  <a:schemeClr val="tx1"/>
                </a:solidFill>
                <a:effectLst/>
                <a:latin typeface="+mn-lt"/>
                <a:ea typeface="+mn-ea"/>
                <a:cs typeface="+mn-cs"/>
              </a:rPr>
              <a:t>The National Library of New Zealand is the national bibliographic agency for New Zealand. According to IFLA (the International Federation of Library Associations and Institutions), the national bibliographic agency has “responsibility for the preparation of the authoritative and comprehensive bibliographic records for each new publication issued in the country, making records in accordance with accepted international bibliographic standards and publishing them with the shortest possible delay in a national bibliography which appears on a regular basis.” </a:t>
            </a:r>
            <a:r>
              <a:rPr lang="en-NZ" sz="1200" b="0" i="1" u="none" strike="noStrike" kern="1200" dirty="0">
                <a:solidFill>
                  <a:schemeClr val="tx1"/>
                </a:solidFill>
                <a:effectLst/>
                <a:latin typeface="+mn-lt"/>
                <a:ea typeface="+mn-ea"/>
                <a:cs typeface="+mn-cs"/>
              </a:rPr>
              <a:t>Guidelines for the National Bibliographic Agency and the National Bibliography / prepared by the IFLA International Office for UBC. Paris, 1979, p. 7. quoted on page 79 of  National Bibliographies in the Digital Age: Guidance and New Directions by Maja </a:t>
            </a:r>
            <a:r>
              <a:rPr lang="en-NZ" sz="1200" b="0" i="1" u="none" strike="noStrike" kern="1200" dirty="0" err="1">
                <a:solidFill>
                  <a:schemeClr val="tx1"/>
                </a:solidFill>
                <a:effectLst/>
                <a:latin typeface="+mn-lt"/>
                <a:ea typeface="+mn-ea"/>
                <a:cs typeface="+mn-cs"/>
              </a:rPr>
              <a:t>Žumer</a:t>
            </a:r>
            <a:r>
              <a:rPr lang="en-NZ" sz="1200" b="0" i="1" u="none" strike="noStrike" kern="1200" dirty="0">
                <a:solidFill>
                  <a:schemeClr val="tx1"/>
                </a:solidFill>
                <a:effectLst/>
                <a:latin typeface="+mn-lt"/>
                <a:ea typeface="+mn-ea"/>
                <a:cs typeface="+mn-cs"/>
              </a:rPr>
              <a:t> (Ed.) Series: IFLA Series on Bibliographic Control 39 Publisher: München: K.G. Saur, 2009</a:t>
            </a:r>
            <a:r>
              <a:rPr lang="en-US" sz="1200" b="0" i="0" kern="1200" dirty="0">
                <a:solidFill>
                  <a:schemeClr val="tx1"/>
                </a:solidFill>
                <a:effectLst/>
                <a:latin typeface="+mn-lt"/>
                <a:ea typeface="+mn-ea"/>
                <a:cs typeface="+mn-cs"/>
              </a:rPr>
              <a:t>​</a:t>
            </a:r>
          </a:p>
          <a:p>
            <a:endParaRPr lang="en-NZ" dirty="0"/>
          </a:p>
        </p:txBody>
      </p:sp>
      <p:sp>
        <p:nvSpPr>
          <p:cNvPr id="4" name="Slide Number Placeholder 3"/>
          <p:cNvSpPr>
            <a:spLocks noGrp="1"/>
          </p:cNvSpPr>
          <p:nvPr>
            <p:ph type="sldNum" sz="quarter" idx="10"/>
          </p:nvPr>
        </p:nvSpPr>
        <p:spPr/>
        <p:txBody>
          <a:bodyPr/>
          <a:lstStyle/>
          <a:p>
            <a:fld id="{5F346522-C387-4F2F-BCF0-871E7F5E6A9F}" type="slidenum">
              <a:rPr lang="en-NZ" smtClean="0"/>
              <a:t>6</a:t>
            </a:fld>
            <a:endParaRPr lang="en-NZ"/>
          </a:p>
        </p:txBody>
      </p:sp>
    </p:spTree>
    <p:extLst>
      <p:ext uri="{BB962C8B-B14F-4D97-AF65-F5344CB8AC3E}">
        <p14:creationId xmlns:p14="http://schemas.microsoft.com/office/powerpoint/2010/main" val="3255713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F346522-C387-4F2F-BCF0-871E7F5E6A9F}" type="slidenum">
              <a:rPr lang="en-NZ" smtClean="0"/>
              <a:t>7</a:t>
            </a:fld>
            <a:endParaRPr lang="en-NZ" dirty="0"/>
          </a:p>
        </p:txBody>
      </p:sp>
    </p:spTree>
    <p:extLst>
      <p:ext uri="{BB962C8B-B14F-4D97-AF65-F5344CB8AC3E}">
        <p14:creationId xmlns:p14="http://schemas.microsoft.com/office/powerpoint/2010/main" val="182462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NZ" sz="1200" b="0" i="0" u="none" strike="noStrike" kern="1200" dirty="0">
                <a:solidFill>
                  <a:schemeClr val="tx1"/>
                </a:solidFill>
                <a:effectLst/>
                <a:latin typeface="+mn-lt"/>
                <a:ea typeface="+mn-ea"/>
                <a:cs typeface="+mn-cs"/>
              </a:rPr>
              <a:t>We were a Voyager library for a long time before migrating to Alma. Prior to 2011 we had 3 Voyager application support specialists who were part of the library, but when the library became part of the much larger Department of Internal Affairs, they were transferred to IT team.  Application support specialists helped with migration from Voyager to Alma, and then it was up to us. Now we have no application support specialists, and no systems librarian role. We have a distributed model which has both pros and cons. </a:t>
            </a:r>
            <a:endParaRPr lang="en-US" sz="1200" b="0" i="0" kern="1200" dirty="0">
              <a:solidFill>
                <a:schemeClr val="tx1"/>
              </a:solidFill>
              <a:effectLst/>
              <a:latin typeface="+mn-lt"/>
              <a:ea typeface="+mn-ea"/>
              <a:cs typeface="+mn-cs"/>
            </a:endParaRPr>
          </a:p>
          <a:p>
            <a:pPr rtl="0" fontAlgn="base"/>
            <a:r>
              <a:rPr lang="en-NZ" sz="1200" b="0" i="0" kern="1200" dirty="0">
                <a:solidFill>
                  <a:schemeClr val="tx1"/>
                </a:solidFill>
                <a:effectLst/>
                <a:latin typeface="+mn-lt"/>
                <a:ea typeface="+mn-ea"/>
                <a:cs typeface="+mn-cs"/>
              </a:rPr>
              <a:t>​</a:t>
            </a:r>
          </a:p>
          <a:p>
            <a:endParaRPr lang="en-NZ" dirty="0"/>
          </a:p>
        </p:txBody>
      </p:sp>
      <p:sp>
        <p:nvSpPr>
          <p:cNvPr id="4" name="Slide Number Placeholder 3"/>
          <p:cNvSpPr>
            <a:spLocks noGrp="1"/>
          </p:cNvSpPr>
          <p:nvPr>
            <p:ph type="sldNum" sz="quarter" idx="5"/>
          </p:nvPr>
        </p:nvSpPr>
        <p:spPr/>
        <p:txBody>
          <a:bodyPr/>
          <a:lstStyle/>
          <a:p>
            <a:fld id="{5F346522-C387-4F2F-BCF0-871E7F5E6A9F}" type="slidenum">
              <a:rPr lang="en-NZ" smtClean="0"/>
              <a:t>8</a:t>
            </a:fld>
            <a:endParaRPr lang="en-NZ" dirty="0"/>
          </a:p>
        </p:txBody>
      </p:sp>
    </p:spTree>
    <p:extLst>
      <p:ext uri="{BB962C8B-B14F-4D97-AF65-F5344CB8AC3E}">
        <p14:creationId xmlns:p14="http://schemas.microsoft.com/office/powerpoint/2010/main" val="286851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82B8F7A-A965-4E7E-A73B-6F9EDFC1B95A}" type="slidenum">
              <a:rPr lang="en-NZ" smtClean="0"/>
              <a:t>9</a:t>
            </a:fld>
            <a:endParaRPr lang="en-NZ"/>
          </a:p>
        </p:txBody>
      </p:sp>
    </p:spTree>
    <p:extLst>
      <p:ext uri="{BB962C8B-B14F-4D97-AF65-F5344CB8AC3E}">
        <p14:creationId xmlns:p14="http://schemas.microsoft.com/office/powerpoint/2010/main" val="215417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endParaRPr lang="en-NZ"/>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9FFEA3B9-C395-4D50-A4C9-EF703109D997}" type="datetimeFigureOut">
              <a:rPr lang="en-NZ" smtClean="0"/>
              <a:t>17/10/2019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2725013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FFEA3B9-C395-4D50-A4C9-EF703109D997}" type="datetimeFigureOut">
              <a:rPr lang="en-NZ" smtClean="0"/>
              <a:t>17/10/2019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2590961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FFEA3B9-C395-4D50-A4C9-EF703109D997}" type="datetimeFigureOut">
              <a:rPr lang="en-NZ" smtClean="0"/>
              <a:t>17/10/2019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62824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9FFEA3B9-C395-4D50-A4C9-EF703109D997}" type="datetimeFigureOut">
              <a:rPr lang="en-NZ" smtClean="0"/>
              <a:t>17/10/2019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964309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EA3B9-C395-4D50-A4C9-EF703109D997}" type="datetimeFigureOut">
              <a:rPr lang="en-NZ" smtClean="0"/>
              <a:t>17/10/2019</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2798059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9FFEA3B9-C395-4D50-A4C9-EF703109D997}" type="datetimeFigureOut">
              <a:rPr lang="en-NZ" smtClean="0"/>
              <a:t>17/10/2019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4126719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9FFEA3B9-C395-4D50-A4C9-EF703109D997}" type="datetimeFigureOut">
              <a:rPr lang="en-NZ" smtClean="0"/>
              <a:t>17/10/2019</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306354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9FFEA3B9-C395-4D50-A4C9-EF703109D997}" type="datetimeFigureOut">
              <a:rPr lang="en-NZ" smtClean="0"/>
              <a:t>17/10/2019</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281695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A3B9-C395-4D50-A4C9-EF703109D997}" type="datetimeFigureOut">
              <a:rPr lang="en-NZ" smtClean="0"/>
              <a:t>17/10/2019</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179540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EA3B9-C395-4D50-A4C9-EF703109D997}" type="datetimeFigureOut">
              <a:rPr lang="en-NZ" smtClean="0"/>
              <a:t>17/10/2019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142949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NZ"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FEA3B9-C395-4D50-A4C9-EF703109D997}" type="datetimeFigureOut">
              <a:rPr lang="en-NZ" smtClean="0"/>
              <a:t>17/10/2019</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1D9E5ACD-E563-40DB-98E4-3BF19BA64029}" type="slidenum">
              <a:rPr lang="en-NZ" smtClean="0"/>
              <a:t>‹#›</a:t>
            </a:fld>
            <a:endParaRPr lang="en-NZ" dirty="0"/>
          </a:p>
        </p:txBody>
      </p:sp>
    </p:spTree>
    <p:extLst>
      <p:ext uri="{BB962C8B-B14F-4D97-AF65-F5344CB8AC3E}">
        <p14:creationId xmlns:p14="http://schemas.microsoft.com/office/powerpoint/2010/main" val="248948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FFEA3B9-C395-4D50-A4C9-EF703109D997}" type="datetimeFigureOut">
              <a:rPr lang="en-NZ" smtClean="0"/>
              <a:t>17/10/2019</a:t>
            </a:fld>
            <a:endParaRPr lang="en-NZ"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D9E5ACD-E563-40DB-98E4-3BF19BA64029}" type="slidenum">
              <a:rPr lang="en-NZ" smtClean="0"/>
              <a:t>‹#›</a:t>
            </a:fld>
            <a:endParaRPr lang="en-NZ" dirty="0"/>
          </a:p>
        </p:txBody>
      </p:sp>
    </p:spTree>
    <p:extLst>
      <p:ext uri="{BB962C8B-B14F-4D97-AF65-F5344CB8AC3E}">
        <p14:creationId xmlns:p14="http://schemas.microsoft.com/office/powerpoint/2010/main" val="354115565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atlib.govt.nz/"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atlib.govt.nz/"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natlib.govt.nz/"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nznb@dia.govt.nz" TargetMode="External"/><Relationship Id="rId5" Type="http://schemas.openxmlformats.org/officeDocument/2006/relationships/hyperlink" Target="mailto:sandra.mckenzie@dia.govt.nz"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natlib.govt.nz/about-us/open-data/publications-nz-metadata" TargetMode="External"/><Relationship Id="rId4" Type="http://schemas.openxmlformats.org/officeDocument/2006/relationships/hyperlink" Target="https://natlib.govt.nz/librarians/national-library-services/publications-new-zealan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intersectionconsulting/7537238368/"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https://creativecommons.org/licenses/by-nc/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ational Library of New Zealand logo">
            <a:hlinkClick r:id="rId3"/>
            <a:extLst>
              <a:ext uri="{FF2B5EF4-FFF2-40B4-BE49-F238E27FC236}">
                <a16:creationId xmlns:a16="http://schemas.microsoft.com/office/drawing/2014/main" id="{D737BF56-1B07-4B1B-990E-CACA142712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203" y="4639710"/>
            <a:ext cx="2143125" cy="407194"/>
          </a:xfrm>
          <a:prstGeom prst="rect">
            <a:avLst/>
          </a:prstGeom>
        </p:spPr>
      </p:pic>
      <p:pic>
        <p:nvPicPr>
          <p:cNvPr id="4" name="Picture 3" descr="New Zealand Department of Internal Affairs logo">
            <a:extLst>
              <a:ext uri="{FF2B5EF4-FFF2-40B4-BE49-F238E27FC236}">
                <a16:creationId xmlns:a16="http://schemas.microsoft.com/office/drawing/2014/main" id="{0D102589-5F8B-437E-B209-B270E27F9FEA}"/>
              </a:ext>
            </a:extLst>
          </p:cNvPr>
          <p:cNvPicPr>
            <a:picLocks noChangeAspect="1"/>
          </p:cNvPicPr>
          <p:nvPr/>
        </p:nvPicPr>
        <p:blipFill>
          <a:blip r:embed="rId5"/>
          <a:stretch>
            <a:fillRect/>
          </a:stretch>
        </p:blipFill>
        <p:spPr>
          <a:xfrm>
            <a:off x="247672" y="4470782"/>
            <a:ext cx="1856393" cy="576122"/>
          </a:xfrm>
          <a:prstGeom prst="rect">
            <a:avLst/>
          </a:prstGeom>
        </p:spPr>
      </p:pic>
      <p:sp>
        <p:nvSpPr>
          <p:cNvPr id="3" name="Subtitle 2">
            <a:extLst>
              <a:ext uri="{FF2B5EF4-FFF2-40B4-BE49-F238E27FC236}">
                <a16:creationId xmlns:a16="http://schemas.microsoft.com/office/drawing/2014/main" id="{B19C5CE5-93AE-448C-992A-1F3730A7CDF1}"/>
              </a:ext>
            </a:extLst>
          </p:cNvPr>
          <p:cNvSpPr>
            <a:spLocks noGrp="1"/>
          </p:cNvSpPr>
          <p:nvPr>
            <p:ph type="subTitle" idx="1"/>
          </p:nvPr>
        </p:nvSpPr>
        <p:spPr>
          <a:xfrm>
            <a:off x="1143000" y="2399197"/>
            <a:ext cx="6858000" cy="1929772"/>
          </a:xfrm>
        </p:spPr>
        <p:txBody>
          <a:bodyPr>
            <a:normAutofit/>
          </a:bodyPr>
          <a:lstStyle/>
          <a:p>
            <a:r>
              <a:rPr lang="en-NZ" sz="2250" dirty="0">
                <a:solidFill>
                  <a:schemeClr val="tx1"/>
                </a:solidFill>
              </a:rPr>
              <a:t>Sandra McKenzie </a:t>
            </a:r>
          </a:p>
          <a:p>
            <a:r>
              <a:rPr lang="en-NZ" sz="2250" dirty="0">
                <a:solidFill>
                  <a:schemeClr val="tx1"/>
                </a:solidFill>
              </a:rPr>
              <a:t>Team Leader, Cataloguing Team 2</a:t>
            </a:r>
          </a:p>
          <a:p>
            <a:endParaRPr lang="en-NZ" sz="2250" dirty="0">
              <a:solidFill>
                <a:schemeClr val="tx1"/>
              </a:solidFill>
            </a:endParaRPr>
          </a:p>
          <a:p>
            <a:r>
              <a:rPr lang="en-NZ" sz="2250" dirty="0">
                <a:solidFill>
                  <a:schemeClr val="tx1"/>
                </a:solidFill>
              </a:rPr>
              <a:t>ANZREG 2019 Conference (23-25 October 2019) #</a:t>
            </a:r>
            <a:r>
              <a:rPr lang="en-NZ" sz="2250" dirty="0" err="1">
                <a:solidFill>
                  <a:schemeClr val="tx1"/>
                </a:solidFill>
              </a:rPr>
              <a:t>anzreg</a:t>
            </a:r>
            <a:endParaRPr lang="en-NZ" sz="2250" dirty="0">
              <a:solidFill>
                <a:schemeClr val="tx1"/>
              </a:solidFill>
            </a:endParaRPr>
          </a:p>
          <a:p>
            <a:endParaRPr lang="en-NZ" sz="2250" dirty="0"/>
          </a:p>
        </p:txBody>
      </p:sp>
      <p:sp>
        <p:nvSpPr>
          <p:cNvPr id="2" name="Title 1">
            <a:extLst>
              <a:ext uri="{FF2B5EF4-FFF2-40B4-BE49-F238E27FC236}">
                <a16:creationId xmlns:a16="http://schemas.microsoft.com/office/drawing/2014/main" id="{0DECB220-A8FA-40C6-B2BD-E56711644EB9}"/>
              </a:ext>
            </a:extLst>
          </p:cNvPr>
          <p:cNvSpPr>
            <a:spLocks noGrp="1"/>
          </p:cNvSpPr>
          <p:nvPr>
            <p:ph type="ctrTitle"/>
          </p:nvPr>
        </p:nvSpPr>
        <p:spPr>
          <a:xfrm>
            <a:off x="1143000" y="297756"/>
            <a:ext cx="6858000" cy="1790700"/>
          </a:xfrm>
        </p:spPr>
        <p:txBody>
          <a:bodyPr>
            <a:normAutofit/>
          </a:bodyPr>
          <a:lstStyle/>
          <a:p>
            <a:r>
              <a:rPr lang="en-NZ" sz="4950" b="1" dirty="0">
                <a:solidFill>
                  <a:srgbClr val="1F546B"/>
                </a:solidFill>
              </a:rPr>
              <a:t>A national library perspective on Alma</a:t>
            </a:r>
          </a:p>
        </p:txBody>
      </p:sp>
    </p:spTree>
    <p:extLst>
      <p:ext uri="{BB962C8B-B14F-4D97-AF65-F5344CB8AC3E}">
        <p14:creationId xmlns:p14="http://schemas.microsoft.com/office/powerpoint/2010/main" val="1246425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8FFC04A-C27C-4950-AB77-02CF15014019}"/>
              </a:ext>
            </a:extLst>
          </p:cNvPr>
          <p:cNvSpPr>
            <a:spLocks noGrp="1"/>
          </p:cNvSpPr>
          <p:nvPr>
            <p:ph type="sldNum" sz="quarter" idx="12"/>
          </p:nvPr>
        </p:nvSpPr>
        <p:spPr/>
        <p:txBody>
          <a:bodyPr/>
          <a:lstStyle/>
          <a:p>
            <a:fld id="{26BDF7F8-89F0-4197-B8B6-6CC8C078E9FF}" type="slidenum">
              <a:rPr lang="en-NZ" smtClean="0"/>
              <a:t>10</a:t>
            </a:fld>
            <a:endParaRPr lang="en-NZ"/>
          </a:p>
        </p:txBody>
      </p:sp>
      <p:pic>
        <p:nvPicPr>
          <p:cNvPr id="3" name="Picture 2" descr="Screenshot from Alma with text &quot;Loading data Please wait&quot;">
            <a:extLst>
              <a:ext uri="{FF2B5EF4-FFF2-40B4-BE49-F238E27FC236}">
                <a16:creationId xmlns:a16="http://schemas.microsoft.com/office/drawing/2014/main" id="{F670BED4-8E29-4050-BAB7-51A4F96D0689}"/>
              </a:ext>
            </a:extLst>
          </p:cNvPr>
          <p:cNvPicPr>
            <a:picLocks noChangeAspect="1"/>
          </p:cNvPicPr>
          <p:nvPr/>
        </p:nvPicPr>
        <p:blipFill>
          <a:blip r:embed="rId3"/>
          <a:stretch>
            <a:fillRect/>
          </a:stretch>
        </p:blipFill>
        <p:spPr>
          <a:xfrm>
            <a:off x="1776353" y="2250889"/>
            <a:ext cx="5451166" cy="1891490"/>
          </a:xfrm>
          <a:prstGeom prst="rect">
            <a:avLst/>
          </a:prstGeom>
        </p:spPr>
      </p:pic>
      <p:pic>
        <p:nvPicPr>
          <p:cNvPr id="9" name="Picture 8" descr="Screenshot from Alma with text: &quot;Alma has attempted to link the bib headings to authority records while loading the record. Loading the record was therefore slower.&quot;">
            <a:extLst>
              <a:ext uri="{FF2B5EF4-FFF2-40B4-BE49-F238E27FC236}">
                <a16:creationId xmlns:a16="http://schemas.microsoft.com/office/drawing/2014/main" id="{2234617E-A15E-47B8-B0AF-2FF90D1768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4" y="1257376"/>
            <a:ext cx="8999034" cy="635525"/>
          </a:xfrm>
          <a:prstGeom prst="rect">
            <a:avLst/>
          </a:prstGeom>
        </p:spPr>
      </p:pic>
      <p:sp>
        <p:nvSpPr>
          <p:cNvPr id="8" name="Title 7">
            <a:extLst>
              <a:ext uri="{FF2B5EF4-FFF2-40B4-BE49-F238E27FC236}">
                <a16:creationId xmlns:a16="http://schemas.microsoft.com/office/drawing/2014/main" id="{1F301458-CE47-40AF-9D33-E0DAA59D2B28}"/>
              </a:ext>
            </a:extLst>
          </p:cNvPr>
          <p:cNvSpPr>
            <a:spLocks noGrp="1"/>
          </p:cNvSpPr>
          <p:nvPr>
            <p:ph type="title"/>
          </p:nvPr>
        </p:nvSpPr>
        <p:spPr/>
        <p:txBody>
          <a:bodyPr>
            <a:normAutofit/>
          </a:bodyPr>
          <a:lstStyle/>
          <a:p>
            <a:pPr algn="l"/>
            <a:r>
              <a:rPr lang="en-NZ" sz="4000" b="1" dirty="0">
                <a:solidFill>
                  <a:srgbClr val="1F546B"/>
                </a:solidFill>
              </a:rPr>
              <a:t>Metadata Editor</a:t>
            </a:r>
          </a:p>
        </p:txBody>
      </p:sp>
    </p:spTree>
    <p:extLst>
      <p:ext uri="{BB962C8B-B14F-4D97-AF65-F5344CB8AC3E}">
        <p14:creationId xmlns:p14="http://schemas.microsoft.com/office/powerpoint/2010/main" val="456241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shot from Alma showing a physical holding for a record for a born digital resource">
            <a:extLst>
              <a:ext uri="{FF2B5EF4-FFF2-40B4-BE49-F238E27FC236}">
                <a16:creationId xmlns:a16="http://schemas.microsoft.com/office/drawing/2014/main" id="{F4086AB9-6569-4D99-8126-8ECBBB15195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5250" y="944486"/>
            <a:ext cx="8953500" cy="4124325"/>
          </a:xfrm>
          <a:prstGeom prst="rect">
            <a:avLst/>
          </a:prstGeom>
        </p:spPr>
      </p:pic>
      <p:sp>
        <p:nvSpPr>
          <p:cNvPr id="4" name="Slide Number Placeholder 3">
            <a:extLst>
              <a:ext uri="{FF2B5EF4-FFF2-40B4-BE49-F238E27FC236}">
                <a16:creationId xmlns:a16="http://schemas.microsoft.com/office/drawing/2014/main" id="{02BE9DBA-0B67-4897-9BAE-6C0A000F5AA6}"/>
              </a:ext>
            </a:extLst>
          </p:cNvPr>
          <p:cNvSpPr>
            <a:spLocks noGrp="1"/>
          </p:cNvSpPr>
          <p:nvPr>
            <p:ph type="sldNum" sz="quarter" idx="12"/>
          </p:nvPr>
        </p:nvSpPr>
        <p:spPr/>
        <p:txBody>
          <a:bodyPr/>
          <a:lstStyle/>
          <a:p>
            <a:fld id="{26BDF7F8-89F0-4197-B8B6-6CC8C078E9FF}" type="slidenum">
              <a:rPr lang="en-NZ" smtClean="0"/>
              <a:t>11</a:t>
            </a:fld>
            <a:endParaRPr lang="en-NZ"/>
          </a:p>
        </p:txBody>
      </p:sp>
      <p:sp>
        <p:nvSpPr>
          <p:cNvPr id="7" name="Rectangle 6">
            <a:extLst>
              <a:ext uri="{FF2B5EF4-FFF2-40B4-BE49-F238E27FC236}">
                <a16:creationId xmlns:a16="http://schemas.microsoft.com/office/drawing/2014/main" id="{F6A3EAEC-D485-440D-9F0B-4CC5D8316143}"/>
              </a:ext>
              <a:ext uri="{C183D7F6-B498-43B3-948B-1728B52AA6E4}">
                <adec:decorative xmlns:adec="http://schemas.microsoft.com/office/drawing/2017/decorative" val="1"/>
              </a:ext>
            </a:extLst>
          </p:cNvPr>
          <p:cNvSpPr/>
          <p:nvPr/>
        </p:nvSpPr>
        <p:spPr>
          <a:xfrm>
            <a:off x="5146327" y="1565752"/>
            <a:ext cx="1266999" cy="3176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8" name="Rectangle 7">
            <a:extLst>
              <a:ext uri="{FF2B5EF4-FFF2-40B4-BE49-F238E27FC236}">
                <a16:creationId xmlns:a16="http://schemas.microsoft.com/office/drawing/2014/main" id="{26D243AC-ACBC-453F-B41F-8ED739D43194}"/>
              </a:ext>
              <a:ext uri="{C183D7F6-B498-43B3-948B-1728B52AA6E4}">
                <adec:decorative xmlns:adec="http://schemas.microsoft.com/office/drawing/2017/decorative" val="1"/>
              </a:ext>
            </a:extLst>
          </p:cNvPr>
          <p:cNvSpPr/>
          <p:nvPr/>
        </p:nvSpPr>
        <p:spPr>
          <a:xfrm>
            <a:off x="806896" y="2830882"/>
            <a:ext cx="1886199" cy="4509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6" name="Title 5">
            <a:extLst>
              <a:ext uri="{FF2B5EF4-FFF2-40B4-BE49-F238E27FC236}">
                <a16:creationId xmlns:a16="http://schemas.microsoft.com/office/drawing/2014/main" id="{BD9076F6-65C1-4B4D-8CE5-909EC7634B5C}"/>
              </a:ext>
            </a:extLst>
          </p:cNvPr>
          <p:cNvSpPr>
            <a:spLocks noGrp="1"/>
          </p:cNvSpPr>
          <p:nvPr>
            <p:ph type="title"/>
          </p:nvPr>
        </p:nvSpPr>
        <p:spPr/>
        <p:txBody>
          <a:bodyPr>
            <a:normAutofit/>
          </a:bodyPr>
          <a:lstStyle/>
          <a:p>
            <a:pPr algn="l"/>
            <a:r>
              <a:rPr lang="en-NZ" sz="4000" b="1" dirty="0">
                <a:solidFill>
                  <a:srgbClr val="1F546B"/>
                </a:solidFill>
              </a:rPr>
              <a:t>Born digital workflow  </a:t>
            </a:r>
          </a:p>
        </p:txBody>
      </p:sp>
    </p:spTree>
    <p:extLst>
      <p:ext uri="{BB962C8B-B14F-4D97-AF65-F5344CB8AC3E}">
        <p14:creationId xmlns:p14="http://schemas.microsoft.com/office/powerpoint/2010/main" val="422590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shot from Alma showing publishing information for both physical and digital inventory for a born digital reource ">
            <a:extLst>
              <a:ext uri="{FF2B5EF4-FFF2-40B4-BE49-F238E27FC236}">
                <a16:creationId xmlns:a16="http://schemas.microsoft.com/office/drawing/2014/main" id="{B9624997-71A2-4382-88F4-BCD5A4981C2F}"/>
              </a:ext>
            </a:extLst>
          </p:cNvPr>
          <p:cNvPicPr>
            <a:picLocks noChangeAspect="1"/>
          </p:cNvPicPr>
          <p:nvPr/>
        </p:nvPicPr>
        <p:blipFill>
          <a:blip r:embed="rId3"/>
          <a:stretch>
            <a:fillRect/>
          </a:stretch>
        </p:blipFill>
        <p:spPr>
          <a:xfrm>
            <a:off x="0" y="1314884"/>
            <a:ext cx="9144000" cy="3509229"/>
          </a:xfrm>
          <a:prstGeom prst="rect">
            <a:avLst/>
          </a:prstGeom>
        </p:spPr>
      </p:pic>
      <p:sp>
        <p:nvSpPr>
          <p:cNvPr id="2" name="Slide Number Placeholder 1">
            <a:extLst>
              <a:ext uri="{FF2B5EF4-FFF2-40B4-BE49-F238E27FC236}">
                <a16:creationId xmlns:a16="http://schemas.microsoft.com/office/drawing/2014/main" id="{D742B035-4619-487E-BE79-DC6A828F1713}"/>
              </a:ext>
            </a:extLst>
          </p:cNvPr>
          <p:cNvSpPr>
            <a:spLocks noGrp="1"/>
          </p:cNvSpPr>
          <p:nvPr>
            <p:ph type="sldNum" sz="quarter" idx="12"/>
          </p:nvPr>
        </p:nvSpPr>
        <p:spPr/>
        <p:txBody>
          <a:bodyPr/>
          <a:lstStyle/>
          <a:p>
            <a:fld id="{26BDF7F8-89F0-4197-B8B6-6CC8C078E9FF}" type="slidenum">
              <a:rPr lang="en-NZ" smtClean="0"/>
              <a:t>12</a:t>
            </a:fld>
            <a:endParaRPr lang="en-NZ"/>
          </a:p>
        </p:txBody>
      </p:sp>
      <p:sp>
        <p:nvSpPr>
          <p:cNvPr id="7" name="Rectangle 6">
            <a:extLst>
              <a:ext uri="{FF2B5EF4-FFF2-40B4-BE49-F238E27FC236}">
                <a16:creationId xmlns:a16="http://schemas.microsoft.com/office/drawing/2014/main" id="{86BB5DE7-E456-4399-8ED6-26014090F8C9}"/>
              </a:ext>
              <a:ext uri="{C183D7F6-B498-43B3-948B-1728B52AA6E4}">
                <adec:decorative xmlns:adec="http://schemas.microsoft.com/office/drawing/2017/decorative" val="1"/>
              </a:ext>
            </a:extLst>
          </p:cNvPr>
          <p:cNvSpPr/>
          <p:nvPr/>
        </p:nvSpPr>
        <p:spPr>
          <a:xfrm>
            <a:off x="5987441" y="3557391"/>
            <a:ext cx="3102771" cy="6889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p>
        </p:txBody>
      </p:sp>
      <p:sp>
        <p:nvSpPr>
          <p:cNvPr id="6" name="Rectangle 5">
            <a:extLst>
              <a:ext uri="{FF2B5EF4-FFF2-40B4-BE49-F238E27FC236}">
                <a16:creationId xmlns:a16="http://schemas.microsoft.com/office/drawing/2014/main" id="{E8DD68DF-3314-42F0-BD1F-AA7686EBE7E4}"/>
              </a:ext>
              <a:ext uri="{C183D7F6-B498-43B3-948B-1728B52AA6E4}">
                <adec:decorative xmlns:adec="http://schemas.microsoft.com/office/drawing/2017/decorative" val="1"/>
              </a:ext>
            </a:extLst>
          </p:cNvPr>
          <p:cNvSpPr/>
          <p:nvPr/>
        </p:nvSpPr>
        <p:spPr>
          <a:xfrm>
            <a:off x="137786" y="3557392"/>
            <a:ext cx="3319397" cy="6889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350">
              <a:noFill/>
            </a:endParaRPr>
          </a:p>
        </p:txBody>
      </p:sp>
      <p:sp>
        <p:nvSpPr>
          <p:cNvPr id="13" name="Rectangle 12">
            <a:extLst>
              <a:ext uri="{FF2B5EF4-FFF2-40B4-BE49-F238E27FC236}">
                <a16:creationId xmlns:a16="http://schemas.microsoft.com/office/drawing/2014/main" id="{2DE837EE-A43C-4763-8B02-65941C8E28A6}"/>
              </a:ext>
              <a:ext uri="{C183D7F6-B498-43B3-948B-1728B52AA6E4}">
                <adec:decorative xmlns:adec="http://schemas.microsoft.com/office/drawing/2017/decorative" val="1"/>
              </a:ext>
            </a:extLst>
          </p:cNvPr>
          <p:cNvSpPr/>
          <p:nvPr/>
        </p:nvSpPr>
        <p:spPr>
          <a:xfrm>
            <a:off x="460339" y="2609328"/>
            <a:ext cx="1481196" cy="3115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62F930B6-0512-4F84-A565-6C5CA5D56CE4}"/>
              </a:ext>
              <a:ext uri="{C183D7F6-B498-43B3-948B-1728B52AA6E4}">
                <adec:decorative xmlns:adec="http://schemas.microsoft.com/office/drawing/2017/decorative" val="1"/>
              </a:ext>
            </a:extLst>
          </p:cNvPr>
          <p:cNvSpPr/>
          <p:nvPr/>
        </p:nvSpPr>
        <p:spPr>
          <a:xfrm>
            <a:off x="3457183" y="2609328"/>
            <a:ext cx="1327759" cy="3115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itle 2">
            <a:extLst>
              <a:ext uri="{FF2B5EF4-FFF2-40B4-BE49-F238E27FC236}">
                <a16:creationId xmlns:a16="http://schemas.microsoft.com/office/drawing/2014/main" id="{B639DD24-926C-43C6-A089-98D8976C7B3F}"/>
              </a:ext>
            </a:extLst>
          </p:cNvPr>
          <p:cNvSpPr>
            <a:spLocks noGrp="1"/>
          </p:cNvSpPr>
          <p:nvPr>
            <p:ph type="title"/>
          </p:nvPr>
        </p:nvSpPr>
        <p:spPr>
          <a:xfrm>
            <a:off x="460338" y="319387"/>
            <a:ext cx="8508297" cy="729494"/>
          </a:xfrm>
        </p:spPr>
        <p:txBody>
          <a:bodyPr>
            <a:noAutofit/>
          </a:bodyPr>
          <a:lstStyle/>
          <a:p>
            <a:pPr algn="l"/>
            <a:r>
              <a:rPr lang="en-NZ" sz="4000" b="1" dirty="0">
                <a:solidFill>
                  <a:srgbClr val="1F546B"/>
                </a:solidFill>
              </a:rPr>
              <a:t>Alma publishing – Primo deduplication</a:t>
            </a:r>
          </a:p>
        </p:txBody>
      </p:sp>
    </p:spTree>
    <p:extLst>
      <p:ext uri="{BB962C8B-B14F-4D97-AF65-F5344CB8AC3E}">
        <p14:creationId xmlns:p14="http://schemas.microsoft.com/office/powerpoint/2010/main" val="81877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21AC085-308E-40F7-AA54-06FF2B6EA7C6}"/>
              </a:ext>
            </a:extLst>
          </p:cNvPr>
          <p:cNvSpPr>
            <a:spLocks noGrp="1"/>
          </p:cNvSpPr>
          <p:nvPr>
            <p:ph type="sldNum" sz="quarter" idx="12"/>
          </p:nvPr>
        </p:nvSpPr>
        <p:spPr>
          <a:xfrm>
            <a:off x="6457950" y="4767263"/>
            <a:ext cx="2057400" cy="273844"/>
          </a:xfrm>
        </p:spPr>
        <p:txBody>
          <a:bodyPr>
            <a:normAutofit lnSpcReduction="10000"/>
          </a:bodyPr>
          <a:lstStyle/>
          <a:p>
            <a:pPr>
              <a:spcAft>
                <a:spcPts val="450"/>
              </a:spcAft>
            </a:pPr>
            <a:fld id="{26BDF7F8-89F0-4197-B8B6-6CC8C078E9FF}" type="slidenum">
              <a:rPr lang="en-NZ" smtClean="0"/>
              <a:pPr>
                <a:spcAft>
                  <a:spcPts val="450"/>
                </a:spcAft>
              </a:pPr>
              <a:t>13</a:t>
            </a:fld>
            <a:endParaRPr lang="en-NZ"/>
          </a:p>
        </p:txBody>
      </p:sp>
      <p:sp>
        <p:nvSpPr>
          <p:cNvPr id="15" name="TextBox 14">
            <a:extLst>
              <a:ext uri="{FF2B5EF4-FFF2-40B4-BE49-F238E27FC236}">
                <a16:creationId xmlns:a16="http://schemas.microsoft.com/office/drawing/2014/main" id="{D6519DFC-23FB-48A3-8264-AF9B980B6A79}"/>
              </a:ext>
            </a:extLst>
          </p:cNvPr>
          <p:cNvSpPr txBox="1"/>
          <p:nvPr/>
        </p:nvSpPr>
        <p:spPr>
          <a:xfrm>
            <a:off x="3536300" y="4904185"/>
            <a:ext cx="2153029" cy="21544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NZ" sz="800" dirty="0"/>
              <a:t>Sourced from LINZ. Crown Copyright reserved</a:t>
            </a:r>
          </a:p>
        </p:txBody>
      </p:sp>
      <p:pic>
        <p:nvPicPr>
          <p:cNvPr id="2050" name="Picture 2" descr="Detail from cadastral map">
            <a:extLst>
              <a:ext uri="{FF2B5EF4-FFF2-40B4-BE49-F238E27FC236}">
                <a16:creationId xmlns:a16="http://schemas.microsoft.com/office/drawing/2014/main" id="{E581CA4D-541B-4DB8-A3FC-31C136A74E1E}"/>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4920708" y="1077567"/>
            <a:ext cx="3968750" cy="39489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etail from topographic map">
            <a:extLst>
              <a:ext uri="{FF2B5EF4-FFF2-40B4-BE49-F238E27FC236}">
                <a16:creationId xmlns:a16="http://schemas.microsoft.com/office/drawing/2014/main" id="{BDE2013F-1BAF-440E-8BB3-09CB9110220B}"/>
              </a:ex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4544" y="1077567"/>
            <a:ext cx="3968750" cy="3948903"/>
          </a:xfrm>
          <a:prstGeom prst="rect">
            <a:avLst/>
          </a:prstGeom>
        </p:spPr>
      </p:pic>
      <p:sp>
        <p:nvSpPr>
          <p:cNvPr id="13" name="TextBox 12">
            <a:extLst>
              <a:ext uri="{FF2B5EF4-FFF2-40B4-BE49-F238E27FC236}">
                <a16:creationId xmlns:a16="http://schemas.microsoft.com/office/drawing/2014/main" id="{5CEE2CFB-48BA-4F83-9F5B-93A4137B5945}"/>
              </a:ext>
            </a:extLst>
          </p:cNvPr>
          <p:cNvSpPr txBox="1"/>
          <p:nvPr/>
        </p:nvSpPr>
        <p:spPr>
          <a:xfrm>
            <a:off x="5264516" y="600666"/>
            <a:ext cx="3624942" cy="415498"/>
          </a:xfrm>
          <a:prstGeom prst="rect">
            <a:avLst/>
          </a:prstGeom>
          <a:noFill/>
        </p:spPr>
        <p:txBody>
          <a:bodyPr wrap="square" rtlCol="0">
            <a:spAutoFit/>
          </a:bodyPr>
          <a:lstStyle/>
          <a:p>
            <a:r>
              <a:rPr lang="en-NZ" sz="2100" dirty="0"/>
              <a:t>Series: NZMS 261 ; sheet Q08</a:t>
            </a:r>
          </a:p>
        </p:txBody>
      </p:sp>
      <p:sp>
        <p:nvSpPr>
          <p:cNvPr id="14" name="TextBox 13">
            <a:extLst>
              <a:ext uri="{FF2B5EF4-FFF2-40B4-BE49-F238E27FC236}">
                <a16:creationId xmlns:a16="http://schemas.microsoft.com/office/drawing/2014/main" id="{59506796-6288-4290-8665-1AFAF701A117}"/>
              </a:ext>
            </a:extLst>
          </p:cNvPr>
          <p:cNvSpPr txBox="1"/>
          <p:nvPr/>
        </p:nvSpPr>
        <p:spPr>
          <a:xfrm>
            <a:off x="646612" y="590527"/>
            <a:ext cx="3458391" cy="415498"/>
          </a:xfrm>
          <a:prstGeom prst="rect">
            <a:avLst/>
          </a:prstGeom>
          <a:noFill/>
        </p:spPr>
        <p:txBody>
          <a:bodyPr wrap="square" rtlCol="0">
            <a:spAutoFit/>
          </a:bodyPr>
          <a:lstStyle/>
          <a:p>
            <a:r>
              <a:rPr lang="en-NZ" sz="2100" dirty="0"/>
              <a:t>Series: NZMS 260 ; sheet Q08</a:t>
            </a:r>
          </a:p>
        </p:txBody>
      </p:sp>
      <p:sp>
        <p:nvSpPr>
          <p:cNvPr id="12" name="TextBox 11">
            <a:extLst>
              <a:ext uri="{FF2B5EF4-FFF2-40B4-BE49-F238E27FC236}">
                <a16:creationId xmlns:a16="http://schemas.microsoft.com/office/drawing/2014/main" id="{5754F8A4-53A2-4403-98DC-220371F6A55D}"/>
              </a:ext>
            </a:extLst>
          </p:cNvPr>
          <p:cNvSpPr txBox="1"/>
          <p:nvPr/>
        </p:nvSpPr>
        <p:spPr>
          <a:xfrm>
            <a:off x="302713" y="117030"/>
            <a:ext cx="8841287" cy="461665"/>
          </a:xfrm>
          <a:prstGeom prst="rect">
            <a:avLst/>
          </a:prstGeom>
          <a:noFill/>
        </p:spPr>
        <p:txBody>
          <a:bodyPr wrap="square" rtlCol="0">
            <a:spAutoFit/>
          </a:bodyPr>
          <a:lstStyle/>
          <a:p>
            <a:r>
              <a:rPr lang="en-NZ" sz="2400" dirty="0"/>
              <a:t>Maungaturoto. New Zealand. Department of Lands and Survey. 1981.</a:t>
            </a:r>
          </a:p>
        </p:txBody>
      </p:sp>
    </p:spTree>
    <p:extLst>
      <p:ext uri="{BB962C8B-B14F-4D97-AF65-F5344CB8AC3E}">
        <p14:creationId xmlns:p14="http://schemas.microsoft.com/office/powerpoint/2010/main" val="1890078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50358C-E04A-4A53-B4A1-7CD59F38DB1D}"/>
              </a:ext>
            </a:extLst>
          </p:cNvPr>
          <p:cNvSpPr txBox="1"/>
          <p:nvPr/>
        </p:nvSpPr>
        <p:spPr>
          <a:xfrm>
            <a:off x="7563811" y="4500171"/>
            <a:ext cx="1564481" cy="21544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NZ" sz="800" dirty="0"/>
              <a:t>Source: Imaging Services, NLNZ</a:t>
            </a:r>
          </a:p>
        </p:txBody>
      </p:sp>
      <p:pic>
        <p:nvPicPr>
          <p:cNvPr id="5" name="Content Placeholder 4" descr="Image of newspapers on shelves">
            <a:extLst>
              <a:ext uri="{FF2B5EF4-FFF2-40B4-BE49-F238E27FC236}">
                <a16:creationId xmlns:a16="http://schemas.microsoft.com/office/drawing/2014/main" id="{747D83CE-8BBC-46F0-81AD-E34836B8EC52}"/>
              </a:ext>
            </a:extLst>
          </p:cNvPr>
          <p:cNvPicPr>
            <a:picLocks noGrp="1" noChangeAspect="1"/>
          </p:cNvPicPr>
          <p:nvPr>
            <p:ph sz="half" idx="2"/>
          </p:nvPr>
        </p:nvPicPr>
        <p:blipFill>
          <a:blip r:embed="rId3"/>
          <a:stretch>
            <a:fillRect/>
          </a:stretch>
        </p:blipFill>
        <p:spPr>
          <a:xfrm>
            <a:off x="4153367" y="1178099"/>
            <a:ext cx="4974925" cy="3315320"/>
          </a:xfrm>
          <a:prstGeom prst="rect">
            <a:avLst/>
          </a:prstGeom>
        </p:spPr>
      </p:pic>
      <p:sp>
        <p:nvSpPr>
          <p:cNvPr id="3" name="Content Placeholder 2">
            <a:extLst>
              <a:ext uri="{FF2B5EF4-FFF2-40B4-BE49-F238E27FC236}">
                <a16:creationId xmlns:a16="http://schemas.microsoft.com/office/drawing/2014/main" id="{D8D035A0-AB14-4C95-984A-93C6E3DAE488}"/>
              </a:ext>
            </a:extLst>
          </p:cNvPr>
          <p:cNvSpPr>
            <a:spLocks noGrp="1"/>
          </p:cNvSpPr>
          <p:nvPr>
            <p:ph sz="half" idx="1"/>
          </p:nvPr>
        </p:nvSpPr>
        <p:spPr>
          <a:xfrm>
            <a:off x="457200" y="1200150"/>
            <a:ext cx="3425868" cy="3394075"/>
          </a:xfrm>
        </p:spPr>
        <p:txBody>
          <a:bodyPr>
            <a:normAutofit fontScale="92500" lnSpcReduction="10000"/>
          </a:bodyPr>
          <a:lstStyle/>
          <a:p>
            <a:r>
              <a:rPr lang="en-NZ" b="1" dirty="0">
                <a:solidFill>
                  <a:srgbClr val="C00000"/>
                </a:solidFill>
              </a:rPr>
              <a:t>Ongoing</a:t>
            </a:r>
            <a:r>
              <a:rPr lang="en-NZ" dirty="0"/>
              <a:t> challenge</a:t>
            </a:r>
          </a:p>
          <a:p>
            <a:r>
              <a:rPr lang="en-NZ" dirty="0"/>
              <a:t>Daily publications, print and digital</a:t>
            </a:r>
          </a:p>
          <a:p>
            <a:r>
              <a:rPr lang="en-NZ" dirty="0"/>
              <a:t>Item records – yes and no</a:t>
            </a:r>
          </a:p>
          <a:p>
            <a:r>
              <a:rPr lang="en-NZ" dirty="0"/>
              <a:t>Print, digital and electronic options for the same title</a:t>
            </a:r>
          </a:p>
        </p:txBody>
      </p:sp>
      <p:sp>
        <p:nvSpPr>
          <p:cNvPr id="2" name="Title 1">
            <a:extLst>
              <a:ext uri="{FF2B5EF4-FFF2-40B4-BE49-F238E27FC236}">
                <a16:creationId xmlns:a16="http://schemas.microsoft.com/office/drawing/2014/main" id="{B5B776FB-4C72-42C4-B010-83FAD27BBEB4}"/>
              </a:ext>
            </a:extLst>
          </p:cNvPr>
          <p:cNvSpPr>
            <a:spLocks noGrp="1"/>
          </p:cNvSpPr>
          <p:nvPr>
            <p:ph type="title"/>
          </p:nvPr>
        </p:nvSpPr>
        <p:spPr/>
        <p:txBody>
          <a:bodyPr/>
          <a:lstStyle/>
          <a:p>
            <a:pPr algn="l"/>
            <a:r>
              <a:rPr lang="en-NZ" b="1" dirty="0">
                <a:solidFill>
                  <a:srgbClr val="1F546B"/>
                </a:solidFill>
              </a:rPr>
              <a:t>Serials</a:t>
            </a:r>
            <a:endParaRPr lang="en-NZ" dirty="0"/>
          </a:p>
        </p:txBody>
      </p:sp>
    </p:spTree>
    <p:extLst>
      <p:ext uri="{BB962C8B-B14F-4D97-AF65-F5344CB8AC3E}">
        <p14:creationId xmlns:p14="http://schemas.microsoft.com/office/powerpoint/2010/main" val="2365246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62A4FB-C043-4049-BDCB-61E20151C293}"/>
              </a:ext>
            </a:extLst>
          </p:cNvPr>
          <p:cNvSpPr>
            <a:spLocks noGrp="1"/>
          </p:cNvSpPr>
          <p:nvPr>
            <p:ph type="title"/>
          </p:nvPr>
        </p:nvSpPr>
        <p:spPr>
          <a:xfrm>
            <a:off x="457200" y="206375"/>
            <a:ext cx="8229600" cy="857250"/>
          </a:xfrm>
        </p:spPr>
        <p:txBody>
          <a:bodyPr>
            <a:normAutofit/>
          </a:bodyPr>
          <a:lstStyle/>
          <a:p>
            <a:pPr algn="l"/>
            <a:r>
              <a:rPr lang="en-NZ" sz="4000" b="1" dirty="0">
                <a:solidFill>
                  <a:srgbClr val="1F546B"/>
                </a:solidFill>
              </a:rPr>
              <a:t>Alma - Opportunities</a:t>
            </a:r>
          </a:p>
        </p:txBody>
      </p:sp>
      <p:sp>
        <p:nvSpPr>
          <p:cNvPr id="4" name="Content Placeholder 3">
            <a:extLst>
              <a:ext uri="{FF2B5EF4-FFF2-40B4-BE49-F238E27FC236}">
                <a16:creationId xmlns:a16="http://schemas.microsoft.com/office/drawing/2014/main" id="{A49C8335-3188-4EFA-8563-E1FD139470FC}"/>
              </a:ext>
            </a:extLst>
          </p:cNvPr>
          <p:cNvSpPr>
            <a:spLocks noGrp="1"/>
          </p:cNvSpPr>
          <p:nvPr>
            <p:ph idx="1"/>
          </p:nvPr>
        </p:nvSpPr>
        <p:spPr>
          <a:xfrm>
            <a:off x="457200" y="1460870"/>
            <a:ext cx="8229600" cy="2697771"/>
          </a:xfrm>
        </p:spPr>
        <p:txBody>
          <a:bodyPr>
            <a:normAutofit/>
          </a:bodyPr>
          <a:lstStyle/>
          <a:p>
            <a:r>
              <a:rPr lang="en-NZ" dirty="0"/>
              <a:t>Normalization rules</a:t>
            </a:r>
          </a:p>
          <a:p>
            <a:r>
              <a:rPr lang="en-NZ" dirty="0"/>
              <a:t>Integration with Rosetta</a:t>
            </a:r>
          </a:p>
          <a:p>
            <a:r>
              <a:rPr lang="en-NZ" dirty="0"/>
              <a:t>New ways of working</a:t>
            </a:r>
          </a:p>
          <a:p>
            <a:r>
              <a:rPr lang="en-NZ" dirty="0"/>
              <a:t>Podcast example</a:t>
            </a:r>
          </a:p>
        </p:txBody>
      </p:sp>
      <p:sp>
        <p:nvSpPr>
          <p:cNvPr id="2" name="Slide Number Placeholder 1">
            <a:extLst>
              <a:ext uri="{FF2B5EF4-FFF2-40B4-BE49-F238E27FC236}">
                <a16:creationId xmlns:a16="http://schemas.microsoft.com/office/drawing/2014/main" id="{E93FB288-9B2D-4740-847A-7EC0BAF777D2}"/>
              </a:ext>
            </a:extLst>
          </p:cNvPr>
          <p:cNvSpPr>
            <a:spLocks noGrp="1"/>
          </p:cNvSpPr>
          <p:nvPr>
            <p:ph type="sldNum" sz="quarter" idx="12"/>
          </p:nvPr>
        </p:nvSpPr>
        <p:spPr/>
        <p:txBody>
          <a:bodyPr/>
          <a:lstStyle/>
          <a:p>
            <a:fld id="{26BDF7F8-89F0-4197-B8B6-6CC8C078E9FF}" type="slidenum">
              <a:rPr lang="en-NZ" smtClean="0"/>
              <a:t>15</a:t>
            </a:fld>
            <a:endParaRPr lang="en-NZ"/>
          </a:p>
        </p:txBody>
      </p:sp>
    </p:spTree>
    <p:extLst>
      <p:ext uri="{BB962C8B-B14F-4D97-AF65-F5344CB8AC3E}">
        <p14:creationId xmlns:p14="http://schemas.microsoft.com/office/powerpoint/2010/main" val="272033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7BBE8DE-ADEE-4E5C-90DA-499E34F8C38E}"/>
              </a:ext>
            </a:extLst>
          </p:cNvPr>
          <p:cNvSpPr>
            <a:spLocks noGrp="1"/>
          </p:cNvSpPr>
          <p:nvPr>
            <p:ph type="sldNum" sz="quarter" idx="12"/>
          </p:nvPr>
        </p:nvSpPr>
        <p:spPr/>
        <p:txBody>
          <a:bodyPr/>
          <a:lstStyle/>
          <a:p>
            <a:fld id="{26BDF7F8-89F0-4197-B8B6-6CC8C078E9FF}" type="slidenum">
              <a:rPr lang="en-NZ" smtClean="0"/>
              <a:t>16</a:t>
            </a:fld>
            <a:endParaRPr lang="en-NZ"/>
          </a:p>
        </p:txBody>
      </p:sp>
      <p:pic>
        <p:nvPicPr>
          <p:cNvPr id="10" name="Picture 9" descr="Screenshot from Alma of tow normalisation rules">
            <a:extLst>
              <a:ext uri="{FF2B5EF4-FFF2-40B4-BE49-F238E27FC236}">
                <a16:creationId xmlns:a16="http://schemas.microsoft.com/office/drawing/2014/main" id="{D996BE89-E80D-415C-BE4C-D60A54F36AFD}"/>
              </a:ext>
            </a:extLst>
          </p:cNvPr>
          <p:cNvPicPr>
            <a:picLocks noChangeAspect="1"/>
          </p:cNvPicPr>
          <p:nvPr/>
        </p:nvPicPr>
        <p:blipFill>
          <a:blip r:embed="rId3"/>
          <a:stretch>
            <a:fillRect/>
          </a:stretch>
        </p:blipFill>
        <p:spPr>
          <a:xfrm>
            <a:off x="1686746" y="3616881"/>
            <a:ext cx="5912498" cy="1030354"/>
          </a:xfrm>
          <a:prstGeom prst="rect">
            <a:avLst/>
          </a:prstGeom>
        </p:spPr>
      </p:pic>
      <p:pic>
        <p:nvPicPr>
          <p:cNvPr id="2" name="Picture 1" descr="Screenshot of Alma of one normalisation rule">
            <a:extLst>
              <a:ext uri="{FF2B5EF4-FFF2-40B4-BE49-F238E27FC236}">
                <a16:creationId xmlns:a16="http://schemas.microsoft.com/office/drawing/2014/main" id="{CB33E682-02F6-48A6-9CE8-291C5511FED3}"/>
              </a:ext>
            </a:extLst>
          </p:cNvPr>
          <p:cNvPicPr>
            <a:picLocks noChangeAspect="1"/>
          </p:cNvPicPr>
          <p:nvPr/>
        </p:nvPicPr>
        <p:blipFill>
          <a:blip r:embed="rId4"/>
          <a:stretch>
            <a:fillRect/>
          </a:stretch>
        </p:blipFill>
        <p:spPr>
          <a:xfrm>
            <a:off x="1686746" y="2033026"/>
            <a:ext cx="5960745" cy="600075"/>
          </a:xfrm>
          <a:prstGeom prst="rect">
            <a:avLst/>
          </a:prstGeom>
        </p:spPr>
      </p:pic>
      <p:pic>
        <p:nvPicPr>
          <p:cNvPr id="14" name="Picture 13" descr="Screenshot from Alma of one normalisation rule">
            <a:extLst>
              <a:ext uri="{FF2B5EF4-FFF2-40B4-BE49-F238E27FC236}">
                <a16:creationId xmlns:a16="http://schemas.microsoft.com/office/drawing/2014/main" id="{173A4C09-EC8A-4AFB-A97F-2E7F2308DE89}"/>
              </a:ext>
            </a:extLst>
          </p:cNvPr>
          <p:cNvPicPr>
            <a:picLocks noChangeAspect="1"/>
          </p:cNvPicPr>
          <p:nvPr/>
        </p:nvPicPr>
        <p:blipFill>
          <a:blip r:embed="rId5"/>
          <a:stretch>
            <a:fillRect/>
          </a:stretch>
        </p:blipFill>
        <p:spPr>
          <a:xfrm>
            <a:off x="1710870" y="1522214"/>
            <a:ext cx="3677840" cy="557822"/>
          </a:xfrm>
          <a:prstGeom prst="rect">
            <a:avLst/>
          </a:prstGeom>
        </p:spPr>
      </p:pic>
      <p:sp>
        <p:nvSpPr>
          <p:cNvPr id="7" name="Content Placeholder 6">
            <a:extLst>
              <a:ext uri="{FF2B5EF4-FFF2-40B4-BE49-F238E27FC236}">
                <a16:creationId xmlns:a16="http://schemas.microsoft.com/office/drawing/2014/main" id="{590D6AEB-94BB-4B68-952D-B8CE47AB8E12}"/>
              </a:ext>
            </a:extLst>
          </p:cNvPr>
          <p:cNvSpPr>
            <a:spLocks noGrp="1"/>
          </p:cNvSpPr>
          <p:nvPr>
            <p:ph sz="half" idx="1"/>
          </p:nvPr>
        </p:nvSpPr>
        <p:spPr>
          <a:xfrm>
            <a:off x="628650" y="1056806"/>
            <a:ext cx="7274777" cy="3744070"/>
          </a:xfrm>
        </p:spPr>
        <p:txBody>
          <a:bodyPr>
            <a:normAutofit/>
          </a:bodyPr>
          <a:lstStyle/>
          <a:p>
            <a:r>
              <a:rPr lang="en-NZ" dirty="0"/>
              <a:t>Record by record cataloguing</a:t>
            </a:r>
          </a:p>
          <a:p>
            <a:endParaRPr lang="en-NZ" dirty="0"/>
          </a:p>
          <a:p>
            <a:endParaRPr lang="en-NZ" dirty="0"/>
          </a:p>
          <a:p>
            <a:r>
              <a:rPr lang="en-NZ" dirty="0"/>
              <a:t>Metadata clean-up</a:t>
            </a:r>
          </a:p>
          <a:p>
            <a:r>
              <a:rPr lang="en-NZ" dirty="0"/>
              <a:t>Bulk record creation</a:t>
            </a:r>
          </a:p>
          <a:p>
            <a:endParaRPr lang="en-NZ" dirty="0"/>
          </a:p>
        </p:txBody>
      </p:sp>
      <p:sp>
        <p:nvSpPr>
          <p:cNvPr id="6" name="Title 5">
            <a:extLst>
              <a:ext uri="{FF2B5EF4-FFF2-40B4-BE49-F238E27FC236}">
                <a16:creationId xmlns:a16="http://schemas.microsoft.com/office/drawing/2014/main" id="{9A1BBD52-AD5B-490C-9583-50F29FF71A37}"/>
              </a:ext>
            </a:extLst>
          </p:cNvPr>
          <p:cNvSpPr>
            <a:spLocks noGrp="1"/>
          </p:cNvSpPr>
          <p:nvPr>
            <p:ph type="title"/>
          </p:nvPr>
        </p:nvSpPr>
        <p:spPr>
          <a:xfrm>
            <a:off x="485775" y="201723"/>
            <a:ext cx="7886700" cy="855083"/>
          </a:xfrm>
        </p:spPr>
        <p:txBody>
          <a:bodyPr>
            <a:normAutofit/>
          </a:bodyPr>
          <a:lstStyle/>
          <a:p>
            <a:pPr algn="l"/>
            <a:r>
              <a:rPr lang="en-NZ" sz="4000" b="1" dirty="0">
                <a:solidFill>
                  <a:srgbClr val="1F546B"/>
                </a:solidFill>
              </a:rPr>
              <a:t>Normalization rules</a:t>
            </a:r>
          </a:p>
        </p:txBody>
      </p:sp>
    </p:spTree>
    <p:extLst>
      <p:ext uri="{BB962C8B-B14F-4D97-AF65-F5344CB8AC3E}">
        <p14:creationId xmlns:p14="http://schemas.microsoft.com/office/powerpoint/2010/main" val="2870786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E7755-EFD2-49D8-B9DB-4BAE1E7BC274}"/>
              </a:ext>
            </a:extLst>
          </p:cNvPr>
          <p:cNvSpPr>
            <a:spLocks noGrp="1"/>
          </p:cNvSpPr>
          <p:nvPr>
            <p:ph type="title"/>
          </p:nvPr>
        </p:nvSpPr>
        <p:spPr>
          <a:xfrm>
            <a:off x="457200" y="206375"/>
            <a:ext cx="8229600" cy="857250"/>
          </a:xfrm>
        </p:spPr>
        <p:txBody>
          <a:bodyPr>
            <a:normAutofit/>
          </a:bodyPr>
          <a:lstStyle/>
          <a:p>
            <a:pPr algn="l"/>
            <a:r>
              <a:rPr lang="en-NZ" sz="4000" b="1" dirty="0">
                <a:solidFill>
                  <a:srgbClr val="1F546B"/>
                </a:solidFill>
              </a:rPr>
              <a:t>Integration with Rosetta</a:t>
            </a:r>
          </a:p>
        </p:txBody>
      </p:sp>
      <p:sp>
        <p:nvSpPr>
          <p:cNvPr id="3" name="Content Placeholder 2">
            <a:extLst>
              <a:ext uri="{FF2B5EF4-FFF2-40B4-BE49-F238E27FC236}">
                <a16:creationId xmlns:a16="http://schemas.microsoft.com/office/drawing/2014/main" id="{FED5DEC8-DE28-4F0A-A16E-27EA042010B6}"/>
              </a:ext>
            </a:extLst>
          </p:cNvPr>
          <p:cNvSpPr>
            <a:spLocks noGrp="1"/>
          </p:cNvSpPr>
          <p:nvPr>
            <p:ph idx="1"/>
          </p:nvPr>
        </p:nvSpPr>
        <p:spPr/>
        <p:txBody>
          <a:bodyPr/>
          <a:lstStyle/>
          <a:p>
            <a:pPr marL="0" indent="0">
              <a:buNone/>
            </a:pPr>
            <a:r>
              <a:rPr lang="en-NZ" sz="2800" dirty="0"/>
              <a:t>Update Bib Record API</a:t>
            </a:r>
          </a:p>
          <a:p>
            <a:r>
              <a:rPr lang="en-NZ" sz="2800" dirty="0"/>
              <a:t>File extension information from Rosetta mapped to RDA file type and encoding format (MARC fields 347, and 500)</a:t>
            </a:r>
          </a:p>
          <a:p>
            <a:r>
              <a:rPr lang="en-NZ" sz="2800" dirty="0"/>
              <a:t>Track list generated for MP3 and FLAC audio files (MARC field 505) </a:t>
            </a:r>
          </a:p>
          <a:p>
            <a:r>
              <a:rPr lang="en-NZ" sz="2800" dirty="0"/>
              <a:t>Primo permalink (MARC field 856)</a:t>
            </a:r>
          </a:p>
          <a:p>
            <a:pPr marL="0" indent="0">
              <a:buNone/>
            </a:pPr>
            <a:endParaRPr lang="en-NZ" sz="2400" dirty="0"/>
          </a:p>
          <a:p>
            <a:endParaRPr lang="en-NZ" dirty="0"/>
          </a:p>
          <a:p>
            <a:pPr marL="0" indent="0">
              <a:buNone/>
            </a:pPr>
            <a:endParaRPr lang="en-NZ" dirty="0"/>
          </a:p>
        </p:txBody>
      </p:sp>
      <p:sp>
        <p:nvSpPr>
          <p:cNvPr id="4" name="Slide Number Placeholder 3">
            <a:extLst>
              <a:ext uri="{FF2B5EF4-FFF2-40B4-BE49-F238E27FC236}">
                <a16:creationId xmlns:a16="http://schemas.microsoft.com/office/drawing/2014/main" id="{7E573304-FA7D-4E5C-BC88-8C1E712801AC}"/>
              </a:ext>
            </a:extLst>
          </p:cNvPr>
          <p:cNvSpPr>
            <a:spLocks noGrp="1"/>
          </p:cNvSpPr>
          <p:nvPr>
            <p:ph type="sldNum" sz="quarter" idx="12"/>
          </p:nvPr>
        </p:nvSpPr>
        <p:spPr/>
        <p:txBody>
          <a:bodyPr/>
          <a:lstStyle/>
          <a:p>
            <a:fld id="{26BDF7F8-89F0-4197-B8B6-6CC8C078E9FF}" type="slidenum">
              <a:rPr lang="en-NZ" smtClean="0"/>
              <a:t>17</a:t>
            </a:fld>
            <a:endParaRPr lang="en-NZ"/>
          </a:p>
        </p:txBody>
      </p:sp>
    </p:spTree>
    <p:extLst>
      <p:ext uri="{BB962C8B-B14F-4D97-AF65-F5344CB8AC3E}">
        <p14:creationId xmlns:p14="http://schemas.microsoft.com/office/powerpoint/2010/main" val="131342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1C07E-2F8B-4A71-B408-48DAAD4F64BD}"/>
              </a:ext>
            </a:extLst>
          </p:cNvPr>
          <p:cNvSpPr>
            <a:spLocks noGrp="1"/>
          </p:cNvSpPr>
          <p:nvPr>
            <p:ph type="title"/>
          </p:nvPr>
        </p:nvSpPr>
        <p:spPr/>
        <p:txBody>
          <a:bodyPr>
            <a:normAutofit/>
          </a:bodyPr>
          <a:lstStyle/>
          <a:p>
            <a:pPr algn="l"/>
            <a:r>
              <a:rPr lang="en-NZ" sz="4000" b="1" dirty="0">
                <a:solidFill>
                  <a:srgbClr val="1F546B"/>
                </a:solidFill>
              </a:rPr>
              <a:t>New ways of working</a:t>
            </a:r>
          </a:p>
        </p:txBody>
      </p:sp>
      <p:sp>
        <p:nvSpPr>
          <p:cNvPr id="3" name="Content Placeholder 2">
            <a:extLst>
              <a:ext uri="{FF2B5EF4-FFF2-40B4-BE49-F238E27FC236}">
                <a16:creationId xmlns:a16="http://schemas.microsoft.com/office/drawing/2014/main" id="{140CEEE7-0ED7-45C6-8942-4A810EED55FE}"/>
              </a:ext>
            </a:extLst>
          </p:cNvPr>
          <p:cNvSpPr>
            <a:spLocks noGrp="1"/>
          </p:cNvSpPr>
          <p:nvPr>
            <p:ph idx="1"/>
          </p:nvPr>
        </p:nvSpPr>
        <p:spPr/>
        <p:txBody>
          <a:bodyPr/>
          <a:lstStyle/>
          <a:p>
            <a:r>
              <a:rPr lang="en-NZ" dirty="0"/>
              <a:t>End to end – cross team approach</a:t>
            </a:r>
          </a:p>
          <a:p>
            <a:r>
              <a:rPr lang="en-NZ" dirty="0"/>
              <a:t>Records from spreadsheets</a:t>
            </a:r>
          </a:p>
          <a:p>
            <a:r>
              <a:rPr lang="en-NZ" dirty="0"/>
              <a:t>MarcEdit</a:t>
            </a:r>
          </a:p>
          <a:p>
            <a:r>
              <a:rPr lang="en-NZ" dirty="0"/>
              <a:t>Digital Collecting Specialist</a:t>
            </a:r>
          </a:p>
          <a:p>
            <a:r>
              <a:rPr lang="en-NZ" dirty="0"/>
              <a:t>APIs</a:t>
            </a:r>
          </a:p>
        </p:txBody>
      </p:sp>
    </p:spTree>
    <p:extLst>
      <p:ext uri="{BB962C8B-B14F-4D97-AF65-F5344CB8AC3E}">
        <p14:creationId xmlns:p14="http://schemas.microsoft.com/office/powerpoint/2010/main" val="1091531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a record in Primo for an episode in the Taringa podcast series. The title, description, publication date, series numbering, and some subjects are blocked out.">
            <a:extLst>
              <a:ext uri="{FF2B5EF4-FFF2-40B4-BE49-F238E27FC236}">
                <a16:creationId xmlns:a16="http://schemas.microsoft.com/office/drawing/2014/main" id="{0861F612-3FB2-4ECD-82A3-7A58EBF3CDB2}"/>
              </a:ext>
            </a:extLst>
          </p:cNvPr>
          <p:cNvPicPr>
            <a:picLocks noChangeAspect="1"/>
          </p:cNvPicPr>
          <p:nvPr/>
        </p:nvPicPr>
        <p:blipFill>
          <a:blip r:embed="rId3"/>
          <a:stretch>
            <a:fillRect/>
          </a:stretch>
        </p:blipFill>
        <p:spPr>
          <a:xfrm>
            <a:off x="0" y="61154"/>
            <a:ext cx="9144000" cy="5021191"/>
          </a:xfrm>
          <a:prstGeom prst="rect">
            <a:avLst/>
          </a:prstGeom>
        </p:spPr>
      </p:pic>
      <p:sp>
        <p:nvSpPr>
          <p:cNvPr id="4" name="Rectangle 3">
            <a:extLst>
              <a:ext uri="{FF2B5EF4-FFF2-40B4-BE49-F238E27FC236}">
                <a16:creationId xmlns:a16="http://schemas.microsoft.com/office/drawing/2014/main" id="{F9E01B5A-0A4D-45AD-AF59-24C1C25F5917}"/>
              </a:ext>
              <a:ext uri="{C183D7F6-B498-43B3-948B-1728B52AA6E4}">
                <adec:decorative xmlns:adec="http://schemas.microsoft.com/office/drawing/2017/decorative" val="1"/>
              </a:ext>
            </a:extLst>
          </p:cNvPr>
          <p:cNvSpPr/>
          <p:nvPr/>
        </p:nvSpPr>
        <p:spPr>
          <a:xfrm>
            <a:off x="1885950" y="171450"/>
            <a:ext cx="5407819" cy="371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028AEFC2-3A51-4E3E-AD84-2B0CB77ECB85}"/>
              </a:ext>
              <a:ext uri="{C183D7F6-B498-43B3-948B-1728B52AA6E4}">
                <adec:decorative xmlns:adec="http://schemas.microsoft.com/office/drawing/2017/decorative" val="1"/>
              </a:ext>
            </a:extLst>
          </p:cNvPr>
          <p:cNvSpPr/>
          <p:nvPr/>
        </p:nvSpPr>
        <p:spPr>
          <a:xfrm>
            <a:off x="1850231" y="1085850"/>
            <a:ext cx="3821907" cy="557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549F3B88-14B6-47D7-9483-3DF9CD58A341}"/>
              </a:ext>
              <a:ext uri="{C183D7F6-B498-43B3-948B-1728B52AA6E4}">
                <adec:decorative xmlns:adec="http://schemas.microsoft.com/office/drawing/2017/decorative" val="1"/>
              </a:ext>
            </a:extLst>
          </p:cNvPr>
          <p:cNvSpPr/>
          <p:nvPr/>
        </p:nvSpPr>
        <p:spPr>
          <a:xfrm>
            <a:off x="1885950" y="2185988"/>
            <a:ext cx="7172325" cy="8286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407FA3CF-8EE8-4E95-AF71-52A80DD706E4}"/>
              </a:ext>
              <a:ext uri="{C183D7F6-B498-43B3-948B-1728B52AA6E4}">
                <adec:decorative xmlns:adec="http://schemas.microsoft.com/office/drawing/2017/decorative" val="1"/>
              </a:ext>
            </a:extLst>
          </p:cNvPr>
          <p:cNvSpPr/>
          <p:nvPr/>
        </p:nvSpPr>
        <p:spPr>
          <a:xfrm>
            <a:off x="1957388" y="3643313"/>
            <a:ext cx="550068" cy="278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id="{546A8ED1-3D78-455D-B216-DF2658CAD4ED}"/>
              </a:ext>
              <a:ext uri="{C183D7F6-B498-43B3-948B-1728B52AA6E4}">
                <adec:decorative xmlns:adec="http://schemas.microsoft.com/office/drawing/2017/decorative" val="1"/>
              </a:ext>
            </a:extLst>
          </p:cNvPr>
          <p:cNvSpPr/>
          <p:nvPr/>
        </p:nvSpPr>
        <p:spPr>
          <a:xfrm>
            <a:off x="2743200" y="3014663"/>
            <a:ext cx="678656" cy="271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201241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ional Library of New Zealand logo">
            <a:hlinkClick r:id="rId3"/>
            <a:extLst>
              <a:ext uri="{FF2B5EF4-FFF2-40B4-BE49-F238E27FC236}">
                <a16:creationId xmlns:a16="http://schemas.microsoft.com/office/drawing/2014/main" id="{448E887F-0EB2-4F95-9CA8-1EF41E7FC75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754331" y="4542412"/>
            <a:ext cx="2077435" cy="394713"/>
          </a:xfrm>
          <a:prstGeom prst="rect">
            <a:avLst/>
          </a:prstGeom>
        </p:spPr>
      </p:pic>
      <p:sp>
        <p:nvSpPr>
          <p:cNvPr id="3" name="Content Placeholder 2"/>
          <p:cNvSpPr>
            <a:spLocks noGrp="1"/>
          </p:cNvSpPr>
          <p:nvPr>
            <p:ph idx="1"/>
          </p:nvPr>
        </p:nvSpPr>
        <p:spPr/>
        <p:txBody>
          <a:bodyPr>
            <a:normAutofit lnSpcReduction="10000"/>
          </a:bodyPr>
          <a:lstStyle/>
          <a:p>
            <a:pPr>
              <a:spcAft>
                <a:spcPts val="600"/>
              </a:spcAft>
              <a:buSzPct val="125000"/>
            </a:pPr>
            <a:r>
              <a:rPr lang="en-NZ" sz="2400" dirty="0">
                <a:solidFill>
                  <a:srgbClr val="000000"/>
                </a:solidFill>
              </a:rPr>
              <a:t>National Library of New Zealand</a:t>
            </a:r>
            <a:endParaRPr lang="en-NZ" sz="2400" b="1" dirty="0">
              <a:solidFill>
                <a:srgbClr val="A42F13"/>
              </a:solidFill>
            </a:endParaRPr>
          </a:p>
          <a:p>
            <a:pPr>
              <a:spcAft>
                <a:spcPts val="600"/>
              </a:spcAft>
              <a:buSzPct val="125000"/>
            </a:pPr>
            <a:r>
              <a:rPr lang="en-NZ" sz="2400" dirty="0">
                <a:solidFill>
                  <a:srgbClr val="000000"/>
                </a:solidFill>
              </a:rPr>
              <a:t>Legal Deposit Legislation</a:t>
            </a:r>
          </a:p>
          <a:p>
            <a:pPr>
              <a:spcAft>
                <a:spcPts val="600"/>
              </a:spcAft>
              <a:buSzPct val="125000"/>
            </a:pPr>
            <a:r>
              <a:rPr lang="en-NZ" sz="2400" dirty="0">
                <a:solidFill>
                  <a:srgbClr val="000000"/>
                </a:solidFill>
              </a:rPr>
              <a:t>New Zealand National Bibliography</a:t>
            </a:r>
          </a:p>
          <a:p>
            <a:pPr>
              <a:spcAft>
                <a:spcPts val="600"/>
              </a:spcAft>
              <a:buSzPct val="125000"/>
            </a:pPr>
            <a:r>
              <a:rPr lang="en-NZ" sz="2400" dirty="0">
                <a:solidFill>
                  <a:srgbClr val="000000"/>
                </a:solidFill>
              </a:rPr>
              <a:t>Volume of material</a:t>
            </a:r>
          </a:p>
          <a:p>
            <a:pPr>
              <a:spcAft>
                <a:spcPts val="600"/>
              </a:spcAft>
              <a:buSzPct val="125000"/>
            </a:pPr>
            <a:r>
              <a:rPr lang="en-NZ" sz="2400" dirty="0">
                <a:solidFill>
                  <a:srgbClr val="000000"/>
                </a:solidFill>
              </a:rPr>
              <a:t>Alma: Challenges</a:t>
            </a:r>
          </a:p>
          <a:p>
            <a:pPr>
              <a:spcAft>
                <a:spcPts val="600"/>
              </a:spcAft>
              <a:buSzPct val="125000"/>
            </a:pPr>
            <a:r>
              <a:rPr lang="en-NZ" sz="2400" dirty="0">
                <a:solidFill>
                  <a:srgbClr val="000000"/>
                </a:solidFill>
              </a:rPr>
              <a:t>Alma: Opportunities</a:t>
            </a:r>
          </a:p>
          <a:p>
            <a:pPr>
              <a:spcAft>
                <a:spcPts val="600"/>
              </a:spcAft>
              <a:buSzPct val="125000"/>
            </a:pPr>
            <a:r>
              <a:rPr lang="en-NZ" sz="2400" dirty="0">
                <a:solidFill>
                  <a:srgbClr val="000000"/>
                </a:solidFill>
              </a:rPr>
              <a:t>Wrap-up</a:t>
            </a:r>
          </a:p>
        </p:txBody>
      </p:sp>
      <p:sp>
        <p:nvSpPr>
          <p:cNvPr id="2" name="Title 1"/>
          <p:cNvSpPr>
            <a:spLocks noGrp="1"/>
          </p:cNvSpPr>
          <p:nvPr>
            <p:ph type="title"/>
          </p:nvPr>
        </p:nvSpPr>
        <p:spPr>
          <a:xfrm>
            <a:off x="457200" y="206375"/>
            <a:ext cx="8229600" cy="857250"/>
          </a:xfrm>
        </p:spPr>
        <p:txBody>
          <a:bodyPr>
            <a:normAutofit/>
          </a:bodyPr>
          <a:lstStyle/>
          <a:p>
            <a:pPr algn="l"/>
            <a:r>
              <a:rPr lang="en-NZ" sz="4000" b="1" dirty="0">
                <a:solidFill>
                  <a:srgbClr val="1F546B"/>
                </a:solidFill>
              </a:rPr>
              <a:t>Outline</a:t>
            </a:r>
          </a:p>
        </p:txBody>
      </p:sp>
    </p:spTree>
    <p:extLst>
      <p:ext uri="{BB962C8B-B14F-4D97-AF65-F5344CB8AC3E}">
        <p14:creationId xmlns:p14="http://schemas.microsoft.com/office/powerpoint/2010/main" val="1201087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a record in Primo for an episode in the Taringa podcast series. The title, description, publication date, series numbering are now visible. Some subjects are still blocked out.">
            <a:extLst>
              <a:ext uri="{FF2B5EF4-FFF2-40B4-BE49-F238E27FC236}">
                <a16:creationId xmlns:a16="http://schemas.microsoft.com/office/drawing/2014/main" id="{0861F612-3FB2-4ECD-82A3-7A58EBF3CDB2}"/>
              </a:ext>
            </a:extLst>
          </p:cNvPr>
          <p:cNvPicPr>
            <a:picLocks noChangeAspect="1"/>
          </p:cNvPicPr>
          <p:nvPr/>
        </p:nvPicPr>
        <p:blipFill>
          <a:blip r:embed="rId3"/>
          <a:stretch>
            <a:fillRect/>
          </a:stretch>
        </p:blipFill>
        <p:spPr>
          <a:xfrm>
            <a:off x="0" y="61154"/>
            <a:ext cx="9144000" cy="5021191"/>
          </a:xfrm>
          <a:prstGeom prst="rect">
            <a:avLst/>
          </a:prstGeom>
          <a:ln>
            <a:noFill/>
          </a:ln>
        </p:spPr>
      </p:pic>
      <p:sp>
        <p:nvSpPr>
          <p:cNvPr id="4" name="Rectangle 3">
            <a:extLst>
              <a:ext uri="{FF2B5EF4-FFF2-40B4-BE49-F238E27FC236}">
                <a16:creationId xmlns:a16="http://schemas.microsoft.com/office/drawing/2014/main" id="{F9E01B5A-0A4D-45AD-AF59-24C1C25F5917}"/>
              </a:ext>
              <a:ext uri="{C183D7F6-B498-43B3-948B-1728B52AA6E4}">
                <adec:decorative xmlns:adec="http://schemas.microsoft.com/office/drawing/2017/decorative" val="1"/>
              </a:ext>
            </a:extLst>
          </p:cNvPr>
          <p:cNvSpPr/>
          <p:nvPr/>
        </p:nvSpPr>
        <p:spPr>
          <a:xfrm>
            <a:off x="1885950" y="171451"/>
            <a:ext cx="5407819" cy="3714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028AEFC2-3A51-4E3E-AD84-2B0CB77ECB85}"/>
              </a:ext>
              <a:ext uri="{C183D7F6-B498-43B3-948B-1728B52AA6E4}">
                <adec:decorative xmlns:adec="http://schemas.microsoft.com/office/drawing/2017/decorative" val="1"/>
              </a:ext>
            </a:extLst>
          </p:cNvPr>
          <p:cNvSpPr/>
          <p:nvPr/>
        </p:nvSpPr>
        <p:spPr>
          <a:xfrm>
            <a:off x="1850231" y="1085850"/>
            <a:ext cx="3821907" cy="557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Rectangle 11">
            <a:extLst>
              <a:ext uri="{FF2B5EF4-FFF2-40B4-BE49-F238E27FC236}">
                <a16:creationId xmlns:a16="http://schemas.microsoft.com/office/drawing/2014/main" id="{549F3B88-14B6-47D7-9483-3DF9CD58A341}"/>
              </a:ext>
              <a:ext uri="{C183D7F6-B498-43B3-948B-1728B52AA6E4}">
                <adec:decorative xmlns:adec="http://schemas.microsoft.com/office/drawing/2017/decorative" val="1"/>
              </a:ext>
            </a:extLst>
          </p:cNvPr>
          <p:cNvSpPr/>
          <p:nvPr/>
        </p:nvSpPr>
        <p:spPr>
          <a:xfrm>
            <a:off x="1885950" y="2243138"/>
            <a:ext cx="7234955" cy="771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Rectangle 13">
            <a:extLst>
              <a:ext uri="{FF2B5EF4-FFF2-40B4-BE49-F238E27FC236}">
                <a16:creationId xmlns:a16="http://schemas.microsoft.com/office/drawing/2014/main" id="{407FA3CF-8EE8-4E95-AF71-52A80DD706E4}"/>
              </a:ext>
              <a:ext uri="{C183D7F6-B498-43B3-948B-1728B52AA6E4}">
                <adec:decorative xmlns:adec="http://schemas.microsoft.com/office/drawing/2017/decorative" val="1"/>
              </a:ext>
            </a:extLst>
          </p:cNvPr>
          <p:cNvSpPr/>
          <p:nvPr/>
        </p:nvSpPr>
        <p:spPr>
          <a:xfrm>
            <a:off x="1885950" y="3643313"/>
            <a:ext cx="621506" cy="2819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Rectangle 14">
            <a:extLst>
              <a:ext uri="{FF2B5EF4-FFF2-40B4-BE49-F238E27FC236}">
                <a16:creationId xmlns:a16="http://schemas.microsoft.com/office/drawing/2014/main" id="{546A8ED1-3D78-455D-B216-DF2658CAD4ED}"/>
              </a:ext>
              <a:ext uri="{C183D7F6-B498-43B3-948B-1728B52AA6E4}">
                <adec:decorative xmlns:adec="http://schemas.microsoft.com/office/drawing/2017/decorative" val="1"/>
              </a:ext>
            </a:extLst>
          </p:cNvPr>
          <p:cNvSpPr/>
          <p:nvPr/>
        </p:nvSpPr>
        <p:spPr>
          <a:xfrm>
            <a:off x="2743200" y="3014663"/>
            <a:ext cx="678656" cy="2714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94375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shot of a record in Primo for an episode in the Taringa podcast series. All parts of the record are now visible, including all subjects">
            <a:extLst>
              <a:ext uri="{FF2B5EF4-FFF2-40B4-BE49-F238E27FC236}">
                <a16:creationId xmlns:a16="http://schemas.microsoft.com/office/drawing/2014/main" id="{0861F612-3FB2-4ECD-82A3-7A58EBF3CDB2}"/>
              </a:ext>
            </a:extLst>
          </p:cNvPr>
          <p:cNvPicPr>
            <a:picLocks noChangeAspect="1"/>
          </p:cNvPicPr>
          <p:nvPr/>
        </p:nvPicPr>
        <p:blipFill>
          <a:blip r:embed="rId3"/>
          <a:stretch>
            <a:fillRect/>
          </a:stretch>
        </p:blipFill>
        <p:spPr>
          <a:xfrm>
            <a:off x="0" y="61154"/>
            <a:ext cx="9144000" cy="5021191"/>
          </a:xfrm>
          <a:prstGeom prst="rect">
            <a:avLst/>
          </a:prstGeom>
          <a:ln>
            <a:noFill/>
          </a:ln>
        </p:spPr>
      </p:pic>
      <p:sp>
        <p:nvSpPr>
          <p:cNvPr id="11" name="Rectangle 10">
            <a:extLst>
              <a:ext uri="{FF2B5EF4-FFF2-40B4-BE49-F238E27FC236}">
                <a16:creationId xmlns:a16="http://schemas.microsoft.com/office/drawing/2014/main" id="{028AEFC2-3A51-4E3E-AD84-2B0CB77ECB85}"/>
              </a:ext>
              <a:ext uri="{C183D7F6-B498-43B3-948B-1728B52AA6E4}">
                <adec:decorative xmlns:adec="http://schemas.microsoft.com/office/drawing/2017/decorative" val="1"/>
              </a:ext>
            </a:extLst>
          </p:cNvPr>
          <p:cNvSpPr/>
          <p:nvPr/>
        </p:nvSpPr>
        <p:spPr>
          <a:xfrm>
            <a:off x="1907381" y="1071563"/>
            <a:ext cx="3821907" cy="60007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647498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Bar graph of machine generated records in the New Zealand National Bibliography for 2018 and 2019.&#10;In 2018 the number is 530&#10;In 2019 the number is 2666">
            <a:extLst>
              <a:ext uri="{FF2B5EF4-FFF2-40B4-BE49-F238E27FC236}">
                <a16:creationId xmlns:a16="http://schemas.microsoft.com/office/drawing/2014/main" id="{E75CFC07-231D-482E-971D-FD0990407A2E}"/>
              </a:ext>
            </a:extLst>
          </p:cNvPr>
          <p:cNvPicPr>
            <a:picLocks noChangeAspect="1"/>
          </p:cNvPicPr>
          <p:nvPr/>
        </p:nvPicPr>
        <p:blipFill rotWithShape="1">
          <a:blip r:embed="rId3"/>
          <a:srcRect b="881"/>
          <a:stretch/>
        </p:blipFill>
        <p:spPr>
          <a:xfrm>
            <a:off x="20" y="10"/>
            <a:ext cx="9143980" cy="5143490"/>
          </a:xfrm>
          <a:prstGeom prst="rect">
            <a:avLst/>
          </a:prstGeom>
        </p:spPr>
      </p:pic>
    </p:spTree>
    <p:extLst>
      <p:ext uri="{BB962C8B-B14F-4D97-AF65-F5344CB8AC3E}">
        <p14:creationId xmlns:p14="http://schemas.microsoft.com/office/powerpoint/2010/main" val="58109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88517F-ADFB-456C-9970-9C89F20409E7}"/>
              </a:ext>
            </a:extLst>
          </p:cNvPr>
          <p:cNvSpPr>
            <a:spLocks noGrp="1"/>
          </p:cNvSpPr>
          <p:nvPr>
            <p:ph type="sldNum" sz="quarter" idx="12"/>
          </p:nvPr>
        </p:nvSpPr>
        <p:spPr/>
        <p:txBody>
          <a:bodyPr/>
          <a:lstStyle/>
          <a:p>
            <a:fld id="{26BDF7F8-89F0-4197-B8B6-6CC8C078E9FF}" type="slidenum">
              <a:rPr lang="en-NZ" smtClean="0"/>
              <a:t>23</a:t>
            </a:fld>
            <a:endParaRPr lang="en-NZ"/>
          </a:p>
        </p:txBody>
      </p:sp>
      <p:pic>
        <p:nvPicPr>
          <p:cNvPr id="8" name="Picture 7">
            <a:hlinkClick r:id="rId3"/>
            <a:extLst>
              <a:ext uri="{FF2B5EF4-FFF2-40B4-BE49-F238E27FC236}">
                <a16:creationId xmlns:a16="http://schemas.microsoft.com/office/drawing/2014/main" id="{345557E3-81B1-4B2D-8F58-95DF114FC8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3135" y="4475277"/>
            <a:ext cx="2143125" cy="407194"/>
          </a:xfrm>
          <a:prstGeom prst="rect">
            <a:avLst/>
          </a:prstGeom>
        </p:spPr>
      </p:pic>
      <p:sp>
        <p:nvSpPr>
          <p:cNvPr id="3" name="Content Placeholder 2">
            <a:extLst>
              <a:ext uri="{FF2B5EF4-FFF2-40B4-BE49-F238E27FC236}">
                <a16:creationId xmlns:a16="http://schemas.microsoft.com/office/drawing/2014/main" id="{28060F13-E4B9-49F3-890E-274939919DB5}"/>
              </a:ext>
            </a:extLst>
          </p:cNvPr>
          <p:cNvSpPr>
            <a:spLocks noGrp="1"/>
          </p:cNvSpPr>
          <p:nvPr>
            <p:ph idx="1"/>
          </p:nvPr>
        </p:nvSpPr>
        <p:spPr>
          <a:xfrm>
            <a:off x="628650" y="1403862"/>
            <a:ext cx="7886700" cy="3478609"/>
          </a:xfrm>
        </p:spPr>
        <p:txBody>
          <a:bodyPr>
            <a:normAutofit/>
          </a:bodyPr>
          <a:lstStyle/>
          <a:p>
            <a:r>
              <a:rPr lang="en-NZ" dirty="0"/>
              <a:t>The business of a national library</a:t>
            </a:r>
          </a:p>
          <a:p>
            <a:r>
              <a:rPr lang="en-NZ" dirty="0"/>
              <a:t>Challenges</a:t>
            </a:r>
          </a:p>
          <a:p>
            <a:r>
              <a:rPr lang="en-NZ" b="1" dirty="0">
                <a:solidFill>
                  <a:srgbClr val="C00000"/>
                </a:solidFill>
              </a:rPr>
              <a:t>Opportunities</a:t>
            </a:r>
          </a:p>
          <a:p>
            <a:r>
              <a:rPr lang="en-NZ" dirty="0"/>
              <a:t>Questions? </a:t>
            </a:r>
          </a:p>
          <a:p>
            <a:r>
              <a:rPr lang="en-NZ" sz="2800" dirty="0">
                <a:hlinkClick r:id="rId5"/>
              </a:rPr>
              <a:t>sandra.mckenzie@dia.govt.nz</a:t>
            </a:r>
            <a:endParaRPr lang="en-NZ" sz="2800" dirty="0"/>
          </a:p>
          <a:p>
            <a:r>
              <a:rPr lang="en-NZ" sz="2800" dirty="0">
                <a:hlinkClick r:id="rId6"/>
              </a:rPr>
              <a:t>nznb@dia.govt.nz</a:t>
            </a:r>
            <a:r>
              <a:rPr lang="en-NZ" sz="2800" dirty="0"/>
              <a:t> </a:t>
            </a:r>
          </a:p>
          <a:p>
            <a:endParaRPr lang="en-NZ" sz="2800" dirty="0"/>
          </a:p>
          <a:p>
            <a:endParaRPr lang="en-NZ" sz="2700" dirty="0"/>
          </a:p>
          <a:p>
            <a:endParaRPr lang="en-NZ" dirty="0"/>
          </a:p>
        </p:txBody>
      </p:sp>
      <p:sp>
        <p:nvSpPr>
          <p:cNvPr id="2" name="Title 1">
            <a:extLst>
              <a:ext uri="{FF2B5EF4-FFF2-40B4-BE49-F238E27FC236}">
                <a16:creationId xmlns:a16="http://schemas.microsoft.com/office/drawing/2014/main" id="{F8D719EF-553A-47F0-96FA-3300B7C9E9B7}"/>
              </a:ext>
            </a:extLst>
          </p:cNvPr>
          <p:cNvSpPr>
            <a:spLocks noGrp="1"/>
          </p:cNvSpPr>
          <p:nvPr>
            <p:ph type="title"/>
          </p:nvPr>
        </p:nvSpPr>
        <p:spPr/>
        <p:txBody>
          <a:bodyPr>
            <a:normAutofit/>
          </a:bodyPr>
          <a:lstStyle/>
          <a:p>
            <a:pPr algn="l"/>
            <a:r>
              <a:rPr lang="en-NZ" sz="4000" b="1" dirty="0">
                <a:solidFill>
                  <a:srgbClr val="1F546B"/>
                </a:solidFill>
              </a:rPr>
              <a:t>Wrap up</a:t>
            </a:r>
          </a:p>
        </p:txBody>
      </p:sp>
    </p:spTree>
    <p:extLst>
      <p:ext uri="{BB962C8B-B14F-4D97-AF65-F5344CB8AC3E}">
        <p14:creationId xmlns:p14="http://schemas.microsoft.com/office/powerpoint/2010/main" val="232982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3530"/>
            <a:ext cx="8229600" cy="1165225"/>
          </a:xfrm>
        </p:spPr>
        <p:txBody>
          <a:bodyPr>
            <a:normAutofit fontScale="90000"/>
          </a:bodyPr>
          <a:lstStyle/>
          <a:p>
            <a:pPr algn="l"/>
            <a:r>
              <a:rPr lang="en-NZ" sz="4000" b="1" dirty="0">
                <a:solidFill>
                  <a:srgbClr val="1F546B"/>
                </a:solidFill>
              </a:rPr>
              <a:t>National Library of New Zealand (Te Puna Mātauranga o Aotearoa) Act 2003</a:t>
            </a:r>
          </a:p>
        </p:txBody>
      </p:sp>
      <p:sp>
        <p:nvSpPr>
          <p:cNvPr id="3" name="Content Placeholder 2"/>
          <p:cNvSpPr>
            <a:spLocks noGrp="1"/>
          </p:cNvSpPr>
          <p:nvPr>
            <p:ph idx="1"/>
          </p:nvPr>
        </p:nvSpPr>
        <p:spPr>
          <a:xfrm>
            <a:off x="457199" y="1200151"/>
            <a:ext cx="8422481" cy="3394472"/>
          </a:xfrm>
        </p:spPr>
        <p:txBody>
          <a:bodyPr>
            <a:normAutofit/>
          </a:bodyPr>
          <a:lstStyle/>
          <a:p>
            <a:pPr marL="0" indent="0">
              <a:spcAft>
                <a:spcPts val="600"/>
              </a:spcAft>
              <a:buSzPct val="125000"/>
              <a:buNone/>
            </a:pPr>
            <a:endParaRPr lang="en-NZ" sz="2400" dirty="0">
              <a:solidFill>
                <a:srgbClr val="000000"/>
              </a:solidFill>
            </a:endParaRPr>
          </a:p>
          <a:p>
            <a:pPr marL="0" indent="0">
              <a:spcAft>
                <a:spcPts val="600"/>
              </a:spcAft>
              <a:buSzPct val="125000"/>
              <a:buNone/>
            </a:pPr>
            <a:r>
              <a:rPr lang="en-NZ" sz="2400" dirty="0">
                <a:solidFill>
                  <a:srgbClr val="000000"/>
                </a:solidFill>
              </a:rPr>
              <a:t>The purpose of the National Library is to </a:t>
            </a:r>
            <a:r>
              <a:rPr lang="en-NZ" sz="2400" b="1" dirty="0">
                <a:solidFill>
                  <a:srgbClr val="A42F13"/>
                </a:solidFill>
              </a:rPr>
              <a:t>enrich the cultural and economic life of New Zealand </a:t>
            </a:r>
            <a:r>
              <a:rPr lang="en-NZ" sz="2400" dirty="0">
                <a:solidFill>
                  <a:schemeClr val="tx1"/>
                </a:solidFill>
              </a:rPr>
              <a:t>and its interchanges with other nations by, as appropriate,-</a:t>
            </a:r>
            <a:endParaRPr lang="en-NZ" sz="2400" b="1" dirty="0">
              <a:solidFill>
                <a:srgbClr val="A42F13"/>
              </a:solidFill>
            </a:endParaRPr>
          </a:p>
          <a:p>
            <a:pPr marL="0" indent="0">
              <a:spcAft>
                <a:spcPts val="600"/>
              </a:spcAft>
              <a:buSzPct val="125000"/>
              <a:buNone/>
            </a:pPr>
            <a:r>
              <a:rPr lang="en-NZ" sz="2400" dirty="0">
                <a:solidFill>
                  <a:srgbClr val="000000"/>
                </a:solidFill>
              </a:rPr>
              <a:t>(a) </a:t>
            </a:r>
            <a:r>
              <a:rPr lang="en-NZ" sz="2400" b="1" dirty="0">
                <a:solidFill>
                  <a:srgbClr val="A42F13"/>
                </a:solidFill>
              </a:rPr>
              <a:t>collecting, preserving and protecting documents, particularly those relating to New Zealand, and making them accessible for all the people of New Zealand</a:t>
            </a:r>
            <a:r>
              <a:rPr lang="en-NZ" sz="2400" dirty="0">
                <a:solidFill>
                  <a:srgbClr val="000000"/>
                </a:solidFill>
              </a:rPr>
              <a:t>, in a manner consistent with their status as documentary heritage and taonga</a:t>
            </a:r>
          </a:p>
        </p:txBody>
      </p:sp>
    </p:spTree>
    <p:extLst>
      <p:ext uri="{BB962C8B-B14F-4D97-AF65-F5344CB8AC3E}">
        <p14:creationId xmlns:p14="http://schemas.microsoft.com/office/powerpoint/2010/main" val="339294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4515EC-538C-4713-8509-B70FD2E5820B}"/>
              </a:ext>
            </a:extLst>
          </p:cNvPr>
          <p:cNvSpPr txBox="1"/>
          <p:nvPr/>
        </p:nvSpPr>
        <p:spPr>
          <a:xfrm>
            <a:off x="7635729" y="4548579"/>
            <a:ext cx="1500186" cy="21544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NZ" sz="800" dirty="0"/>
              <a:t>Source: Imaging Services, NLNZ</a:t>
            </a:r>
          </a:p>
        </p:txBody>
      </p:sp>
      <p:pic>
        <p:nvPicPr>
          <p:cNvPr id="7" name="Content Placeholder 6" descr="External view of the National Library of New Zealand building in Wellington">
            <a:extLst>
              <a:ext uri="{FF2B5EF4-FFF2-40B4-BE49-F238E27FC236}">
                <a16:creationId xmlns:a16="http://schemas.microsoft.com/office/drawing/2014/main" id="{B4FEE947-B70A-4EE5-8434-F263FD0BCE4F}"/>
              </a:ext>
            </a:extLst>
          </p:cNvPr>
          <p:cNvPicPr>
            <a:picLocks noGrp="1" noChangeAspect="1"/>
          </p:cNvPicPr>
          <p:nvPr>
            <p:ph sz="half" idx="2"/>
          </p:nvPr>
        </p:nvPicPr>
        <p:blipFill>
          <a:blip r:embed="rId3"/>
          <a:stretch>
            <a:fillRect/>
          </a:stretch>
        </p:blipFill>
        <p:spPr>
          <a:xfrm>
            <a:off x="4311503" y="1155500"/>
            <a:ext cx="4832497" cy="3394074"/>
          </a:xfrm>
          <a:prstGeom prst="rect">
            <a:avLst/>
          </a:prstGeom>
        </p:spPr>
      </p:pic>
      <p:sp>
        <p:nvSpPr>
          <p:cNvPr id="3" name="Content Placeholder 2"/>
          <p:cNvSpPr>
            <a:spLocks noGrp="1"/>
          </p:cNvSpPr>
          <p:nvPr>
            <p:ph sz="half" idx="1"/>
          </p:nvPr>
        </p:nvSpPr>
        <p:spPr>
          <a:xfrm>
            <a:off x="457200" y="1063625"/>
            <a:ext cx="3601233" cy="3736975"/>
          </a:xfrm>
        </p:spPr>
        <p:txBody>
          <a:bodyPr>
            <a:noAutofit/>
          </a:bodyPr>
          <a:lstStyle/>
          <a:p>
            <a:pPr marL="0" indent="0">
              <a:spcAft>
                <a:spcPts val="600"/>
              </a:spcAft>
              <a:buSzPct val="125000"/>
              <a:buNone/>
            </a:pPr>
            <a:r>
              <a:rPr lang="en-NZ" sz="2400" b="1" dirty="0">
                <a:solidFill>
                  <a:srgbClr val="A42F13"/>
                </a:solidFill>
              </a:rPr>
              <a:t>Heritage Collections </a:t>
            </a:r>
            <a:r>
              <a:rPr lang="en-NZ" sz="2400" dirty="0">
                <a:solidFill>
                  <a:schemeClr val="tx1"/>
                </a:solidFill>
              </a:rPr>
              <a:t>held permanently:</a:t>
            </a:r>
          </a:p>
          <a:p>
            <a:pPr lvl="1">
              <a:spcAft>
                <a:spcPts val="600"/>
              </a:spcAft>
              <a:buSzPct val="125000"/>
              <a:buFont typeface="Arial" panose="020B0604020202020204" pitchFamily="34" charset="0"/>
              <a:buChar char="•"/>
            </a:pPr>
            <a:r>
              <a:rPr lang="en-NZ" dirty="0"/>
              <a:t>Physical resources in temperature and humidity controlled stacks</a:t>
            </a:r>
          </a:p>
          <a:p>
            <a:pPr lvl="1">
              <a:spcAft>
                <a:spcPts val="600"/>
              </a:spcAft>
              <a:buSzPct val="125000"/>
              <a:buFont typeface="Arial" panose="020B0604020202020204" pitchFamily="34" charset="0"/>
              <a:buChar char="•"/>
            </a:pPr>
            <a:r>
              <a:rPr lang="en-NZ" dirty="0"/>
              <a:t>Digital resources in digital preservation repository</a:t>
            </a:r>
          </a:p>
        </p:txBody>
      </p:sp>
      <p:sp>
        <p:nvSpPr>
          <p:cNvPr id="2" name="Title 1"/>
          <p:cNvSpPr>
            <a:spLocks noGrp="1"/>
          </p:cNvSpPr>
          <p:nvPr>
            <p:ph type="title"/>
          </p:nvPr>
        </p:nvSpPr>
        <p:spPr>
          <a:xfrm>
            <a:off x="457200" y="206375"/>
            <a:ext cx="8229600" cy="857250"/>
          </a:xfrm>
        </p:spPr>
        <p:txBody>
          <a:bodyPr>
            <a:normAutofit/>
          </a:bodyPr>
          <a:lstStyle/>
          <a:p>
            <a:pPr algn="l"/>
            <a:r>
              <a:rPr lang="en-NZ" sz="4000" b="1" dirty="0">
                <a:solidFill>
                  <a:srgbClr val="1F546B"/>
                </a:solidFill>
              </a:rPr>
              <a:t>National Library of New Zealand</a:t>
            </a:r>
          </a:p>
        </p:txBody>
      </p:sp>
    </p:spTree>
    <p:extLst>
      <p:ext uri="{BB962C8B-B14F-4D97-AF65-F5344CB8AC3E}">
        <p14:creationId xmlns:p14="http://schemas.microsoft.com/office/powerpoint/2010/main" val="3912347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normAutofit/>
          </a:bodyPr>
          <a:lstStyle/>
          <a:p>
            <a:pPr algn="l"/>
            <a:r>
              <a:rPr lang="en-NZ" sz="4000" b="1" dirty="0">
                <a:solidFill>
                  <a:srgbClr val="1F546B"/>
                </a:solidFill>
              </a:rPr>
              <a:t>Legal Deposit Legislation</a:t>
            </a:r>
          </a:p>
        </p:txBody>
      </p:sp>
      <p:sp>
        <p:nvSpPr>
          <p:cNvPr id="3" name="Content Placeholder 2"/>
          <p:cNvSpPr>
            <a:spLocks noGrp="1"/>
          </p:cNvSpPr>
          <p:nvPr>
            <p:ph idx="1"/>
          </p:nvPr>
        </p:nvSpPr>
        <p:spPr/>
        <p:txBody>
          <a:bodyPr>
            <a:noAutofit/>
          </a:bodyPr>
          <a:lstStyle/>
          <a:p>
            <a:pPr>
              <a:spcAft>
                <a:spcPts val="600"/>
              </a:spcAft>
              <a:buSzPct val="125000"/>
            </a:pPr>
            <a:r>
              <a:rPr lang="en-NZ" sz="2400" dirty="0">
                <a:solidFill>
                  <a:srgbClr val="000000"/>
                </a:solidFill>
              </a:rPr>
              <a:t>Applies to all publishers in New Zealand </a:t>
            </a:r>
          </a:p>
          <a:p>
            <a:pPr>
              <a:spcAft>
                <a:spcPts val="600"/>
              </a:spcAft>
              <a:buSzPct val="125000"/>
            </a:pPr>
            <a:r>
              <a:rPr lang="en-NZ" sz="2400" b="1" dirty="0">
                <a:solidFill>
                  <a:srgbClr val="A42F13"/>
                </a:solidFill>
              </a:rPr>
              <a:t>Physical resources</a:t>
            </a:r>
            <a:r>
              <a:rPr lang="en-NZ" sz="2400" dirty="0">
                <a:solidFill>
                  <a:srgbClr val="000000"/>
                </a:solidFill>
              </a:rPr>
              <a:t>: 2 copies (1 copy if costs more $1000, or less than 100 copies published, or annual subscription for periodical costs more than $3000)</a:t>
            </a:r>
          </a:p>
          <a:p>
            <a:pPr>
              <a:spcAft>
                <a:spcPts val="600"/>
              </a:spcAft>
              <a:buSzPct val="125000"/>
            </a:pPr>
            <a:r>
              <a:rPr lang="en-NZ" sz="2400" b="1" dirty="0">
                <a:solidFill>
                  <a:srgbClr val="A42F13"/>
                </a:solidFill>
              </a:rPr>
              <a:t>Digital resources</a:t>
            </a:r>
            <a:r>
              <a:rPr lang="en-NZ" sz="2400" dirty="0">
                <a:solidFill>
                  <a:srgbClr val="000000"/>
                </a:solidFill>
              </a:rPr>
              <a:t>: 1 file format </a:t>
            </a:r>
          </a:p>
          <a:p>
            <a:pPr>
              <a:spcAft>
                <a:spcPts val="600"/>
              </a:spcAft>
              <a:buSzPct val="125000"/>
            </a:pPr>
            <a:r>
              <a:rPr lang="en-NZ" sz="2400" dirty="0">
                <a:solidFill>
                  <a:srgbClr val="000000"/>
                </a:solidFill>
              </a:rPr>
              <a:t>Published in both physical and digital format? Both must be deposited </a:t>
            </a:r>
          </a:p>
        </p:txBody>
      </p:sp>
    </p:spTree>
    <p:extLst>
      <p:ext uri="{BB962C8B-B14F-4D97-AF65-F5344CB8AC3E}">
        <p14:creationId xmlns:p14="http://schemas.microsoft.com/office/powerpoint/2010/main" val="256560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ational Library of New Zealand logo">
            <a:extLst>
              <a:ext uri="{FF2B5EF4-FFF2-40B4-BE49-F238E27FC236}">
                <a16:creationId xmlns:a16="http://schemas.microsoft.com/office/drawing/2014/main" id="{448E887F-0EB2-4F95-9CA8-1EF41E7FC75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54331" y="4542412"/>
            <a:ext cx="2077435" cy="394713"/>
          </a:xfrm>
          <a:prstGeom prst="rect">
            <a:avLst/>
          </a:prstGeom>
        </p:spPr>
      </p:pic>
      <p:sp>
        <p:nvSpPr>
          <p:cNvPr id="3" name="Content Placeholder 2"/>
          <p:cNvSpPr>
            <a:spLocks noGrp="1"/>
          </p:cNvSpPr>
          <p:nvPr>
            <p:ph idx="1"/>
          </p:nvPr>
        </p:nvSpPr>
        <p:spPr/>
        <p:txBody>
          <a:bodyPr>
            <a:normAutofit lnSpcReduction="10000"/>
          </a:bodyPr>
          <a:lstStyle/>
          <a:p>
            <a:pPr>
              <a:spcAft>
                <a:spcPts val="600"/>
              </a:spcAft>
              <a:buSzPct val="125000"/>
            </a:pPr>
            <a:r>
              <a:rPr lang="en-NZ" sz="2400" dirty="0">
                <a:solidFill>
                  <a:srgbClr val="000000"/>
                </a:solidFill>
              </a:rPr>
              <a:t>The National Library of New Zealand is the </a:t>
            </a:r>
            <a:r>
              <a:rPr lang="en-NZ" sz="2400" b="1" dirty="0">
                <a:solidFill>
                  <a:srgbClr val="A42F13"/>
                </a:solidFill>
              </a:rPr>
              <a:t>national bibliographic agency</a:t>
            </a:r>
            <a:r>
              <a:rPr lang="en-NZ" sz="2400" dirty="0">
                <a:solidFill>
                  <a:srgbClr val="000000"/>
                </a:solidFill>
              </a:rPr>
              <a:t> for New Zealand</a:t>
            </a:r>
          </a:p>
          <a:p>
            <a:pPr>
              <a:spcAft>
                <a:spcPts val="600"/>
              </a:spcAft>
              <a:buSzPct val="125000"/>
            </a:pPr>
            <a:r>
              <a:rPr lang="en-NZ" sz="2400" dirty="0">
                <a:solidFill>
                  <a:srgbClr val="000000"/>
                </a:solidFill>
              </a:rPr>
              <a:t>Scope of bibliography wider than legal deposit</a:t>
            </a:r>
          </a:p>
          <a:p>
            <a:pPr>
              <a:spcAft>
                <a:spcPts val="600"/>
              </a:spcAft>
              <a:buSzPct val="125000"/>
            </a:pPr>
            <a:r>
              <a:rPr lang="en-NZ" sz="2400" dirty="0">
                <a:solidFill>
                  <a:srgbClr val="000000"/>
                </a:solidFill>
              </a:rPr>
              <a:t>Publish records to OCLC</a:t>
            </a:r>
          </a:p>
          <a:p>
            <a:pPr>
              <a:spcAft>
                <a:spcPts val="600"/>
              </a:spcAft>
              <a:buSzPct val="125000"/>
            </a:pPr>
            <a:r>
              <a:rPr lang="en-NZ" sz="2400" dirty="0">
                <a:solidFill>
                  <a:srgbClr val="000000"/>
                </a:solidFill>
              </a:rPr>
              <a:t>Z39.50 gateway or Alma External Resource functionality</a:t>
            </a:r>
          </a:p>
          <a:p>
            <a:pPr>
              <a:spcAft>
                <a:spcPts val="600"/>
              </a:spcAft>
              <a:buSzPct val="125000"/>
            </a:pPr>
            <a:r>
              <a:rPr lang="en-NZ" sz="2400" dirty="0">
                <a:solidFill>
                  <a:srgbClr val="000000"/>
                </a:solidFill>
                <a:hlinkClick r:id="rId4"/>
              </a:rPr>
              <a:t>Monthly files</a:t>
            </a:r>
            <a:endParaRPr lang="en-NZ" sz="2400" dirty="0">
              <a:solidFill>
                <a:srgbClr val="000000"/>
              </a:solidFill>
            </a:endParaRPr>
          </a:p>
          <a:p>
            <a:pPr>
              <a:spcAft>
                <a:spcPts val="600"/>
              </a:spcAft>
              <a:buSzPct val="125000"/>
            </a:pPr>
            <a:r>
              <a:rPr lang="en-NZ" sz="2400" dirty="0">
                <a:solidFill>
                  <a:srgbClr val="000000"/>
                </a:solidFill>
                <a:hlinkClick r:id="rId5"/>
              </a:rPr>
              <a:t>Dataset</a:t>
            </a:r>
            <a:r>
              <a:rPr lang="en-NZ" sz="2400" dirty="0">
                <a:solidFill>
                  <a:srgbClr val="000000"/>
                </a:solidFill>
              </a:rPr>
              <a:t> updated quarterly</a:t>
            </a:r>
          </a:p>
        </p:txBody>
      </p:sp>
      <p:sp>
        <p:nvSpPr>
          <p:cNvPr id="2" name="Title 1"/>
          <p:cNvSpPr>
            <a:spLocks noGrp="1"/>
          </p:cNvSpPr>
          <p:nvPr>
            <p:ph type="title"/>
          </p:nvPr>
        </p:nvSpPr>
        <p:spPr>
          <a:xfrm>
            <a:off x="457200" y="206375"/>
            <a:ext cx="8229600" cy="857250"/>
          </a:xfrm>
        </p:spPr>
        <p:txBody>
          <a:bodyPr>
            <a:normAutofit/>
          </a:bodyPr>
          <a:lstStyle/>
          <a:p>
            <a:pPr algn="l"/>
            <a:r>
              <a:rPr lang="en-NZ" sz="4000" b="1" dirty="0">
                <a:solidFill>
                  <a:srgbClr val="1F546B"/>
                </a:solidFill>
              </a:rPr>
              <a:t>New Zealand National Bibliography</a:t>
            </a:r>
          </a:p>
        </p:txBody>
      </p:sp>
    </p:spTree>
    <p:extLst>
      <p:ext uri="{BB962C8B-B14F-4D97-AF65-F5344CB8AC3E}">
        <p14:creationId xmlns:p14="http://schemas.microsoft.com/office/powerpoint/2010/main" val="4090350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F1F82A8-7472-4AB6-9B2A-4E70978B5379}"/>
              </a:ext>
            </a:extLst>
          </p:cNvPr>
          <p:cNvSpPr txBox="1"/>
          <p:nvPr/>
        </p:nvSpPr>
        <p:spPr>
          <a:xfrm>
            <a:off x="6965157" y="4928056"/>
            <a:ext cx="2157412" cy="21544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NZ" sz="800" dirty="0"/>
              <a:t>Source: </a:t>
            </a:r>
            <a:r>
              <a:rPr lang="en-NZ" sz="800" dirty="0">
                <a:hlinkClick r:id="rId3"/>
              </a:rPr>
              <a:t>Mark </a:t>
            </a:r>
            <a:r>
              <a:rPr lang="en-NZ" sz="800" dirty="0" err="1">
                <a:hlinkClick r:id="rId3"/>
              </a:rPr>
              <a:t>Smiciklas</a:t>
            </a:r>
            <a:r>
              <a:rPr lang="en-NZ" sz="800" dirty="0">
                <a:hlinkClick r:id="rId3"/>
              </a:rPr>
              <a:t> </a:t>
            </a:r>
            <a:r>
              <a:rPr lang="en-NZ" sz="800" dirty="0">
                <a:hlinkClick r:id="rId4"/>
              </a:rPr>
              <a:t>CC BY-NC 2.0</a:t>
            </a:r>
            <a:endParaRPr lang="en-NZ" sz="800" dirty="0"/>
          </a:p>
        </p:txBody>
      </p:sp>
      <p:pic>
        <p:nvPicPr>
          <p:cNvPr id="9" name="Content Placeholder 4">
            <a:extLst>
              <a:ext uri="{FF2B5EF4-FFF2-40B4-BE49-F238E27FC236}">
                <a16:creationId xmlns:a16="http://schemas.microsoft.com/office/drawing/2014/main" id="{5B4C5C7A-2203-4E90-98B0-343771D2375C}"/>
              </a:ext>
              <a:ext uri="{C183D7F6-B498-43B3-948B-1728B52AA6E4}">
                <adec:decorative xmlns:adec="http://schemas.microsoft.com/office/drawing/2017/decorative" val="1"/>
              </a:ext>
            </a:extLst>
          </p:cNvPr>
          <p:cNvPicPr>
            <a:picLocks noGrp="1" noChangeAspect="1"/>
          </p:cNvPicPr>
          <p:nvPr>
            <p:ph sz="quarter" idx="4"/>
          </p:nvPr>
        </p:nvPicPr>
        <p:blipFill rotWithShape="1">
          <a:blip r:embed="rId5"/>
          <a:srcRect t="221" r="-2" b="-2"/>
          <a:stretch/>
        </p:blipFill>
        <p:spPr>
          <a:xfrm>
            <a:off x="5036722" y="1764030"/>
            <a:ext cx="3258379" cy="2962275"/>
          </a:xfrm>
          <a:prstGeom prst="rect">
            <a:avLst/>
          </a:prstGeom>
          <a:effectLst/>
        </p:spPr>
      </p:pic>
      <p:sp>
        <p:nvSpPr>
          <p:cNvPr id="5" name="Text Placeholder 4">
            <a:extLst>
              <a:ext uri="{FF2B5EF4-FFF2-40B4-BE49-F238E27FC236}">
                <a16:creationId xmlns:a16="http://schemas.microsoft.com/office/drawing/2014/main" id="{A5105B52-5CC2-4138-8A6A-568618EAFBB1}"/>
              </a:ext>
            </a:extLst>
          </p:cNvPr>
          <p:cNvSpPr>
            <a:spLocks noGrp="1"/>
          </p:cNvSpPr>
          <p:nvPr>
            <p:ph type="body" sz="quarter" idx="3"/>
          </p:nvPr>
        </p:nvSpPr>
        <p:spPr/>
        <p:txBody>
          <a:bodyPr/>
          <a:lstStyle/>
          <a:p>
            <a:r>
              <a:rPr lang="en-NZ" dirty="0"/>
              <a:t>Digital Deluge</a:t>
            </a:r>
          </a:p>
        </p:txBody>
      </p:sp>
      <p:sp>
        <p:nvSpPr>
          <p:cNvPr id="16" name="Content Placeholder 15">
            <a:extLst>
              <a:ext uri="{FF2B5EF4-FFF2-40B4-BE49-F238E27FC236}">
                <a16:creationId xmlns:a16="http://schemas.microsoft.com/office/drawing/2014/main" id="{491C58D1-44F2-4CCC-91E9-199E20A99199}"/>
              </a:ext>
            </a:extLst>
          </p:cNvPr>
          <p:cNvSpPr>
            <a:spLocks noGrp="1"/>
          </p:cNvSpPr>
          <p:nvPr>
            <p:ph sz="half" idx="2"/>
          </p:nvPr>
        </p:nvSpPr>
        <p:spPr>
          <a:xfrm>
            <a:off x="457200" y="1631950"/>
            <a:ext cx="3258379" cy="2962275"/>
          </a:xfrm>
        </p:spPr>
        <p:txBody>
          <a:bodyPr>
            <a:normAutofit/>
          </a:bodyPr>
          <a:lstStyle/>
          <a:p>
            <a:endParaRPr lang="en-NZ" dirty="0"/>
          </a:p>
          <a:p>
            <a:r>
              <a:rPr lang="en-NZ" dirty="0"/>
              <a:t>Publishing in physical formats</a:t>
            </a:r>
          </a:p>
          <a:p>
            <a:r>
              <a:rPr lang="en-NZ" dirty="0"/>
              <a:t>Donations as libraries around New Zealand assess their collections</a:t>
            </a:r>
          </a:p>
          <a:p>
            <a:endParaRPr lang="en-NZ" dirty="0"/>
          </a:p>
        </p:txBody>
      </p:sp>
      <p:sp>
        <p:nvSpPr>
          <p:cNvPr id="3" name="Text Placeholder 2">
            <a:extLst>
              <a:ext uri="{FF2B5EF4-FFF2-40B4-BE49-F238E27FC236}">
                <a16:creationId xmlns:a16="http://schemas.microsoft.com/office/drawing/2014/main" id="{E47EBBDB-423F-415F-A04E-91AD96C68CC6}"/>
              </a:ext>
            </a:extLst>
          </p:cNvPr>
          <p:cNvSpPr>
            <a:spLocks noGrp="1"/>
          </p:cNvSpPr>
          <p:nvPr>
            <p:ph type="body" idx="1"/>
          </p:nvPr>
        </p:nvSpPr>
        <p:spPr/>
        <p:txBody>
          <a:bodyPr/>
          <a:lstStyle/>
          <a:p>
            <a:r>
              <a:rPr lang="en-NZ" dirty="0"/>
              <a:t>Analogue Avalanche</a:t>
            </a:r>
          </a:p>
        </p:txBody>
      </p:sp>
      <p:sp>
        <p:nvSpPr>
          <p:cNvPr id="2" name="Title 1">
            <a:extLst>
              <a:ext uri="{FF2B5EF4-FFF2-40B4-BE49-F238E27FC236}">
                <a16:creationId xmlns:a16="http://schemas.microsoft.com/office/drawing/2014/main" id="{59AE6E64-F19D-48CE-9FB7-655241BA41C5}"/>
              </a:ext>
            </a:extLst>
          </p:cNvPr>
          <p:cNvSpPr>
            <a:spLocks noGrp="1"/>
          </p:cNvSpPr>
          <p:nvPr>
            <p:ph type="title"/>
          </p:nvPr>
        </p:nvSpPr>
        <p:spPr/>
        <p:txBody>
          <a:bodyPr/>
          <a:lstStyle/>
          <a:p>
            <a:pPr algn="l"/>
            <a:r>
              <a:rPr lang="en-NZ" sz="4000" b="1" dirty="0">
                <a:solidFill>
                  <a:srgbClr val="1F546B"/>
                </a:solidFill>
              </a:rPr>
              <a:t>Volume of material</a:t>
            </a:r>
          </a:p>
        </p:txBody>
      </p:sp>
    </p:spTree>
    <p:extLst>
      <p:ext uri="{BB962C8B-B14F-4D97-AF65-F5344CB8AC3E}">
        <p14:creationId xmlns:p14="http://schemas.microsoft.com/office/powerpoint/2010/main" val="1556776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1FE1DF3A-3B6E-49EA-8300-4B277ACF85FE}"/>
              </a:ext>
            </a:extLst>
          </p:cNvPr>
          <p:cNvSpPr txBox="1"/>
          <p:nvPr/>
        </p:nvSpPr>
        <p:spPr>
          <a:xfrm>
            <a:off x="4760103" y="2629449"/>
            <a:ext cx="3231715" cy="1569660"/>
          </a:xfrm>
          <a:prstGeom prst="rect">
            <a:avLst/>
          </a:prstGeom>
          <a:noFill/>
        </p:spPr>
        <p:txBody>
          <a:bodyPr wrap="square" rtlCol="0">
            <a:spAutoFit/>
          </a:bodyPr>
          <a:lstStyle/>
          <a:p>
            <a:r>
              <a:rPr lang="en-NZ" sz="2400" b="1" dirty="0"/>
              <a:t>Go live August 2016  </a:t>
            </a:r>
          </a:p>
          <a:p>
            <a:r>
              <a:rPr lang="en-NZ" sz="2400" dirty="0"/>
              <a:t>with Primo Classic UI</a:t>
            </a:r>
          </a:p>
          <a:p>
            <a:r>
              <a:rPr lang="en-NZ" sz="2400" b="1" dirty="0"/>
              <a:t>September 2018 –  </a:t>
            </a:r>
          </a:p>
          <a:p>
            <a:r>
              <a:rPr lang="en-NZ" sz="2400" dirty="0"/>
              <a:t>Primo New UI</a:t>
            </a:r>
          </a:p>
        </p:txBody>
      </p:sp>
      <p:pic>
        <p:nvPicPr>
          <p:cNvPr id="1026" name="Picture 2" descr="ExLibris Primo logo">
            <a:extLst>
              <a:ext uri="{FF2B5EF4-FFF2-40B4-BE49-F238E27FC236}">
                <a16:creationId xmlns:a16="http://schemas.microsoft.com/office/drawing/2014/main" id="{650B3C65-9FB5-49AA-82EF-EFA1790C8E74}"/>
              </a:ext>
            </a:extLst>
          </p:cNvPr>
          <p:cNvPicPr>
            <a:picLocks noGrp="1" noChangeAspect="1" noChangeArrowheads="1"/>
          </p:cNvPicPr>
          <p:nvPr>
            <p:ph sz="half" idx="2"/>
          </p:nvPr>
        </p:nvPicPr>
        <p:blipFill>
          <a:blip r:embed="rId3" cstate="screen">
            <a:extLst>
              <a:ext uri="{28A0092B-C50C-407E-A947-70E740481C1C}">
                <a14:useLocalDpi xmlns:a14="http://schemas.microsoft.com/office/drawing/2010/main" val="0"/>
              </a:ext>
            </a:extLst>
          </a:blip>
          <a:stretch>
            <a:fillRect/>
          </a:stretch>
        </p:blipFill>
        <p:spPr bwMode="auto">
          <a:xfrm>
            <a:off x="6462479" y="1579989"/>
            <a:ext cx="1210322" cy="7096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xLibris Alma logo">
            <a:extLst>
              <a:ext uri="{FF2B5EF4-FFF2-40B4-BE49-F238E27FC236}">
                <a16:creationId xmlns:a16="http://schemas.microsoft.com/office/drawing/2014/main" id="{CF3E8C6D-D8F2-4D72-83A2-6B77E3449F63}"/>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760103" y="1579989"/>
            <a:ext cx="1210323" cy="714839"/>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a:extLst>
              <a:ext uri="{FF2B5EF4-FFF2-40B4-BE49-F238E27FC236}">
                <a16:creationId xmlns:a16="http://schemas.microsoft.com/office/drawing/2014/main" id="{6218C793-4B57-461B-B556-3EA3EA9E295B}"/>
              </a:ext>
              <a:ext uri="{C183D7F6-B498-43B3-948B-1728B52AA6E4}">
                <adec:decorative xmlns:adec="http://schemas.microsoft.com/office/drawing/2017/decorative" val="1"/>
              </a:ext>
            </a:extLst>
          </p:cNvPr>
          <p:cNvSpPr/>
          <p:nvPr/>
        </p:nvSpPr>
        <p:spPr>
          <a:xfrm>
            <a:off x="3879612" y="766693"/>
            <a:ext cx="4514294" cy="40839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9" name="TextBox 38">
            <a:extLst>
              <a:ext uri="{FF2B5EF4-FFF2-40B4-BE49-F238E27FC236}">
                <a16:creationId xmlns:a16="http://schemas.microsoft.com/office/drawing/2014/main" id="{491D157F-F429-41E9-9715-52D6F7062C21}"/>
              </a:ext>
            </a:extLst>
          </p:cNvPr>
          <p:cNvSpPr txBox="1"/>
          <p:nvPr/>
        </p:nvSpPr>
        <p:spPr>
          <a:xfrm>
            <a:off x="420389" y="2683562"/>
            <a:ext cx="3231715" cy="461665"/>
          </a:xfrm>
          <a:prstGeom prst="rect">
            <a:avLst/>
          </a:prstGeom>
          <a:noFill/>
        </p:spPr>
        <p:txBody>
          <a:bodyPr wrap="square" rtlCol="0">
            <a:spAutoFit/>
          </a:bodyPr>
          <a:lstStyle/>
          <a:p>
            <a:r>
              <a:rPr lang="en-NZ" sz="2400" b="1" dirty="0"/>
              <a:t>from 2008 onwards</a:t>
            </a:r>
          </a:p>
        </p:txBody>
      </p:sp>
      <p:pic>
        <p:nvPicPr>
          <p:cNvPr id="1034" name="Picture 10" descr="ExLibris Rosetta logo">
            <a:extLst>
              <a:ext uri="{FF2B5EF4-FFF2-40B4-BE49-F238E27FC236}">
                <a16:creationId xmlns:a16="http://schemas.microsoft.com/office/drawing/2014/main" id="{CC88CEB9-BC14-4D7A-8655-C6C7BD93E588}"/>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028638" y="1905009"/>
            <a:ext cx="1249126" cy="72444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B151C002-0DED-4DBA-9D29-0F4B8282FF92}"/>
              </a:ext>
              <a:ext uri="{C183D7F6-B498-43B3-948B-1728B52AA6E4}">
                <adec:decorative xmlns:adec="http://schemas.microsoft.com/office/drawing/2017/decorative" val="1"/>
              </a:ext>
            </a:extLst>
          </p:cNvPr>
          <p:cNvSpPr/>
          <p:nvPr/>
        </p:nvSpPr>
        <p:spPr>
          <a:xfrm>
            <a:off x="192881" y="1728331"/>
            <a:ext cx="3064669" cy="18859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4" name="Title 13">
            <a:extLst>
              <a:ext uri="{FF2B5EF4-FFF2-40B4-BE49-F238E27FC236}">
                <a16:creationId xmlns:a16="http://schemas.microsoft.com/office/drawing/2014/main" id="{57440EBA-9E63-4F46-BDD9-D10123A38CC8}"/>
              </a:ext>
            </a:extLst>
          </p:cNvPr>
          <p:cNvSpPr>
            <a:spLocks noGrp="1"/>
          </p:cNvSpPr>
          <p:nvPr>
            <p:ph type="title"/>
          </p:nvPr>
        </p:nvSpPr>
        <p:spPr/>
        <p:txBody>
          <a:bodyPr/>
          <a:lstStyle/>
          <a:p>
            <a:pPr algn="l"/>
            <a:r>
              <a:rPr lang="en-NZ" sz="4000" b="1" dirty="0">
                <a:solidFill>
                  <a:srgbClr val="1F546B"/>
                </a:solidFill>
              </a:rPr>
              <a:t>Systems</a:t>
            </a:r>
          </a:p>
        </p:txBody>
      </p:sp>
    </p:spTree>
    <p:extLst>
      <p:ext uri="{BB962C8B-B14F-4D97-AF65-F5344CB8AC3E}">
        <p14:creationId xmlns:p14="http://schemas.microsoft.com/office/powerpoint/2010/main" val="1976489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4272-5E15-4204-BC7B-7FA25AEA5BE0}"/>
              </a:ext>
            </a:extLst>
          </p:cNvPr>
          <p:cNvSpPr>
            <a:spLocks noGrp="1"/>
          </p:cNvSpPr>
          <p:nvPr>
            <p:ph type="title"/>
          </p:nvPr>
        </p:nvSpPr>
        <p:spPr/>
        <p:txBody>
          <a:bodyPr>
            <a:normAutofit/>
          </a:bodyPr>
          <a:lstStyle/>
          <a:p>
            <a:pPr algn="l"/>
            <a:r>
              <a:rPr lang="en-NZ" sz="4000" b="1" dirty="0">
                <a:solidFill>
                  <a:srgbClr val="1F546B"/>
                </a:solidFill>
              </a:rPr>
              <a:t>Alma - Challenges</a:t>
            </a:r>
          </a:p>
        </p:txBody>
      </p:sp>
      <p:sp>
        <p:nvSpPr>
          <p:cNvPr id="3" name="Content Placeholder 2">
            <a:extLst>
              <a:ext uri="{FF2B5EF4-FFF2-40B4-BE49-F238E27FC236}">
                <a16:creationId xmlns:a16="http://schemas.microsoft.com/office/drawing/2014/main" id="{05E12A2F-A6F9-4051-8892-42B05F4BCB77}"/>
              </a:ext>
            </a:extLst>
          </p:cNvPr>
          <p:cNvSpPr>
            <a:spLocks noGrp="1"/>
          </p:cNvSpPr>
          <p:nvPr>
            <p:ph idx="1"/>
          </p:nvPr>
        </p:nvSpPr>
        <p:spPr>
          <a:xfrm>
            <a:off x="457200" y="1490207"/>
            <a:ext cx="8229600" cy="2294612"/>
          </a:xfrm>
        </p:spPr>
        <p:txBody>
          <a:bodyPr>
            <a:normAutofit/>
          </a:bodyPr>
          <a:lstStyle/>
          <a:p>
            <a:r>
              <a:rPr lang="en-NZ" sz="2700" dirty="0"/>
              <a:t>Metadata Editor</a:t>
            </a:r>
          </a:p>
          <a:p>
            <a:r>
              <a:rPr lang="en-NZ" sz="2700" dirty="0"/>
              <a:t>Born digital workflow</a:t>
            </a:r>
          </a:p>
          <a:p>
            <a:r>
              <a:rPr lang="en-NZ" sz="2700" dirty="0"/>
              <a:t>Alma publishing – Primo deduplication</a:t>
            </a:r>
          </a:p>
          <a:p>
            <a:r>
              <a:rPr lang="en-NZ" sz="2700" dirty="0"/>
              <a:t>Serials</a:t>
            </a:r>
          </a:p>
        </p:txBody>
      </p:sp>
      <p:sp>
        <p:nvSpPr>
          <p:cNvPr id="4" name="Slide Number Placeholder 3">
            <a:extLst>
              <a:ext uri="{FF2B5EF4-FFF2-40B4-BE49-F238E27FC236}">
                <a16:creationId xmlns:a16="http://schemas.microsoft.com/office/drawing/2014/main" id="{C473F1F8-E0EE-416C-99E1-9C0E174E00C0}"/>
              </a:ext>
            </a:extLst>
          </p:cNvPr>
          <p:cNvSpPr>
            <a:spLocks noGrp="1"/>
          </p:cNvSpPr>
          <p:nvPr>
            <p:ph type="sldNum" sz="quarter" idx="12"/>
          </p:nvPr>
        </p:nvSpPr>
        <p:spPr/>
        <p:txBody>
          <a:bodyPr/>
          <a:lstStyle/>
          <a:p>
            <a:fld id="{26BDF7F8-89F0-4197-B8B6-6CC8C078E9FF}" type="slidenum">
              <a:rPr lang="en-NZ" smtClean="0"/>
              <a:t>9</a:t>
            </a:fld>
            <a:endParaRPr lang="en-NZ"/>
          </a:p>
        </p:txBody>
      </p:sp>
    </p:spTree>
    <p:extLst>
      <p:ext uri="{BB962C8B-B14F-4D97-AF65-F5344CB8AC3E}">
        <p14:creationId xmlns:p14="http://schemas.microsoft.com/office/powerpoint/2010/main" val="322242970"/>
      </p:ext>
    </p:extLst>
  </p:cSld>
  <p:clrMapOvr>
    <a:masterClrMapping/>
  </p:clrMapOvr>
</p:sld>
</file>

<file path=ppt/theme/theme1.xml><?xml version="1.0" encoding="utf-8"?>
<a:theme xmlns:a="http://schemas.openxmlformats.org/drawingml/2006/main" name="DIA-PowerPoint-Exter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1575</Words>
  <Application>Microsoft Office PowerPoint</Application>
  <PresentationFormat>On-screen Show (16:9)</PresentationFormat>
  <Paragraphs>166</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DIA-PowerPoint-External</vt:lpstr>
      <vt:lpstr>A national library perspective on Alma</vt:lpstr>
      <vt:lpstr>Outline</vt:lpstr>
      <vt:lpstr>National Library of New Zealand (Te Puna Mātauranga o Aotearoa) Act 2003</vt:lpstr>
      <vt:lpstr>National Library of New Zealand</vt:lpstr>
      <vt:lpstr>Legal Deposit Legislation</vt:lpstr>
      <vt:lpstr>New Zealand National Bibliography</vt:lpstr>
      <vt:lpstr>Volume of material</vt:lpstr>
      <vt:lpstr>Systems</vt:lpstr>
      <vt:lpstr>Alma - Challenges</vt:lpstr>
      <vt:lpstr>Metadata Editor</vt:lpstr>
      <vt:lpstr>Born digital workflow  </vt:lpstr>
      <vt:lpstr>Alma publishing – Primo deduplication</vt:lpstr>
      <vt:lpstr>PowerPoint Presentation</vt:lpstr>
      <vt:lpstr>Serials</vt:lpstr>
      <vt:lpstr>Alma - Opportunities</vt:lpstr>
      <vt:lpstr>Normalization rules</vt:lpstr>
      <vt:lpstr>Integration with Rosetta</vt:lpstr>
      <vt:lpstr>New ways of working</vt:lpstr>
      <vt:lpstr>PowerPoint Presentation</vt:lpstr>
      <vt:lpstr>PowerPoint Presentation</vt:lpstr>
      <vt:lpstr>PowerPoint Presentation</vt:lpstr>
      <vt:lpstr>PowerPoint Presentation</vt:lpstr>
      <vt:lpstr>Wrap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2019-10-13T03:50:20Z</dcterms:created>
  <dcterms:modified xsi:type="dcterms:W3CDTF">2019-10-17T00:54:10Z</dcterms:modified>
</cp:coreProperties>
</file>