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539" r:id="rId2"/>
    <p:sldId id="578" r:id="rId3"/>
    <p:sldId id="579" r:id="rId4"/>
    <p:sldId id="554" r:id="rId5"/>
    <p:sldId id="479" r:id="rId6"/>
    <p:sldId id="522" r:id="rId7"/>
    <p:sldId id="523" r:id="rId8"/>
    <p:sldId id="562" r:id="rId9"/>
    <p:sldId id="524" r:id="rId10"/>
    <p:sldId id="525" r:id="rId11"/>
    <p:sldId id="536" r:id="rId12"/>
    <p:sldId id="572" r:id="rId13"/>
    <p:sldId id="580" r:id="rId14"/>
    <p:sldId id="581" r:id="rId15"/>
    <p:sldId id="582" r:id="rId16"/>
    <p:sldId id="585" r:id="rId17"/>
    <p:sldId id="49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  <p:cmAuthor id="2" name="John Seguin" initials="JS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8DBD"/>
    <a:srgbClr val="FDBE57"/>
    <a:srgbClr val="D8AF58"/>
    <a:srgbClr val="74B243"/>
    <a:srgbClr val="E5AC4D"/>
    <a:srgbClr val="1E5483"/>
    <a:srgbClr val="F94E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82"/>
    <p:restoredTop sz="85492"/>
  </p:normalViewPr>
  <p:slideViewPr>
    <p:cSldViewPr snapToGrid="0" snapToObjects="1">
      <p:cViewPr varScale="1">
        <p:scale>
          <a:sx n="84" d="100"/>
          <a:sy n="84" d="100"/>
        </p:scale>
        <p:origin x="1192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4FB5CA-9DE1-554B-B3A7-E9A1F3BD9A4B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AB148-7F6F-AC43-A14B-E73CE8B63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551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Library systems are barriers to this engagement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AB148-7F6F-AC43-A14B-E73CE8B63D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419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2011:  </a:t>
            </a:r>
            <a:r>
              <a:rPr lang="en-US" dirty="0" err="1"/>
              <a:t>Imler</a:t>
            </a:r>
            <a:r>
              <a:rPr lang="en-US" dirty="0"/>
              <a:t> and Eichelberger “Do they ‘get it’? Student usage of SFX citation linking software,” College &amp; Research Libraries, assessed undergraduates’ use of SFX by having them view a results list and select and print full text for the five most relevant articles, and recording the students’ research session.  Only 24 (62%) of the 39 students successfully printed five articles.  Of the 26 students who even clicked on the SFX button, six did not click on ‘Go’ to get the full article.</a:t>
            </a:r>
          </a:p>
          <a:p>
            <a:endParaRPr lang="en-US" dirty="0"/>
          </a:p>
          <a:p>
            <a:r>
              <a:rPr lang="en-US" dirty="0"/>
              <a:t>2011:  </a:t>
            </a:r>
            <a:r>
              <a:rPr lang="en-US" dirty="0" err="1"/>
              <a:t>Ponsford</a:t>
            </a:r>
            <a:r>
              <a:rPr lang="en-US" dirty="0"/>
              <a:t>, Sewell and Stephens, “Finding known journal articles:  Comparing a citation linker to an A-Z list.” Serials review, wrote User just want to get to full text; they don’t want the other menu options</a:t>
            </a:r>
          </a:p>
          <a:p>
            <a:endParaRPr lang="en-US" dirty="0"/>
          </a:p>
          <a:p>
            <a:r>
              <a:rPr lang="en-US" dirty="0"/>
              <a:t>2016: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Rutgers University published a study entitled User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Percpetions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Resource Discovery which reported that overall “users find the link resolver to be confusing, cumbersome and unreliable”, quoting a study participant who stated the link resolver button “almost never works”</a:t>
            </a:r>
            <a:r>
              <a:rPr lang="en-US" dirty="0">
                <a:effectLst/>
              </a:rPr>
              <a:t> </a:t>
            </a:r>
            <a:endParaRPr lang="en-US" dirty="0"/>
          </a:p>
          <a:p>
            <a:endParaRPr lang="en-US" dirty="0"/>
          </a:p>
          <a:p>
            <a:r>
              <a:rPr lang="en-US" dirty="0"/>
              <a:t>2017:  Review article by Cyndy </a:t>
            </a:r>
            <a:r>
              <a:rPr lang="en-US" dirty="0" err="1"/>
              <a:t>Chisare</a:t>
            </a:r>
            <a:r>
              <a:rPr lang="en-US" dirty="0"/>
              <a:t>, Jody Fagan, David Gaines and Michael </a:t>
            </a:r>
            <a:r>
              <a:rPr lang="en-US" dirty="0" err="1"/>
              <a:t>Trocchia</a:t>
            </a:r>
            <a:r>
              <a:rPr lang="en-US" dirty="0"/>
              <a:t>, “Selecting Link Resolver and Knowledge Base Software: Implications of Interoperability, conclude simply that “As any links to full text become generally successful, our expectations that they deliver the user directly to the full text increase.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AB148-7F6F-AC43-A14B-E73CE8B63D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29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400,000 Sci-Hub visitors a year, 2.5B article downloads across all publishers. </a:t>
            </a:r>
            <a:r>
              <a:rPr lang="en-US" dirty="0"/>
              <a:t>400,000 users a day.  Assume 1 article download per user, = 146M articles a year.  </a:t>
            </a:r>
            <a:r>
              <a:rPr lang="en-US" dirty="0" err="1"/>
              <a:t>SciHub</a:t>
            </a:r>
            <a:r>
              <a:rPr lang="en-US" dirty="0"/>
              <a:t> is taking 5.84% of the worlds full text downloads, and that is just </a:t>
            </a:r>
            <a:r>
              <a:rPr lang="en-US" dirty="0" err="1"/>
              <a:t>SciHub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AB148-7F6F-AC43-A14B-E73CE8B63D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5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*some* standards for some entitlements data, such as Google Scholar. </a:t>
            </a:r>
          </a:p>
          <a:p>
            <a:r>
              <a:rPr lang="en-US" dirty="0"/>
              <a:t>We came up with an augmentation to that data format, which we call Google Scholar Plus, that a few entitlements </a:t>
            </a:r>
            <a:r>
              <a:rPr lang="en-US" dirty="0" err="1"/>
              <a:t>softwares</a:t>
            </a:r>
            <a:r>
              <a:rPr lang="en-US" dirty="0"/>
              <a:t> send us data in.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AB148-7F6F-AC43-A14B-E73CE8B63D7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760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/>
              <a:t>10/17/19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/>
              <a:t>10/17/19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/>
              <a:t>10/17/19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/>
              <a:t>10/17/19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/>
              <a:t>10/17/19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/>
              <a:t>10/17/19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/>
              <a:t>10/17/19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/>
              <a:t>10/17/19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/>
              <a:t>10/17/19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/>
              <a:t>10/17/19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/>
              <a:t>10/17/19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/>
              <a:t>10/17/19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/>
              <a:t>10/17/19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/>
              <a:t>10/17/19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/>
              <a:t>10/17/19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/>
              <a:t>10/17/19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/>
              <a:t>10/17/19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/>
              <a:t>10/17/19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iff"/><Relationship Id="rId3" Type="http://schemas.openxmlformats.org/officeDocument/2006/relationships/image" Target="../media/image31.tiff"/><Relationship Id="rId7" Type="http://schemas.openxmlformats.org/officeDocument/2006/relationships/image" Target="../media/image35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tiff"/><Relationship Id="rId5" Type="http://schemas.openxmlformats.org/officeDocument/2006/relationships/image" Target="../media/image33.png"/><Relationship Id="rId4" Type="http://schemas.openxmlformats.org/officeDocument/2006/relationships/image" Target="../media/image3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tif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7E960F-C4F4-334E-BA90-6FCE3E1189A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4657" y="5890882"/>
            <a:ext cx="3284267" cy="7592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77480E-1790-6D46-8B99-7E07343902F9}"/>
              </a:ext>
            </a:extLst>
          </p:cNvPr>
          <p:cNvSpPr txBox="1"/>
          <p:nvPr/>
        </p:nvSpPr>
        <p:spPr>
          <a:xfrm>
            <a:off x="195620" y="5726818"/>
            <a:ext cx="24147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Kendall Bartsch</a:t>
            </a:r>
          </a:p>
          <a:p>
            <a:r>
              <a:rPr lang="en-US" dirty="0"/>
              <a:t>CEO &amp; Co-Founder</a:t>
            </a:r>
          </a:p>
          <a:p>
            <a:r>
              <a:rPr lang="en-US" dirty="0" err="1"/>
              <a:t>kendall@thirdiron.com</a:t>
            </a:r>
            <a:endParaRPr lang="en-US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97B7AFBD-751A-9244-A851-0E88CEC60F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8240" y="2956443"/>
            <a:ext cx="9458100" cy="1200329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/>
              <a:t>“It should just work”:  the case for next generation access technology</a:t>
            </a:r>
          </a:p>
        </p:txBody>
      </p:sp>
    </p:spTree>
    <p:extLst>
      <p:ext uri="{BB962C8B-B14F-4D97-AF65-F5344CB8AC3E}">
        <p14:creationId xmlns:p14="http://schemas.microsoft.com/office/powerpoint/2010/main" val="3984297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62C9ED4-EBAB-F34E-B442-6B506CD1D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5472186" cy="4351338"/>
          </a:xfrm>
        </p:spPr>
        <p:txBody>
          <a:bodyPr/>
          <a:lstStyle/>
          <a:p>
            <a:r>
              <a:rPr lang="en-US" dirty="0"/>
              <a:t>Many authentication types</a:t>
            </a:r>
          </a:p>
          <a:p>
            <a:r>
              <a:rPr lang="en-US" dirty="0"/>
              <a:t>Track authentication type changes</a:t>
            </a:r>
          </a:p>
          <a:p>
            <a:r>
              <a:rPr lang="en-US" dirty="0"/>
              <a:t>Understand URL Schemes, API’s, IP ranges, Custom VPN setup instructions and more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113257-2904-3B40-985B-F7F6DDF63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3) Library authentication &amp; Fulfillment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A9429-327E-6045-A631-3719ADE28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3223" y="1690688"/>
            <a:ext cx="1383323" cy="13833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71461E-BF41-BA42-87F8-41D6F66FB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536" y="3191931"/>
            <a:ext cx="2474546" cy="1618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8F7E91-DB37-BB46-AA4B-71BD96B6F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6692" y="1494115"/>
            <a:ext cx="1477108" cy="14771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1D95E4-B95F-7B44-A19E-CBCD7E4B2B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398" y="3083963"/>
            <a:ext cx="1350515" cy="18346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260FC9-3456-9F42-B0D9-C8038AC8A2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9665" y="5301402"/>
            <a:ext cx="1617767" cy="9316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A886FC-F9DB-9E42-A3D4-84A5A9F4140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659" y="5217401"/>
            <a:ext cx="2374422" cy="1233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32A050-CD48-F847-A4DA-5AC567FD5D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7633" y="5358808"/>
            <a:ext cx="2480840" cy="9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442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C0431-3D8B-2148-BA07-40634C83A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235" y="190519"/>
            <a:ext cx="10515600" cy="872733"/>
          </a:xfrm>
        </p:spPr>
        <p:txBody>
          <a:bodyPr/>
          <a:lstStyle/>
          <a:p>
            <a:r>
              <a:rPr lang="en-US" dirty="0"/>
              <a:t>Putting it all together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5DE107A-7273-BB42-AF72-EBD87BC0EC11}"/>
              </a:ext>
            </a:extLst>
          </p:cNvPr>
          <p:cNvSpPr/>
          <p:nvPr/>
        </p:nvSpPr>
        <p:spPr>
          <a:xfrm>
            <a:off x="2783746" y="1414841"/>
            <a:ext cx="1764725" cy="1764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Entitlements</a:t>
            </a:r>
          </a:p>
          <a:p>
            <a:pPr algn="ctr"/>
            <a:r>
              <a:rPr lang="en-US"/>
              <a:t>Data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CC5A0E0-26C4-5E41-A2CB-A4D3EF0A274F}"/>
              </a:ext>
            </a:extLst>
          </p:cNvPr>
          <p:cNvSpPr/>
          <p:nvPr/>
        </p:nvSpPr>
        <p:spPr>
          <a:xfrm>
            <a:off x="5195553" y="1443756"/>
            <a:ext cx="1764725" cy="1764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Library authentication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DC9B079-AF31-C64D-9339-AA3C8C9DAFF0}"/>
              </a:ext>
            </a:extLst>
          </p:cNvPr>
          <p:cNvSpPr/>
          <p:nvPr/>
        </p:nvSpPr>
        <p:spPr>
          <a:xfrm>
            <a:off x="371939" y="1414841"/>
            <a:ext cx="1764725" cy="1764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Article</a:t>
            </a:r>
          </a:p>
          <a:p>
            <a:pPr algn="ctr"/>
            <a:r>
              <a:rPr lang="en-US"/>
              <a:t>Metadata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60DB9EB-1328-4245-B858-8742EC20B599}"/>
              </a:ext>
            </a:extLst>
          </p:cNvPr>
          <p:cNvSpPr/>
          <p:nvPr/>
        </p:nvSpPr>
        <p:spPr>
          <a:xfrm>
            <a:off x="465087" y="1327755"/>
            <a:ext cx="1764725" cy="1764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Article</a:t>
            </a:r>
          </a:p>
          <a:p>
            <a:pPr algn="ctr"/>
            <a:r>
              <a:rPr lang="en-US"/>
              <a:t>Metadata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F620F8B-F9B0-FB48-91CF-37FA971303C9}"/>
              </a:ext>
            </a:extLst>
          </p:cNvPr>
          <p:cNvSpPr/>
          <p:nvPr/>
        </p:nvSpPr>
        <p:spPr>
          <a:xfrm>
            <a:off x="558235" y="1229784"/>
            <a:ext cx="1764725" cy="1764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Article</a:t>
            </a:r>
          </a:p>
          <a:p>
            <a:pPr algn="ctr"/>
            <a:r>
              <a:rPr lang="en-US"/>
              <a:t>Metadata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7C67518-BD73-DA44-846E-8AB779DDD346}"/>
              </a:ext>
            </a:extLst>
          </p:cNvPr>
          <p:cNvSpPr/>
          <p:nvPr/>
        </p:nvSpPr>
        <p:spPr>
          <a:xfrm>
            <a:off x="651383" y="1131813"/>
            <a:ext cx="1764725" cy="1764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Article</a:t>
            </a:r>
          </a:p>
          <a:p>
            <a:pPr algn="ctr"/>
            <a:r>
              <a:rPr lang="en-US" sz="2400" dirty="0"/>
              <a:t>Metadata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9BF48C2-E779-2D47-82A5-6412DBDA424E}"/>
              </a:ext>
            </a:extLst>
          </p:cNvPr>
          <p:cNvSpPr/>
          <p:nvPr/>
        </p:nvSpPr>
        <p:spPr>
          <a:xfrm>
            <a:off x="2876894" y="1327754"/>
            <a:ext cx="1764725" cy="1764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Entitlements</a:t>
            </a:r>
          </a:p>
          <a:p>
            <a:pPr algn="ctr"/>
            <a:r>
              <a:rPr lang="en-US"/>
              <a:t>Data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F38F249-0FD5-B84B-85BF-1F91104ACFAA}"/>
              </a:ext>
            </a:extLst>
          </p:cNvPr>
          <p:cNvSpPr/>
          <p:nvPr/>
        </p:nvSpPr>
        <p:spPr>
          <a:xfrm>
            <a:off x="2970042" y="1229783"/>
            <a:ext cx="1764725" cy="1764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Entitlements</a:t>
            </a:r>
          </a:p>
          <a:p>
            <a:pPr algn="ctr"/>
            <a:r>
              <a:rPr lang="en-US"/>
              <a:t>Data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D4F098A-64C6-4B45-9922-A063EEE121E3}"/>
              </a:ext>
            </a:extLst>
          </p:cNvPr>
          <p:cNvSpPr/>
          <p:nvPr/>
        </p:nvSpPr>
        <p:spPr>
          <a:xfrm>
            <a:off x="3063190" y="1142696"/>
            <a:ext cx="1764725" cy="1764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Library Entitlements</a:t>
            </a:r>
          </a:p>
          <a:p>
            <a:pPr algn="ctr"/>
            <a:r>
              <a:rPr lang="en-US" sz="2000" dirty="0"/>
              <a:t>Data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A0796CD-73A4-E24A-B473-59E328D6F0F1}"/>
              </a:ext>
            </a:extLst>
          </p:cNvPr>
          <p:cNvSpPr/>
          <p:nvPr/>
        </p:nvSpPr>
        <p:spPr>
          <a:xfrm>
            <a:off x="5321537" y="1327753"/>
            <a:ext cx="1764725" cy="1764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Library authentication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CB27B2D-C053-5A45-894B-85A206DF71D5}"/>
              </a:ext>
            </a:extLst>
          </p:cNvPr>
          <p:cNvSpPr/>
          <p:nvPr/>
        </p:nvSpPr>
        <p:spPr>
          <a:xfrm>
            <a:off x="5447521" y="1229783"/>
            <a:ext cx="1764725" cy="1764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Library authentication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1A1ED47-EB29-7F4F-B8D0-7B91AA8773C0}"/>
              </a:ext>
            </a:extLst>
          </p:cNvPr>
          <p:cNvSpPr/>
          <p:nvPr/>
        </p:nvSpPr>
        <p:spPr>
          <a:xfrm>
            <a:off x="5573505" y="1113780"/>
            <a:ext cx="1973543" cy="1764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Library Authentication</a:t>
            </a:r>
          </a:p>
        </p:txBody>
      </p:sp>
      <p:sp>
        <p:nvSpPr>
          <p:cNvPr id="18" name="Bent Arrow 17">
            <a:extLst>
              <a:ext uri="{FF2B5EF4-FFF2-40B4-BE49-F238E27FC236}">
                <a16:creationId xmlns:a16="http://schemas.microsoft.com/office/drawing/2014/main" id="{F6FEEF1D-72B4-154A-9127-F5DBE13F4B76}"/>
              </a:ext>
            </a:extLst>
          </p:cNvPr>
          <p:cNvSpPr/>
          <p:nvPr/>
        </p:nvSpPr>
        <p:spPr>
          <a:xfrm flipV="1">
            <a:off x="979019" y="2904864"/>
            <a:ext cx="6500635" cy="2657601"/>
          </a:xfrm>
          <a:prstGeom prst="bentArrow">
            <a:avLst>
              <a:gd name="adj1" fmla="val 7796"/>
              <a:gd name="adj2" fmla="val 11074"/>
              <a:gd name="adj3" fmla="val 12712"/>
              <a:gd name="adj4" fmla="val 64083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Bent Arrow 18">
            <a:extLst>
              <a:ext uri="{FF2B5EF4-FFF2-40B4-BE49-F238E27FC236}">
                <a16:creationId xmlns:a16="http://schemas.microsoft.com/office/drawing/2014/main" id="{720C97D5-37EF-6947-8893-0EA0A5C01877}"/>
              </a:ext>
            </a:extLst>
          </p:cNvPr>
          <p:cNvSpPr/>
          <p:nvPr/>
        </p:nvSpPr>
        <p:spPr>
          <a:xfrm>
            <a:off x="8175192" y="2502155"/>
            <a:ext cx="1593167" cy="1295836"/>
          </a:xfrm>
          <a:prstGeom prst="bentArrow">
            <a:avLst>
              <a:gd name="adj1" fmla="val 25000"/>
              <a:gd name="adj2" fmla="val 25528"/>
              <a:gd name="adj3" fmla="val 25000"/>
              <a:gd name="adj4" fmla="val 4375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0" name="Bent Arrow 19">
            <a:extLst>
              <a:ext uri="{FF2B5EF4-FFF2-40B4-BE49-F238E27FC236}">
                <a16:creationId xmlns:a16="http://schemas.microsoft.com/office/drawing/2014/main" id="{B5104671-7587-1046-AF97-4F8D3EE247F8}"/>
              </a:ext>
            </a:extLst>
          </p:cNvPr>
          <p:cNvSpPr/>
          <p:nvPr/>
        </p:nvSpPr>
        <p:spPr>
          <a:xfrm flipV="1">
            <a:off x="3460963" y="2915746"/>
            <a:ext cx="4018692" cy="1951968"/>
          </a:xfrm>
          <a:prstGeom prst="bentArrow">
            <a:avLst>
              <a:gd name="adj1" fmla="val 9911"/>
              <a:gd name="adj2" fmla="val 14420"/>
              <a:gd name="adj3" fmla="val 17731"/>
              <a:gd name="adj4" fmla="val 64083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Bent Arrow 20">
            <a:extLst>
              <a:ext uri="{FF2B5EF4-FFF2-40B4-BE49-F238E27FC236}">
                <a16:creationId xmlns:a16="http://schemas.microsoft.com/office/drawing/2014/main" id="{3625204D-7331-4343-99DE-48C850679EFC}"/>
              </a:ext>
            </a:extLst>
          </p:cNvPr>
          <p:cNvSpPr/>
          <p:nvPr/>
        </p:nvSpPr>
        <p:spPr>
          <a:xfrm flipV="1">
            <a:off x="5891092" y="2884096"/>
            <a:ext cx="1588561" cy="1383573"/>
          </a:xfrm>
          <a:prstGeom prst="bentArrow">
            <a:avLst>
              <a:gd name="adj1" fmla="val 12271"/>
              <a:gd name="adj2" fmla="val 17960"/>
              <a:gd name="adj3" fmla="val 24812"/>
              <a:gd name="adj4" fmla="val 64083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921E6DA8-FED3-B34E-8536-B58A05F48F90}"/>
              </a:ext>
            </a:extLst>
          </p:cNvPr>
          <p:cNvSpPr/>
          <p:nvPr/>
        </p:nvSpPr>
        <p:spPr>
          <a:xfrm>
            <a:off x="9847599" y="2459315"/>
            <a:ext cx="1713692" cy="1070386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PDF 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or 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Abstract URL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D20CA0B1-5422-F142-B9F9-F80CA34F7CE7}"/>
              </a:ext>
            </a:extLst>
          </p:cNvPr>
          <p:cNvSpPr/>
          <p:nvPr/>
        </p:nvSpPr>
        <p:spPr>
          <a:xfrm>
            <a:off x="7479653" y="3726372"/>
            <a:ext cx="1764725" cy="1764725"/>
          </a:xfrm>
          <a:prstGeom prst="roundRect">
            <a:avLst/>
          </a:prstGeom>
          <a:solidFill>
            <a:srgbClr val="07355A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2400" b="1" dirty="0"/>
              <a:t>LibKey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FC6C79-5CC5-7D4A-B040-63A75465E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9445" y="3481496"/>
            <a:ext cx="1021473" cy="1595178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reflection stA="60000" endPos="9000" dist="50800" dir="5400000" sy="-100000" algn="bl" rotWithShape="0"/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54BB79C-84F4-5A4E-9D8A-33E4BF5951A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7675" y="842486"/>
            <a:ext cx="1206981" cy="15740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Bent Arrow 34">
            <a:extLst>
              <a:ext uri="{FF2B5EF4-FFF2-40B4-BE49-F238E27FC236}">
                <a16:creationId xmlns:a16="http://schemas.microsoft.com/office/drawing/2014/main" id="{53E21909-70DF-C24B-8FD6-CB64F99F6E05}"/>
              </a:ext>
            </a:extLst>
          </p:cNvPr>
          <p:cNvSpPr/>
          <p:nvPr/>
        </p:nvSpPr>
        <p:spPr>
          <a:xfrm rot="16200000" flipV="1">
            <a:off x="7497605" y="5462757"/>
            <a:ext cx="991961" cy="1166137"/>
          </a:xfrm>
          <a:prstGeom prst="bentArrow">
            <a:avLst>
              <a:gd name="adj1" fmla="val 25000"/>
              <a:gd name="adj2" fmla="val 25528"/>
              <a:gd name="adj3" fmla="val 25000"/>
              <a:gd name="adj4" fmla="val 4375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E1E3410-67AC-E943-85FA-7E16AAD214D5}"/>
              </a:ext>
            </a:extLst>
          </p:cNvPr>
          <p:cNvSpPr/>
          <p:nvPr/>
        </p:nvSpPr>
        <p:spPr>
          <a:xfrm>
            <a:off x="3063190" y="6120163"/>
            <a:ext cx="42969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DOI or PMID of interest to User</a:t>
            </a:r>
          </a:p>
        </p:txBody>
      </p:sp>
    </p:spTree>
    <p:extLst>
      <p:ext uri="{BB962C8B-B14F-4D97-AF65-F5344CB8AC3E}">
        <p14:creationId xmlns:p14="http://schemas.microsoft.com/office/powerpoint/2010/main" val="2871583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1464F5-40FF-954B-9543-936BC6E78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600" y="852407"/>
            <a:ext cx="4896200" cy="325597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7C6F94-4255-E04E-91C7-6ACDF647096A}"/>
              </a:ext>
            </a:extLst>
          </p:cNvPr>
          <p:cNvSpPr txBox="1"/>
          <p:nvPr/>
        </p:nvSpPr>
        <p:spPr>
          <a:xfrm>
            <a:off x="790570" y="4802969"/>
            <a:ext cx="4251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Simplify and expedite researcher workflow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8A4894-3105-264D-9AAD-5A3270367792}"/>
              </a:ext>
            </a:extLst>
          </p:cNvPr>
          <p:cNvSpPr txBox="1"/>
          <p:nvPr/>
        </p:nvSpPr>
        <p:spPr>
          <a:xfrm>
            <a:off x="6746241" y="4783703"/>
            <a:ext cx="4607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Keep the library at the center of the research process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0269A4-E907-9347-AC75-B21B4CFA4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52" y="852407"/>
            <a:ext cx="4892395" cy="325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418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B4D3B5-73A7-C048-BC7C-286D2E071457}"/>
              </a:ext>
            </a:extLst>
          </p:cNvPr>
          <p:cNvSpPr txBox="1"/>
          <p:nvPr/>
        </p:nvSpPr>
        <p:spPr>
          <a:xfrm>
            <a:off x="1840957" y="995586"/>
            <a:ext cx="4665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Better linking in library systems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BE10D5-94C6-9B45-9C27-68EFDB0BA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" y="2495920"/>
            <a:ext cx="8244840" cy="19811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7E50D9-E9A8-B141-8819-651F8B9AC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" y="4456715"/>
            <a:ext cx="8244840" cy="19449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ED359D-79C4-3846-A470-82D444584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7833" y="1363485"/>
            <a:ext cx="3456407" cy="38709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AB56176-7D5E-8244-9DAE-43DF8DFF7A81}"/>
              </a:ext>
            </a:extLst>
          </p:cNvPr>
          <p:cNvCxnSpPr>
            <a:cxnSpLocks/>
          </p:cNvCxnSpPr>
          <p:nvPr/>
        </p:nvCxnSpPr>
        <p:spPr>
          <a:xfrm>
            <a:off x="2946400" y="4003040"/>
            <a:ext cx="483616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952533E2-89ED-2F41-9EA5-D91A073EF4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4800" y="3903007"/>
            <a:ext cx="4911197" cy="27585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146C17B-6E8E-7442-809A-68C41BC73BF8}"/>
              </a:ext>
            </a:extLst>
          </p:cNvPr>
          <p:cNvCxnSpPr>
            <a:cxnSpLocks/>
          </p:cNvCxnSpPr>
          <p:nvPr/>
        </p:nvCxnSpPr>
        <p:spPr>
          <a:xfrm>
            <a:off x="2771673" y="6014720"/>
            <a:ext cx="483616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FDFFC2E-4973-3644-897B-69A817FD014D}"/>
              </a:ext>
            </a:extLst>
          </p:cNvPr>
          <p:cNvGrpSpPr/>
          <p:nvPr/>
        </p:nvGrpSpPr>
        <p:grpSpPr>
          <a:xfrm>
            <a:off x="883404" y="376570"/>
            <a:ext cx="688914" cy="1072670"/>
            <a:chOff x="2001337" y="657665"/>
            <a:chExt cx="869088" cy="135321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1E306F2-37C4-AA40-A75E-41C3E4C99BBC}"/>
                </a:ext>
              </a:extLst>
            </p:cNvPr>
            <p:cNvSpPr/>
            <p:nvPr/>
          </p:nvSpPr>
          <p:spPr>
            <a:xfrm>
              <a:off x="2099643" y="949100"/>
              <a:ext cx="672477" cy="98583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BFFD8D7-9088-9C42-902A-4C3C929B3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1337" y="657665"/>
              <a:ext cx="869088" cy="1353210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973C084E-7581-BA45-92A2-A8FD922916E2}"/>
              </a:ext>
            </a:extLst>
          </p:cNvPr>
          <p:cNvSpPr/>
          <p:nvPr/>
        </p:nvSpPr>
        <p:spPr>
          <a:xfrm>
            <a:off x="1678537" y="412765"/>
            <a:ext cx="3511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Aktiv Grotesk Corp" panose="020B0504020202020204" pitchFamily="34" charset="0"/>
              </a:rPr>
              <a:t>LibKey</a:t>
            </a:r>
            <a:r>
              <a:rPr lang="en-US" sz="3600" b="1" dirty="0">
                <a:latin typeface="Aktiv Grotesk Corp" panose="020B0504020202020204" pitchFamily="34" charset="0"/>
              </a:rPr>
              <a:t> Discovery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1F639E-B176-B44E-9646-D22E735C7149}"/>
              </a:ext>
            </a:extLst>
          </p:cNvPr>
          <p:cNvSpPr/>
          <p:nvPr/>
        </p:nvSpPr>
        <p:spPr>
          <a:xfrm>
            <a:off x="1494392" y="3872102"/>
            <a:ext cx="1775749" cy="49841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06B5BE-42F1-3F45-B505-1EB0CCA1D855}"/>
              </a:ext>
            </a:extLst>
          </p:cNvPr>
          <p:cNvSpPr/>
          <p:nvPr/>
        </p:nvSpPr>
        <p:spPr>
          <a:xfrm>
            <a:off x="1494391" y="5853217"/>
            <a:ext cx="1775749" cy="49841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4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EB001C-5D28-1044-9EC9-4E4D8F852529}"/>
              </a:ext>
            </a:extLst>
          </p:cNvPr>
          <p:cNvSpPr txBox="1"/>
          <p:nvPr/>
        </p:nvSpPr>
        <p:spPr>
          <a:xfrm>
            <a:off x="2052050" y="907078"/>
            <a:ext cx="4471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Better linking in other services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5D04BE-8363-7548-BEA0-FB6F278D5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80" y="2194560"/>
            <a:ext cx="6578040" cy="44907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27A282-3C0C-2C4E-BCBA-BEAEC6CF3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6460" y="1442720"/>
            <a:ext cx="3822580" cy="4572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3E6CB21-1E25-4F41-B7C1-A99D28956478}"/>
              </a:ext>
            </a:extLst>
          </p:cNvPr>
          <p:cNvCxnSpPr>
            <a:cxnSpLocks/>
          </p:cNvCxnSpPr>
          <p:nvPr/>
        </p:nvCxnSpPr>
        <p:spPr>
          <a:xfrm>
            <a:off x="6969760" y="3505200"/>
            <a:ext cx="101092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9A03D0DC-D233-ED47-BFD0-1E58DA98770C}"/>
              </a:ext>
            </a:extLst>
          </p:cNvPr>
          <p:cNvGrpSpPr/>
          <p:nvPr/>
        </p:nvGrpSpPr>
        <p:grpSpPr>
          <a:xfrm>
            <a:off x="1007390" y="283609"/>
            <a:ext cx="755622" cy="1113078"/>
            <a:chOff x="822385" y="570271"/>
            <a:chExt cx="1164178" cy="1812679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5ADA25C-2A76-3F42-927C-48600F7F24E5}"/>
                </a:ext>
              </a:extLst>
            </p:cNvPr>
            <p:cNvSpPr/>
            <p:nvPr/>
          </p:nvSpPr>
          <p:spPr>
            <a:xfrm>
              <a:off x="1031452" y="1037618"/>
              <a:ext cx="746044" cy="1095982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CC547CB-9134-284C-9C43-DA4C8A649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2385" y="570271"/>
              <a:ext cx="1164178" cy="1812679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BFC14842-5CD0-DC4C-81F1-0E12AB0A7CA1}"/>
              </a:ext>
            </a:extLst>
          </p:cNvPr>
          <p:cNvSpPr/>
          <p:nvPr/>
        </p:nvSpPr>
        <p:spPr>
          <a:xfrm>
            <a:off x="2052050" y="363684"/>
            <a:ext cx="30675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Aktiv Grotesk Corp" panose="020B0504020202020204" pitchFamily="34" charset="0"/>
              </a:rPr>
              <a:t>LibKey</a:t>
            </a:r>
            <a:r>
              <a:rPr lang="en-US" sz="3600" b="1" dirty="0">
                <a:latin typeface="Aktiv Grotesk Corp" panose="020B0504020202020204" pitchFamily="34" charset="0"/>
              </a:rPr>
              <a:t> Link</a:t>
            </a:r>
          </a:p>
        </p:txBody>
      </p:sp>
    </p:spTree>
    <p:extLst>
      <p:ext uri="{BB962C8B-B14F-4D97-AF65-F5344CB8AC3E}">
        <p14:creationId xmlns:p14="http://schemas.microsoft.com/office/powerpoint/2010/main" val="203006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F959A2-9413-344D-8C0D-76040B85BE7B}"/>
              </a:ext>
            </a:extLst>
          </p:cNvPr>
          <p:cNvSpPr txBox="1"/>
          <p:nvPr/>
        </p:nvSpPr>
        <p:spPr>
          <a:xfrm>
            <a:off x="2034647" y="951267"/>
            <a:ext cx="5759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Better linking from open web searching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3648CF-071C-9A43-A434-142E198C3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464" y="2275840"/>
            <a:ext cx="5592470" cy="42367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259652-F89F-3B43-BF9E-3CCECDCC3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180" y="1584960"/>
            <a:ext cx="4670892" cy="46228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B5FC80C-F878-CB4B-8891-232A929C1A71}"/>
              </a:ext>
            </a:extLst>
          </p:cNvPr>
          <p:cNvGrpSpPr/>
          <p:nvPr/>
        </p:nvGrpSpPr>
        <p:grpSpPr>
          <a:xfrm>
            <a:off x="1169463" y="194540"/>
            <a:ext cx="601025" cy="993710"/>
            <a:chOff x="557624" y="441680"/>
            <a:chExt cx="1027240" cy="1599463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13D8701-93CD-BC42-8171-2F5627E971B1}"/>
                </a:ext>
              </a:extLst>
            </p:cNvPr>
            <p:cNvSpPr/>
            <p:nvPr/>
          </p:nvSpPr>
          <p:spPr>
            <a:xfrm>
              <a:off x="666145" y="849182"/>
              <a:ext cx="810198" cy="980977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6AB6DA4-565B-2747-A9AD-CFB96EAA2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7624" y="441680"/>
              <a:ext cx="1027240" cy="1599463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B66790F-51F1-DC4A-905B-5BE08A3D17CE}"/>
              </a:ext>
            </a:extLst>
          </p:cNvPr>
          <p:cNvSpPr/>
          <p:nvPr/>
        </p:nvSpPr>
        <p:spPr>
          <a:xfrm>
            <a:off x="2034647" y="389779"/>
            <a:ext cx="33298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Aktiv Grotesk Corp" panose="020B0504020202020204" pitchFamily="34" charset="0"/>
              </a:rPr>
              <a:t>LibKey</a:t>
            </a:r>
            <a:r>
              <a:rPr lang="en-US" sz="3600" b="1" dirty="0">
                <a:latin typeface="Aktiv Grotesk Corp" panose="020B0504020202020204" pitchFamily="34" charset="0"/>
              </a:rPr>
              <a:t> Nomad</a:t>
            </a:r>
          </a:p>
        </p:txBody>
      </p:sp>
    </p:spTree>
    <p:extLst>
      <p:ext uri="{BB962C8B-B14F-4D97-AF65-F5344CB8AC3E}">
        <p14:creationId xmlns:p14="http://schemas.microsoft.com/office/powerpoint/2010/main" val="273384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F9853-B402-A947-AEAB-0A783976C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Outcomes of Improved UX/UI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7763E7-6365-1E47-85EA-37B821AF8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2397" y="1969776"/>
            <a:ext cx="3307080" cy="329505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B1F9A8-B1D2-4C45-A261-D58812540DB9}"/>
              </a:ext>
            </a:extLst>
          </p:cNvPr>
          <p:cNvSpPr txBox="1"/>
          <p:nvPr/>
        </p:nvSpPr>
        <p:spPr>
          <a:xfrm>
            <a:off x="681628" y="6020713"/>
            <a:ext cx="32763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Meet user expectations</a:t>
            </a:r>
          </a:p>
          <a:p>
            <a:pPr algn="ctr"/>
            <a:r>
              <a:rPr lang="en-US" dirty="0"/>
              <a:t>2MM Article requests last month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DA5401-E95E-A644-9FCB-143CDE179025}"/>
              </a:ext>
            </a:extLst>
          </p:cNvPr>
          <p:cNvSpPr txBox="1"/>
          <p:nvPr/>
        </p:nvSpPr>
        <p:spPr>
          <a:xfrm>
            <a:off x="8565403" y="6012585"/>
            <a:ext cx="29610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Save researcher time</a:t>
            </a:r>
          </a:p>
          <a:p>
            <a:pPr algn="ctr"/>
            <a:r>
              <a:rPr lang="en-US" dirty="0"/>
              <a:t>112 Days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B83E00-35D1-6A49-BC65-7CDA83AD131E}"/>
              </a:ext>
            </a:extLst>
          </p:cNvPr>
          <p:cNvSpPr txBox="1"/>
          <p:nvPr/>
        </p:nvSpPr>
        <p:spPr>
          <a:xfrm>
            <a:off x="4881565" y="6020714"/>
            <a:ext cx="24288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Save library time</a:t>
            </a:r>
          </a:p>
          <a:p>
            <a:pPr algn="ctr"/>
            <a:r>
              <a:rPr lang="en-US" dirty="0"/>
              <a:t>Fewer support tickets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9B78F3-B5F6-D649-8166-198276CC959F}"/>
              </a:ext>
            </a:extLst>
          </p:cNvPr>
          <p:cNvSpPr txBox="1"/>
          <p:nvPr/>
        </p:nvSpPr>
        <p:spPr>
          <a:xfrm>
            <a:off x="4774726" y="2038258"/>
            <a:ext cx="305816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“We have seen a 25% decrease in the number of Helpdesk queries…and in my view a large part of that decrease can be attributed to our </a:t>
            </a:r>
            <a:r>
              <a:rPr lang="en-US" dirty="0" err="1"/>
              <a:t>LibKey</a:t>
            </a:r>
            <a:r>
              <a:rPr lang="en-US" dirty="0"/>
              <a:t> integration which has significantly reduced the number of steps our students and scholars have to take to get to full-text articles.”</a:t>
            </a:r>
          </a:p>
          <a:p>
            <a:endParaRPr lang="en-US" dirty="0"/>
          </a:p>
          <a:p>
            <a:r>
              <a:rPr lang="en-US" dirty="0"/>
              <a:t>- Tim O’Neil</a:t>
            </a:r>
            <a:br>
              <a:rPr lang="en-US" dirty="0"/>
            </a:br>
            <a:r>
              <a:rPr lang="en-US" dirty="0"/>
              <a:t>Manchester University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A13BCB-756D-8D42-BE82-2C0C009B5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08" y="2361015"/>
            <a:ext cx="3873907" cy="233290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9858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1006776-09E0-BD49-8D23-42A3DB9F4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635" y="5433527"/>
            <a:ext cx="4279900" cy="999024"/>
          </a:xfrm>
        </p:spPr>
        <p:txBody>
          <a:bodyPr>
            <a:normAutofit fontScale="90000"/>
          </a:bodyPr>
          <a:lstStyle/>
          <a:p>
            <a:r>
              <a:rPr lang="en-US" sz="7200" dirty="0"/>
              <a:t>Questions?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DF99CDC-F6A6-FD4E-9853-C00ED878850A}"/>
              </a:ext>
            </a:extLst>
          </p:cNvPr>
          <p:cNvSpPr/>
          <p:nvPr/>
        </p:nvSpPr>
        <p:spPr>
          <a:xfrm>
            <a:off x="5849574" y="3082677"/>
            <a:ext cx="540981" cy="75655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42616DD-AB90-5B4B-899D-AF1C9185DB49}"/>
              </a:ext>
            </a:extLst>
          </p:cNvPr>
          <p:cNvSpPr/>
          <p:nvPr/>
        </p:nvSpPr>
        <p:spPr>
          <a:xfrm>
            <a:off x="3574089" y="3124408"/>
            <a:ext cx="492718" cy="67734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7232750-034E-584A-9229-542EC0B08C18}"/>
              </a:ext>
            </a:extLst>
          </p:cNvPr>
          <p:cNvSpPr/>
          <p:nvPr/>
        </p:nvSpPr>
        <p:spPr>
          <a:xfrm>
            <a:off x="7962736" y="3089812"/>
            <a:ext cx="538676" cy="80409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3B5458F-D66B-234F-96A0-9B15D7EA7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7112" y="2813665"/>
            <a:ext cx="758726" cy="118485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D0A3DB2-F9CC-7E4E-B892-132CA8A2D411}"/>
              </a:ext>
            </a:extLst>
          </p:cNvPr>
          <p:cNvSpPr txBox="1"/>
          <p:nvPr/>
        </p:nvSpPr>
        <p:spPr>
          <a:xfrm>
            <a:off x="3087433" y="4011137"/>
            <a:ext cx="16818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Aktiv Grotesk Corp" panose="020B0504020202020204" pitchFamily="34" charset="0"/>
              </a:rPr>
              <a:t>LibKey </a:t>
            </a:r>
          </a:p>
          <a:p>
            <a:pPr algn="ctr"/>
            <a:r>
              <a:rPr lang="en-US" sz="2400" b="1" dirty="0">
                <a:latin typeface="Aktiv Grotesk Corp" panose="020B0504020202020204" pitchFamily="34" charset="0"/>
              </a:rPr>
              <a:t>Discovery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32DCC2-B3DD-1745-B1BA-A4E97B005F6D}"/>
              </a:ext>
            </a:extLst>
          </p:cNvPr>
          <p:cNvSpPr txBox="1"/>
          <p:nvPr/>
        </p:nvSpPr>
        <p:spPr>
          <a:xfrm>
            <a:off x="7612527" y="4037934"/>
            <a:ext cx="1259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Aktiv Grotesk Corp" panose="020B0504020202020204" pitchFamily="34" charset="0"/>
              </a:rPr>
              <a:t>LibKey </a:t>
            </a:r>
          </a:p>
          <a:p>
            <a:pPr algn="ctr"/>
            <a:r>
              <a:rPr lang="en-US" sz="2400" b="1" dirty="0">
                <a:latin typeface="Aktiv Grotesk Corp" panose="020B0504020202020204" pitchFamily="34" charset="0"/>
              </a:rPr>
              <a:t>Nomad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419201-FBAD-8D46-A240-4ED6B2C132CF}"/>
              </a:ext>
            </a:extLst>
          </p:cNvPr>
          <p:cNvSpPr txBox="1"/>
          <p:nvPr/>
        </p:nvSpPr>
        <p:spPr>
          <a:xfrm>
            <a:off x="5520812" y="4037934"/>
            <a:ext cx="1259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Aktiv Grotesk Corp" panose="020B0504020202020204" pitchFamily="34" charset="0"/>
              </a:rPr>
              <a:t>LibKey </a:t>
            </a:r>
          </a:p>
          <a:p>
            <a:pPr algn="ctr"/>
            <a:r>
              <a:rPr lang="en-US" sz="2400" b="1" dirty="0">
                <a:latin typeface="Aktiv Grotesk Corp" panose="020B0504020202020204" pitchFamily="34" charset="0"/>
              </a:rPr>
              <a:t>Link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774531-9D9C-F147-8166-BD01C6C10128}"/>
              </a:ext>
            </a:extLst>
          </p:cNvPr>
          <p:cNvSpPr txBox="1"/>
          <p:nvPr/>
        </p:nvSpPr>
        <p:spPr>
          <a:xfrm>
            <a:off x="9796053" y="4037934"/>
            <a:ext cx="1392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Aktiv Grotesk Corp" panose="020B0504020202020204" pitchFamily="34" charset="0"/>
              </a:rPr>
              <a:t>libkey.io</a:t>
            </a:r>
            <a:endParaRPr lang="en-US" sz="2400" b="1" dirty="0">
              <a:latin typeface="Aktiv Grotesk Corp" panose="020B05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2D2E78E-DD15-3442-B144-F949D6892C1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9211" y="2806529"/>
            <a:ext cx="761706" cy="11860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B43526-DF97-1B49-9F23-A649CED85B6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579" y="2788573"/>
            <a:ext cx="729056" cy="11351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90EB854-E1D5-FC49-AF6C-A0E014FE762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4243" y="2778283"/>
            <a:ext cx="735662" cy="114546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0BA358A-B281-D841-AAFA-0D545781EE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963" y="2778283"/>
            <a:ext cx="1168040" cy="125965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3D8419C-FE54-F74D-90FA-C5376207886F}"/>
              </a:ext>
            </a:extLst>
          </p:cNvPr>
          <p:cNvSpPr txBox="1"/>
          <p:nvPr/>
        </p:nvSpPr>
        <p:spPr>
          <a:xfrm>
            <a:off x="630506" y="4011137"/>
            <a:ext cx="1564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Aktiv Grotesk Corp" panose="020B0504020202020204" pitchFamily="34" charset="0"/>
              </a:rPr>
              <a:t>BrowZine</a:t>
            </a:r>
            <a:endParaRPr lang="en-US" sz="2400" b="1" dirty="0">
              <a:latin typeface="Aktiv Grotesk Corp" panose="020B05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78490A-14F8-1A42-8022-D204F57DE387}"/>
              </a:ext>
            </a:extLst>
          </p:cNvPr>
          <p:cNvGrpSpPr/>
          <p:nvPr/>
        </p:nvGrpSpPr>
        <p:grpSpPr>
          <a:xfrm>
            <a:off x="2676899" y="1025566"/>
            <a:ext cx="6886329" cy="683034"/>
            <a:chOff x="2473532" y="1367083"/>
            <a:chExt cx="6886329" cy="68303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E3C9003-D95B-0445-A44B-1F16FBD9F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73532" y="1367083"/>
              <a:ext cx="6886329" cy="68303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F1F0C5D-C94A-7F4A-8D9F-F815225D7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00917" y="1473971"/>
              <a:ext cx="458085" cy="469258"/>
            </a:xfrm>
            <a:prstGeom prst="rect">
              <a:avLst/>
            </a:prstGeom>
          </p:spPr>
        </p:pic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ED9AF7-BF04-DB4D-887F-E1034B7425FD}"/>
              </a:ext>
            </a:extLst>
          </p:cNvPr>
          <p:cNvCxnSpPr/>
          <p:nvPr/>
        </p:nvCxnSpPr>
        <p:spPr>
          <a:xfrm flipV="1">
            <a:off x="407582" y="2487241"/>
            <a:ext cx="0" cy="64728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7B70C88-E75E-5547-A60D-0B26AAA66947}"/>
              </a:ext>
            </a:extLst>
          </p:cNvPr>
          <p:cNvCxnSpPr/>
          <p:nvPr/>
        </p:nvCxnSpPr>
        <p:spPr>
          <a:xfrm flipV="1">
            <a:off x="11348482" y="2487679"/>
            <a:ext cx="0" cy="64728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11FB49D-A927-9240-BA5D-DE2EB6AE5BC3}"/>
              </a:ext>
            </a:extLst>
          </p:cNvPr>
          <p:cNvCxnSpPr>
            <a:cxnSpLocks/>
          </p:cNvCxnSpPr>
          <p:nvPr/>
        </p:nvCxnSpPr>
        <p:spPr>
          <a:xfrm flipV="1">
            <a:off x="396949" y="2498312"/>
            <a:ext cx="10962166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riangle 11">
            <a:extLst>
              <a:ext uri="{FF2B5EF4-FFF2-40B4-BE49-F238E27FC236}">
                <a16:creationId xmlns:a16="http://schemas.microsoft.com/office/drawing/2014/main" id="{35536E33-D5FE-884B-8B9D-0E0C50ED0487}"/>
              </a:ext>
            </a:extLst>
          </p:cNvPr>
          <p:cNvSpPr/>
          <p:nvPr/>
        </p:nvSpPr>
        <p:spPr>
          <a:xfrm>
            <a:off x="5965892" y="2232498"/>
            <a:ext cx="308344" cy="26581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210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6CA22F-3AAD-CB47-AC9A-D37A91982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978" y="1500346"/>
            <a:ext cx="3760767" cy="37607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652575-0844-FF48-A428-D66CA7EE2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051" y="1105627"/>
            <a:ext cx="6364887" cy="4950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89B69B-D2B3-C846-88FB-46468BFAC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0244" y="1405503"/>
            <a:ext cx="4350716" cy="435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358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7C6D53-0F78-8A4B-8BA8-598CE4DF6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674" y="265157"/>
            <a:ext cx="5462837" cy="155165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3AA4EF-B4EF-3C41-9767-D07156879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7300" y="265157"/>
            <a:ext cx="3571252" cy="35593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CC1F02-0C5A-8547-8025-7B7316EF52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678" y="1843110"/>
            <a:ext cx="3408426" cy="154631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4CE5AA-2EE4-B84F-939D-30FBE3F2DA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6397" y="2743200"/>
            <a:ext cx="4207184" cy="15467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1BB1DD-4F62-AC4C-9571-97B12DCDB9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2077" y="4075274"/>
            <a:ext cx="4916666" cy="25285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45B047-A080-C542-8538-82DAAED279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674" y="3674957"/>
            <a:ext cx="5440794" cy="208859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AEDFAC-ED5D-AB43-95F3-F72A2F575B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1506" y="4289959"/>
            <a:ext cx="4082075" cy="253228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FF4EC9C-0169-1949-AB8E-EB505FD9108E}"/>
              </a:ext>
            </a:extLst>
          </p:cNvPr>
          <p:cNvCxnSpPr>
            <a:cxnSpLocks/>
          </p:cNvCxnSpPr>
          <p:nvPr/>
        </p:nvCxnSpPr>
        <p:spPr>
          <a:xfrm>
            <a:off x="1987826" y="1583636"/>
            <a:ext cx="4747162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335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2FA7FE-E449-3740-9380-9855F1BFD3F1}"/>
              </a:ext>
            </a:extLst>
          </p:cNvPr>
          <p:cNvCxnSpPr>
            <a:cxnSpLocks/>
          </p:cNvCxnSpPr>
          <p:nvPr/>
        </p:nvCxnSpPr>
        <p:spPr>
          <a:xfrm flipV="1">
            <a:off x="5079821" y="3308431"/>
            <a:ext cx="0" cy="3860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9C1CDEC-F89F-6F4C-81D0-DE8C2D2D7AEB}"/>
              </a:ext>
            </a:extLst>
          </p:cNvPr>
          <p:cNvCxnSpPr>
            <a:cxnSpLocks/>
          </p:cNvCxnSpPr>
          <p:nvPr/>
        </p:nvCxnSpPr>
        <p:spPr>
          <a:xfrm flipV="1">
            <a:off x="8085731" y="3255617"/>
            <a:ext cx="0" cy="3860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87B6DC5-3CBA-AB41-990D-754727574ABB}"/>
              </a:ext>
            </a:extLst>
          </p:cNvPr>
          <p:cNvSpPr txBox="1"/>
          <p:nvPr/>
        </p:nvSpPr>
        <p:spPr>
          <a:xfrm>
            <a:off x="4749243" y="4013828"/>
            <a:ext cx="643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273D49-E886-154F-8521-7A9842E3AD7B}"/>
              </a:ext>
            </a:extLst>
          </p:cNvPr>
          <p:cNvSpPr txBox="1"/>
          <p:nvPr/>
        </p:nvSpPr>
        <p:spPr>
          <a:xfrm>
            <a:off x="7758976" y="3971174"/>
            <a:ext cx="616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0A4ED8-72D0-C746-8D2B-A2BC451AEC4D}"/>
              </a:ext>
            </a:extLst>
          </p:cNvPr>
          <p:cNvSpPr txBox="1"/>
          <p:nvPr/>
        </p:nvSpPr>
        <p:spPr>
          <a:xfrm>
            <a:off x="1447435" y="3982340"/>
            <a:ext cx="625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7B9DC5C-827C-DB46-AC7C-19B8A5BB0A6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957" y="1443064"/>
            <a:ext cx="1061122" cy="16357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0AD497-DDB6-D943-A642-1DD33B32896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589" y="1443064"/>
            <a:ext cx="1229894" cy="16357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DBAEE75-F2A2-E349-9146-9E441ECD62C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7751" y="1431898"/>
            <a:ext cx="1095959" cy="16357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9221B61-A7D1-E844-927C-00AA350C9FC6}"/>
              </a:ext>
            </a:extLst>
          </p:cNvPr>
          <p:cNvCxnSpPr>
            <a:cxnSpLocks/>
          </p:cNvCxnSpPr>
          <p:nvPr/>
        </p:nvCxnSpPr>
        <p:spPr>
          <a:xfrm flipV="1">
            <a:off x="1765281" y="3276943"/>
            <a:ext cx="0" cy="3860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AEC628-481F-6A4C-9637-8C600EC5CCFC}"/>
              </a:ext>
            </a:extLst>
          </p:cNvPr>
          <p:cNvCxnSpPr>
            <a:cxnSpLocks/>
          </p:cNvCxnSpPr>
          <p:nvPr/>
        </p:nvCxnSpPr>
        <p:spPr>
          <a:xfrm flipH="1">
            <a:off x="4830680" y="3297388"/>
            <a:ext cx="4773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C8FBF3A-69BB-9A4B-9492-30980FD8D68A}"/>
              </a:ext>
            </a:extLst>
          </p:cNvPr>
          <p:cNvCxnSpPr>
            <a:cxnSpLocks/>
          </p:cNvCxnSpPr>
          <p:nvPr/>
        </p:nvCxnSpPr>
        <p:spPr>
          <a:xfrm flipH="1">
            <a:off x="1536992" y="3288645"/>
            <a:ext cx="4773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EAC6069-1415-D04B-86B5-9939145E0F06}"/>
              </a:ext>
            </a:extLst>
          </p:cNvPr>
          <p:cNvCxnSpPr>
            <a:cxnSpLocks/>
          </p:cNvCxnSpPr>
          <p:nvPr/>
        </p:nvCxnSpPr>
        <p:spPr>
          <a:xfrm flipH="1">
            <a:off x="7847047" y="3254734"/>
            <a:ext cx="4773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75A61A6-C03B-0441-8052-AAA137433EAB}"/>
              </a:ext>
            </a:extLst>
          </p:cNvPr>
          <p:cNvSpPr txBox="1"/>
          <p:nvPr/>
        </p:nvSpPr>
        <p:spPr>
          <a:xfrm>
            <a:off x="3473395" y="4467408"/>
            <a:ext cx="29217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”</a:t>
            </a:r>
            <a:r>
              <a:rPr lang="en-US" i="1" dirty="0"/>
              <a:t>Users find the link resolver to be confusing, cumbersome and unreliable</a:t>
            </a:r>
            <a:r>
              <a:rPr lang="en-US" dirty="0"/>
              <a:t>”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D0FE95-DA58-5B4B-B00C-338937FB26E3}"/>
              </a:ext>
            </a:extLst>
          </p:cNvPr>
          <p:cNvSpPr txBox="1"/>
          <p:nvPr/>
        </p:nvSpPr>
        <p:spPr>
          <a:xfrm>
            <a:off x="286807" y="4435920"/>
            <a:ext cx="3381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”Only 62% successfully printed five articles”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D4450C-FDDE-F242-A4C3-64FC565E1289}"/>
              </a:ext>
            </a:extLst>
          </p:cNvPr>
          <p:cNvSpPr txBox="1"/>
          <p:nvPr/>
        </p:nvSpPr>
        <p:spPr>
          <a:xfrm>
            <a:off x="286807" y="5073553"/>
            <a:ext cx="33811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”Users just want to get to full text; they do not want other menu options”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3BA6584-027D-5D45-B7ED-B1AF46272E50}"/>
              </a:ext>
            </a:extLst>
          </p:cNvPr>
          <p:cNvSpPr txBox="1"/>
          <p:nvPr/>
        </p:nvSpPr>
        <p:spPr>
          <a:xfrm>
            <a:off x="6395152" y="4424754"/>
            <a:ext cx="33811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“almost a quarter of study participants did not click through all links and buttons needed to get from a database citation the full text of an article</a:t>
            </a:r>
            <a:r>
              <a:rPr lang="en-US" dirty="0"/>
              <a:t>”</a:t>
            </a:r>
            <a:endParaRPr lang="en-US" i="1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6F0871D-2768-4741-8BA5-FC0BDBC9C3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6551" y="1431898"/>
            <a:ext cx="1195856" cy="16357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007E898-9A3C-494D-94FB-07FB03154706}"/>
              </a:ext>
            </a:extLst>
          </p:cNvPr>
          <p:cNvCxnSpPr>
            <a:cxnSpLocks/>
          </p:cNvCxnSpPr>
          <p:nvPr/>
        </p:nvCxnSpPr>
        <p:spPr>
          <a:xfrm flipV="1">
            <a:off x="10834479" y="3277479"/>
            <a:ext cx="0" cy="3860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12C8EEC-F7F5-2F4D-8026-E8A0E452C0DE}"/>
              </a:ext>
            </a:extLst>
          </p:cNvPr>
          <p:cNvCxnSpPr>
            <a:cxnSpLocks/>
          </p:cNvCxnSpPr>
          <p:nvPr/>
        </p:nvCxnSpPr>
        <p:spPr>
          <a:xfrm flipH="1">
            <a:off x="10595795" y="3276596"/>
            <a:ext cx="4773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474B130-11D7-004E-A0B3-DC292E232FAD}"/>
              </a:ext>
            </a:extLst>
          </p:cNvPr>
          <p:cNvSpPr txBox="1"/>
          <p:nvPr/>
        </p:nvSpPr>
        <p:spPr>
          <a:xfrm>
            <a:off x="10526220" y="3966095"/>
            <a:ext cx="643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67F9DF-D962-3C43-A059-DE3E600FF772}"/>
              </a:ext>
            </a:extLst>
          </p:cNvPr>
          <p:cNvSpPr txBox="1"/>
          <p:nvPr/>
        </p:nvSpPr>
        <p:spPr>
          <a:xfrm>
            <a:off x="9769878" y="4419675"/>
            <a:ext cx="2272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“Library access is too difficult and takes too many clicks, just do what Sci-Hub does.”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F91226-A809-644B-BAFC-078990C4613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894" y="1443064"/>
            <a:ext cx="1691853" cy="153500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5649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27B8699-F158-7342-84C0-35C05B54C749}"/>
              </a:ext>
            </a:extLst>
          </p:cNvPr>
          <p:cNvSpPr/>
          <p:nvPr/>
        </p:nvSpPr>
        <p:spPr>
          <a:xfrm>
            <a:off x="538053" y="1592161"/>
            <a:ext cx="3503336" cy="340260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43B1C83-9952-FD40-89FE-5D6601407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318" y="1718697"/>
            <a:ext cx="1460500" cy="14605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3A5EA6D-EF34-044B-977C-8BD0C9DE324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9083" y="1804530"/>
            <a:ext cx="1288833" cy="12888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Canihazpdf.jpg">
            <a:extLst>
              <a:ext uri="{FF2B5EF4-FFF2-40B4-BE49-F238E27FC236}">
                <a16:creationId xmlns:a16="http://schemas.microsoft.com/office/drawing/2014/main" id="{959B5362-7D17-EF4E-A184-66C4D46BEEF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191" y="3370234"/>
            <a:ext cx="1792175" cy="134413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E896A6D-A465-EB41-883F-1EC12F19280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2127" y="3242479"/>
            <a:ext cx="1015917" cy="140993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AAF1AB1-7576-DC45-A8DA-60D82A96E423}"/>
              </a:ext>
            </a:extLst>
          </p:cNvPr>
          <p:cNvSpPr/>
          <p:nvPr/>
        </p:nvSpPr>
        <p:spPr>
          <a:xfrm>
            <a:off x="4799591" y="1576707"/>
            <a:ext cx="2184798" cy="3433516"/>
          </a:xfrm>
          <a:prstGeom prst="rect">
            <a:avLst/>
          </a:prstGeom>
          <a:solidFill>
            <a:schemeClr val="tx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595F939-1588-8148-919A-0779F143BB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2178" y="1922537"/>
            <a:ext cx="1466461" cy="28644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5F5A09-A8ED-AE49-98A6-9292253538E2}"/>
              </a:ext>
            </a:extLst>
          </p:cNvPr>
          <p:cNvSpPr txBox="1"/>
          <p:nvPr/>
        </p:nvSpPr>
        <p:spPr>
          <a:xfrm>
            <a:off x="550430" y="810526"/>
            <a:ext cx="3503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Social sharing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AE9839-A231-4843-8B7D-49655436D5D9}"/>
              </a:ext>
            </a:extLst>
          </p:cNvPr>
          <p:cNvSpPr txBox="1"/>
          <p:nvPr/>
        </p:nvSpPr>
        <p:spPr>
          <a:xfrm>
            <a:off x="4799591" y="795072"/>
            <a:ext cx="2184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Piracy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1C55BC-F09B-F441-B638-A2A78DAB33C5}"/>
              </a:ext>
            </a:extLst>
          </p:cNvPr>
          <p:cNvSpPr txBox="1"/>
          <p:nvPr/>
        </p:nvSpPr>
        <p:spPr>
          <a:xfrm>
            <a:off x="0" y="544029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Sharing and piracy ”steal” an estimated 20% of usage from publisher sites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B0C673-6FD8-DC4D-8ED6-4064A77FEB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6177" y="2338572"/>
            <a:ext cx="4174967" cy="186655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6307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1F66A-F013-2D4C-A260-95B0FFF68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988" y="3441175"/>
            <a:ext cx="578128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Redefine the user experience to provide </a:t>
            </a:r>
            <a:r>
              <a:rPr lang="en-US" b="1" dirty="0"/>
              <a:t>consistent signposts </a:t>
            </a:r>
            <a:r>
              <a:rPr lang="en-US" dirty="0"/>
              <a:t>regardless of starting place to connect users to library supported content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A19EFF-3AD7-FD48-A783-53C69076FB2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003" y="1753020"/>
            <a:ext cx="4705160" cy="46833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A65FFD-5669-AC43-A724-6FE322DCE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19533">
            <a:off x="2164495" y="2529860"/>
            <a:ext cx="1838108" cy="18512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81304C-C1BD-B74C-894C-FABD11745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4709" y="4026839"/>
            <a:ext cx="972492" cy="1518687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reflection stA="60000" endPos="9000" dist="50800" dir="5400000" sy="-100000" algn="bl" rotWithShape="0"/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812B73C-2D31-FB44-83E0-7D5C7E6673D0}"/>
              </a:ext>
            </a:extLst>
          </p:cNvPr>
          <p:cNvSpPr txBox="1">
            <a:spLocks/>
          </p:cNvSpPr>
          <p:nvPr/>
        </p:nvSpPr>
        <p:spPr>
          <a:xfrm>
            <a:off x="436085" y="373821"/>
            <a:ext cx="10515600" cy="896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Meeting </a:t>
            </a:r>
            <a:r>
              <a:rPr lang="en-US"/>
              <a:t>User Expectations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105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13257-2904-3B40-985B-F7F6DDF63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1) Article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9ED25-E368-2345-B373-7DE776406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656734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Identify metadata sources</a:t>
            </a:r>
          </a:p>
          <a:p>
            <a:r>
              <a:rPr lang="en-US" dirty="0"/>
              <a:t>Vet data (comprehensive, complete, accurate)</a:t>
            </a:r>
          </a:p>
          <a:p>
            <a:r>
              <a:rPr lang="en-US" dirty="0"/>
              <a:t>Correct data – missing articles, incomplete citation data, basic errors in data</a:t>
            </a:r>
          </a:p>
          <a:p>
            <a:r>
              <a:rPr lang="en-US" dirty="0"/>
              <a:t>Normalize data – publishers create metadata differently</a:t>
            </a:r>
          </a:p>
          <a:p>
            <a:r>
              <a:rPr lang="en-US" dirty="0"/>
              <a:t>Maintain – journals switching publishers, pre-print moving to publication status</a:t>
            </a:r>
          </a:p>
          <a:p>
            <a:r>
              <a:rPr lang="en-US" dirty="0"/>
              <a:t>Update data – users expect currency</a:t>
            </a:r>
          </a:p>
          <a:p>
            <a:r>
              <a:rPr lang="en-US" dirty="0"/>
              <a:t>Incorporate Open Access metadata, including OADI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A9D4AB-FEC9-3941-8DCC-320669637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243" y="1371598"/>
            <a:ext cx="5498066" cy="438061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341706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13257-2904-3B40-985B-F7F6DDF63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1a) Open Access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9ED25-E368-2345-B373-7DE776406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6567340" cy="4351338"/>
          </a:xfrm>
        </p:spPr>
        <p:txBody>
          <a:bodyPr>
            <a:normAutofit/>
          </a:bodyPr>
          <a:lstStyle/>
          <a:p>
            <a:r>
              <a:rPr lang="en-US" dirty="0"/>
              <a:t>Third Iron identifies and indexes millions of articles from thousands of Gold Open Access journals</a:t>
            </a:r>
          </a:p>
          <a:p>
            <a:r>
              <a:rPr lang="en-US" dirty="0"/>
              <a:t>Make use of the OADOI API to link to Open Access not otherwise identified by Third Iron</a:t>
            </a:r>
          </a:p>
          <a:p>
            <a:r>
              <a:rPr lang="en-US" dirty="0"/>
              <a:t>There is considerable overlap between OADOI and Third Iron indexing.  Because Third Iron hosts the data, response times are exceptionally fast.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E98E4A-5E36-3E43-83FA-850E2B104F1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8346" y="1027906"/>
            <a:ext cx="3052613" cy="476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22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13257-2904-3B40-985B-F7F6DDF63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2) Entitlements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9ED25-E368-2345-B373-7DE776406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6056977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Develop tools to import holdings data across different vendors – each vendor represents holding data differently</a:t>
            </a:r>
          </a:p>
          <a:p>
            <a:r>
              <a:rPr lang="en-US" dirty="0"/>
              <a:t>Automating the import process – reduce administrative maintenance</a:t>
            </a:r>
          </a:p>
          <a:p>
            <a:r>
              <a:rPr lang="en-US" dirty="0"/>
              <a:t>Normalize, analyze, and possibly correct the data – identify errors in holdings information, ensure correct linking</a:t>
            </a:r>
          </a:p>
          <a:p>
            <a:r>
              <a:rPr lang="en-US" dirty="0"/>
              <a:t>Develop an algorithm to automatically route to the best available source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A21EC1-27DA-CD41-A31D-03C78AC12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9408" y="1147464"/>
            <a:ext cx="5474331" cy="518953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41173176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10684</TotalTime>
  <Words>697</Words>
  <Application>Microsoft Macintosh PowerPoint</Application>
  <PresentationFormat>Widescreen</PresentationFormat>
  <Paragraphs>113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Aktiv Grotesk Corp</vt:lpstr>
      <vt:lpstr>Arial</vt:lpstr>
      <vt:lpstr>Calibri</vt:lpstr>
      <vt:lpstr>Corbel</vt:lpstr>
      <vt:lpstr>Depth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Redefine the user experience to provide consistent signposts regardless of starting place to connect users to library supported content</vt:lpstr>
      <vt:lpstr>1) Article data</vt:lpstr>
      <vt:lpstr>1a) Open Access</vt:lpstr>
      <vt:lpstr>2) Entitlements data</vt:lpstr>
      <vt:lpstr>3) Library authentication &amp; Fulfillment</vt:lpstr>
      <vt:lpstr>Putting it all together</vt:lpstr>
      <vt:lpstr>PowerPoint Presentation</vt:lpstr>
      <vt:lpstr>PowerPoint Presentation</vt:lpstr>
      <vt:lpstr>PowerPoint Presentation</vt:lpstr>
      <vt:lpstr>PowerPoint Presentation</vt:lpstr>
      <vt:lpstr>Outcomes of Improved UX/UI</vt:lpstr>
      <vt:lpstr>Questions?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 B</dc:creator>
  <cp:lastModifiedBy>K B</cp:lastModifiedBy>
  <cp:revision>390</cp:revision>
  <dcterms:created xsi:type="dcterms:W3CDTF">2017-08-04T14:03:22Z</dcterms:created>
  <dcterms:modified xsi:type="dcterms:W3CDTF">2019-10-17T14:55:31Z</dcterms:modified>
</cp:coreProperties>
</file>