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93" r:id="rId4"/>
    <p:sldMasterId id="2147483694" r:id="rId5"/>
    <p:sldMasterId id="2147483695" r:id="rId6"/>
    <p:sldMasterId id="2147483696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</p:sldIdLst>
  <p:sldSz cy="5143500" cx="9144000"/>
  <p:notesSz cx="6858000" cy="9144000"/>
  <p:embeddedFontLst>
    <p:embeddedFont>
      <p:font typeface="Source Code Pro"/>
      <p:regular r:id="rId42"/>
      <p:bold r:id="rId43"/>
      <p:italic r:id="rId44"/>
      <p:boldItalic r:id="rId45"/>
    </p:embeddedFont>
    <p:embeddedFont>
      <p:font typeface="Average"/>
      <p:regular r:id="rId46"/>
    </p:embeddedFont>
    <p:embeddedFont>
      <p:font typeface="Oswald"/>
      <p:regular r:id="rId47"/>
      <p:bold r:id="rId48"/>
    </p:embeddedFont>
    <p:embeddedFont>
      <p:font typeface="Gill Sans"/>
      <p:regular r:id="rId49"/>
      <p:bold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42" Type="http://schemas.openxmlformats.org/officeDocument/2006/relationships/font" Target="fonts/SourceCodePro-regular.fntdata"/><Relationship Id="rId41" Type="http://schemas.openxmlformats.org/officeDocument/2006/relationships/slide" Target="slides/slide33.xml"/><Relationship Id="rId44" Type="http://schemas.openxmlformats.org/officeDocument/2006/relationships/font" Target="fonts/SourceCodePro-italic.fntdata"/><Relationship Id="rId43" Type="http://schemas.openxmlformats.org/officeDocument/2006/relationships/font" Target="fonts/SourceCodePro-bold.fntdata"/><Relationship Id="rId46" Type="http://schemas.openxmlformats.org/officeDocument/2006/relationships/font" Target="fonts/Average-regular.fntdata"/><Relationship Id="rId45" Type="http://schemas.openxmlformats.org/officeDocument/2006/relationships/font" Target="fonts/SourceCodePro-boldItalic.fntdata"/><Relationship Id="rId1" Type="http://schemas.openxmlformats.org/officeDocument/2006/relationships/theme" Target="theme/theme5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48" Type="http://schemas.openxmlformats.org/officeDocument/2006/relationships/font" Target="fonts/Oswald-bold.fntdata"/><Relationship Id="rId47" Type="http://schemas.openxmlformats.org/officeDocument/2006/relationships/font" Target="fonts/Oswald-regular.fntdata"/><Relationship Id="rId49" Type="http://schemas.openxmlformats.org/officeDocument/2006/relationships/font" Target="fonts/GillSans-regular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50" Type="http://schemas.openxmlformats.org/officeDocument/2006/relationships/font" Target="fonts/GillSans-bold.fntdata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ibimages1.princeton.edu/loris/ex.jp2/3930,550,980,2630/250,/0/default.jpg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ibimages1.princeton.edu/loris/ex.jp2/3930,550,980,2630/250,/90/default.jpg" TargetMode="Externa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ibimages1.princeton.edu/loris/ex.jp2/3930,550,980,2630/250,/90/default.jpg" TargetMode="Externa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ibimages1.princeton.edu/loris/ex.jp2/3930,550,980,2630/250,/90/default.jpg" TargetMode="Externa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ibimages1.princeton.edu/loris/ex.jp2/square/200,/0/default.png" TargetMode="Externa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ibimages1.princeton.edu/loris/ex.jp2/info.json" TargetMode="Externa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ibimages1.princeton.edu/osd-demo/?feedme=ex.jp2" TargetMode="Externa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ibimages1.princeton.edu/loris/ex.jp2/full/full/0/default.jpg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64343d964e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64343d964e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https://libimages1.princeton.edu/loris/ex.jp2/3930,550,980,2630/full/0/default.jpg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64343d964e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64343d964e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64343d964e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64343d964e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image we just made is actually really big, if you look in a browser.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64343d964e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64343d964e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Resizing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2"/>
              </a:rPr>
              <a:t>https://libimages1.princeton.edu/loris/ex.jp2/3930,550,980,2630/250,/0/default.jpg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64343d964e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64343d964e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Many options! So we have a canonical syntax to help further improve caching.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(Step out of deck and play if time)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64343d964e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64343d964e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Rotation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2"/>
              </a:rPr>
              <a:t>https://libimages1.princeton.edu/loris/ex.jp2/3930,550,980,2630/250,/90/default.jpg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64343d964e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64343d964e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Rotation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2"/>
              </a:rPr>
              <a:t>https://libimages1.princeton.edu/loris/ex.jp2/3930,550,980,2630/250,/90/default.jpg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(Go back and do mirroring if you get a chance. Results of ! here are difficult to explain b/c image is rotated.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64343d964e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64343d964e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Quality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2"/>
              </a:rPr>
              <a:t>https://libimages1.princeton.edu/loris/ex.jp2/3930,550,980,2630/250,/90/default.jpg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64343d964e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64343d964e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When doing format / png also go back to region ‘square’ as this is the common use case.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64343d964e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64343d964e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Finally, we can also change the format. Going back to a full, small image, as pngs are commonly used for thumbnails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When doing format / png also go back to region ‘square’ as this is the common use case.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64343d964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64343d964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64343d964e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64343d964e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2"/>
              </a:rPr>
              <a:t>https://libimages1.princeton.edu/loris/ex.jp2/square/200,/0/default.png</a:t>
            </a:r>
            <a:r>
              <a:rPr lang="en-GB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Another use case for thumbnails that came up in the latest revision was a desire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 have shorthand essentially a shorthand way to request a square version of the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Image. This can always be calculated, but when you want to make a page full, which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Is a common design pattern, it can get expensive quickly.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64343d964e_0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64343d964e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Also, the server may be smart enough to choose the most interesting square. Spec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doesn’t say anything other that the entire short edge must be show.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Preserve short dimension...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64343d964e_0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64343d964e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2"/>
              </a:rPr>
              <a:t>https://libimages1.princeton.edu/loris/ex.jp2/info.json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64343d964e_0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64343d964e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Tile Servers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OSD Demo: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https://libimages1.princeton.edu/osd-demo/?feedme=ex.jp2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64343d964e_0_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64343d964e_0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64343d964e_0_3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64343d964e_0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64343d964e_0_3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64343d964e_0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64343d964e_0_3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64343d964e_0_3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64343d964e_0_3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64343d964e_0_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64343d964e_0_4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64343d964e_0_4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64343d964e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64343d964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64343d964e_0_3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64343d964e_0_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64343d964e_0_3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64343d964e_0_3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64343d964e_0_4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64343d964e_0_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64343d964e_0_4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64343d964e_0_4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64343d964e_0_4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64343d964e_0_4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64343d964e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64343d964e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64343d964e_0_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g64343d964e_0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Flow chart of motion within the community: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Communication channels (IIIF-Discuss, Community Calls, Slack) →</a:t>
            </a:r>
            <a:endParaRPr/>
          </a:p>
          <a:p>
            <a:pPr indent="0" lvl="2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Identifying shared areas of interest →</a:t>
            </a:r>
            <a:endParaRPr/>
          </a:p>
          <a:p>
            <a:pPr indent="0" lvl="2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Identifying additional use cases →</a:t>
            </a:r>
            <a:endParaRPr/>
          </a:p>
          <a:p>
            <a:pPr indent="0" lvl="2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Identifying shared areas of continued technical work →</a:t>
            </a:r>
            <a:endParaRPr/>
          </a:p>
          <a:p>
            <a:pPr indent="0" lvl="3" marL="1371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Community groups</a:t>
            </a:r>
            <a:endParaRPr/>
          </a:p>
          <a:p>
            <a:pPr indent="0" lvl="3" marL="1371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Technical Specification groups</a:t>
            </a:r>
            <a:endParaRPr/>
          </a:p>
          <a:p>
            <a:pPr indent="0" lvl="4" marL="18288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Continued growth by interest</a:t>
            </a:r>
            <a:endParaRPr/>
          </a:p>
          <a:p>
            <a:pPr indent="0" lvl="4" marL="18288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Continued growth in general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g64343d964e_0_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64343d964e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64343d964e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64343d964e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64343d964e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Service first. This is the easiest example. Full image at full size, no rotation, whatever qual. is available, jpeg.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note about scale…litho proof, very big...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2"/>
              </a:rPr>
              <a:t>https://libimages1.princeton.edu/loris/ex.jp2/full/full/0/default.jpg</a:t>
            </a:r>
            <a:r>
              <a:rPr lang="en-GB"/>
              <a:t> </a:t>
            </a:r>
            <a:br>
              <a:rPr lang="en-GB"/>
            </a:b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64343d964e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64343d964e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Walking through the parameters. Region first.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https://libimages1.princeton.edu/loris/ex.jp2/3930,550,980,2630/full/0/default.jpg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623888" y="3442098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629842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8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8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7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26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32" name="Google Shape;132;p26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6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6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5" name="Google Shape;135;p26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6" name="Google Shape;136;p26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7" name="Google Shape;137;p2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by" id="138" name="Google Shape;138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6750" y="4770298"/>
            <a:ext cx="724275" cy="25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1" name="Google Shape;141;p2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4" name="Google Shape;144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5" name="Google Shape;145;p2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8" name="Google Shape;148;p2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9" name="Google Shape;149;p2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0" name="Google Shape;150;p2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3" name="Google Shape;153;p3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6" name="Google Shape;156;p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7" name="Google Shape;157;p3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2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0" name="Google Shape;160;p3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3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3" name="Google Shape;163;p3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4" name="Google Shape;164;p33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65" name="Google Shape;165;p33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6" name="Google Shape;166;p3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7" name="Google Shape;167;p3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4"/>
          <p:cNvSpPr txBox="1"/>
          <p:nvPr>
            <p:ph idx="1" type="body"/>
          </p:nvPr>
        </p:nvSpPr>
        <p:spPr>
          <a:xfrm>
            <a:off x="113700" y="4540789"/>
            <a:ext cx="8916600" cy="51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1400">
                <a:solidFill>
                  <a:srgbClr val="FFFFFF"/>
                </a:solidFill>
                <a:latin typeface="Droid Sans Mono"/>
                <a:ea typeface="Droid Sans Mono"/>
                <a:cs typeface="Droid Sans Mono"/>
                <a:sym typeface="Droid Sans Mono"/>
              </a:defRPr>
            </a:lvl1pPr>
          </a:lstStyle>
          <a:p/>
        </p:txBody>
      </p:sp>
      <p:sp>
        <p:nvSpPr>
          <p:cNvPr id="170" name="Google Shape;170;p3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5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3" name="Google Shape;173;p35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4" name="Google Shape;174;p3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8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fmla="val 50000" name="adj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38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38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5" name="Google Shape;185;p38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86" name="Google Shape;186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9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39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0" name="Google Shape;190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2" name="Google Shape;192;p40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193" name="Google Shape;193;p40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4" name="Google Shape;194;p40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5" name="Google Shape;195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7" name="Google Shape;197;p41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198" name="Google Shape;198;p4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9" name="Google Shape;199;p41"/>
          <p:cNvSpPr txBox="1"/>
          <p:nvPr>
            <p:ph idx="1" type="body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00" name="Google Shape;200;p41"/>
          <p:cNvSpPr txBox="1"/>
          <p:nvPr>
            <p:ph idx="2" type="body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01" name="Google Shape;201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2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4" name="Google Shape;204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6" name="Google Shape;206;p43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07" name="Google Shape;207;p43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8" name="Google Shape;208;p43"/>
          <p:cNvSpPr txBox="1"/>
          <p:nvPr>
            <p:ph idx="1" type="body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09" name="Google Shape;209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4"/>
          <p:cNvSpPr txBox="1"/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2" name="Google Shape;212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bg>
      <p:bgPr>
        <a:solidFill>
          <a:schemeClr val="dk1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5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5" name="Google Shape;215;p45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16" name="Google Shape;216;p45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7" name="Google Shape;217;p45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8" name="Google Shape;218;p4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9" name="Google Shape;219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222" name="Google Shape;222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Google Shape;224;p47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25" name="Google Shape;225;p47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26" name="Google Shape;226;p4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7" name="Google Shape;227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9pPr>
          </a:lstStyle>
          <a:p/>
        </p:txBody>
      </p:sp>
      <p:sp>
        <p:nvSpPr>
          <p:cNvPr id="232" name="Google Shape;232;p49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3" name="Google Shape;233;p4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4" name="Google Shape;234;p4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5" name="Google Shape;235;p4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5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3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late"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27" name="Google Shape;127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128" name="Google Shape;128;p2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rt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IIIF-logo-100w.png" id="129" name="Google Shape;129;p25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8330340" y="4350690"/>
            <a:ext cx="708600" cy="7086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odern-writer">
    <p:bg>
      <p:bgPr>
        <a:solidFill>
          <a:schemeClr val="lt1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79" name="Google Shape;179;p37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180" name="Google Shape;180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libimages1.princeton.edu/loris/ex.jp2/3930,550,980,2630/full/0/default.jpg" TargetMode="External"/><Relationship Id="rId4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libimages1.princeton.edu/loris/ex.jp2/3930,550,980,2630/250,/0/default.jpg" TargetMode="External"/><Relationship Id="rId4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libimages1.princeton.edu/loris/ex.jp2/3930,550,980,2630/,670/0/default.jpg" TargetMode="External"/><Relationship Id="rId4" Type="http://schemas.openxmlformats.org/officeDocument/2006/relationships/image" Target="../media/image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libimages1.princeton.edu/loris/ex.jp2/3930,550,980,2630/300,/90/default.jpg" TargetMode="External"/><Relationship Id="rId4" Type="http://schemas.openxmlformats.org/officeDocument/2006/relationships/image" Target="../media/image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libimages1.princeton.edu/loris/ex.jp2/3930,550,980,2630/300,/45/default.jpg" TargetMode="External"/><Relationship Id="rId4" Type="http://schemas.openxmlformats.org/officeDocument/2006/relationships/image" Target="../media/image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libimages1.princeton.edu/loris/ex.jp2/3930,550,980,2630/300,/90/default.jpg" TargetMode="External"/><Relationship Id="rId4" Type="http://schemas.openxmlformats.org/officeDocument/2006/relationships/image" Target="../media/image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libimages1.princeton.edu/loris/ex.jp2/3930,550,980,2630/300,/90/gray.jpg" TargetMode="External"/><Relationship Id="rId4" Type="http://schemas.openxmlformats.org/officeDocument/2006/relationships/image" Target="../media/image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libimages1.princeton.edu/loris/ex.jp2/full/200,/0/default.png" TargetMode="External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libimages1.princeton.edu/loris/ex.jp2/square/200,/0/default.png" TargetMode="External"/><Relationship Id="rId4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iiif.io/api/image/2/context.json" TargetMode="External"/><Relationship Id="rId4" Type="http://schemas.openxmlformats.org/officeDocument/2006/relationships/hyperlink" Target="https://libimages1.princeton.edu/loris/ex.jp2" TargetMode="External"/><Relationship Id="rId5" Type="http://schemas.openxmlformats.org/officeDocument/2006/relationships/hyperlink" Target="http://iiif.io/api/image" TargetMode="External"/><Relationship Id="rId6" Type="http://schemas.openxmlformats.org/officeDocument/2006/relationships/hyperlink" Target="http://iiif.io/api/image/2/level2.json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libimages1.princeton.edu/osd-demo/?feedme=ex.jp2" TargetMode="External"/><Relationship Id="rId4" Type="http://schemas.openxmlformats.org/officeDocument/2006/relationships/image" Target="../media/image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universalviewer.io/examples/#?c=&amp;m=&amp;s=&amp;cv=&amp;manifest=http%3A%2F%2Fwellcomelibrary.org%2Fiiif%2Fb18035723%2Fmanifest&amp;xywh=-1336%2C-197%2C5240%2C3936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://universalviewer.io/examples/#?c=&amp;m=&amp;s=&amp;cv=&amp;manifest=http%3A%2F%2Ffiles.universalviewer.io%2Fmanifests%2Fnelis%2Fanimal-skull.json" TargetMode="External"/><Relationship Id="rId4" Type="http://schemas.openxmlformats.org/officeDocument/2006/relationships/hyperlink" Target="https://youtu.be/nsJ6BL9U9PQ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ellcomelibrary.org/item/b16748967#?c=0&amp;m=0&amp;s=0&amp;cv=0" TargetMode="External"/><Relationship Id="rId4" Type="http://schemas.openxmlformats.org/officeDocument/2006/relationships/hyperlink" Target="https://ddmal.music.mcgill.ca/IIIF-AV-player/" TargetMode="External"/><Relationship Id="rId5" Type="http://schemas.openxmlformats.org/officeDocument/2006/relationships/hyperlink" Target="https://tomcrane.github.io/fire/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resources.digirati.com/iiif/an-introduction-to-iiif/dee-sbs.html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://drive.google.com/file/d/0B6UdvEjsXQoKak5EalhKbHFXZnM/view" TargetMode="External"/><Relationship Id="rId4" Type="http://schemas.openxmlformats.org/officeDocument/2006/relationships/image" Target="../media/image10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Relationship Id="rId3" Type="http://schemas.openxmlformats.org/officeDocument/2006/relationships/hyperlink" Target="mailto:dave.allen@slq.qld.gov.au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rosettadel.slq.qld.gov.au/delivery/DeliveryManagerServlet?change_lng=en&amp;dps_pid=IE308046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libimages1.princeton.edu/loris/ex.jp2/full/full/0/default.jpg" TargetMode="External"/><Relationship Id="rId4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5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Rosetta Delivery and application to Alma-D</a:t>
            </a:r>
            <a:endParaRPr/>
          </a:p>
        </p:txBody>
      </p:sp>
      <p:sp>
        <p:nvSpPr>
          <p:cNvPr id="241" name="Google Shape;241;p5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9"/>
          <p:cNvSpPr txBox="1"/>
          <p:nvPr>
            <p:ph idx="1" type="body"/>
          </p:nvPr>
        </p:nvSpPr>
        <p:spPr>
          <a:xfrm>
            <a:off x="113700" y="4540789"/>
            <a:ext cx="8916600" cy="51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https://example.edu/{id}/3930,550,980,2630/full/0/default.jpg</a:t>
            </a:r>
            <a:endParaRPr/>
          </a:p>
        </p:txBody>
      </p:sp>
      <p:pic>
        <p:nvPicPr>
          <p:cNvPr id="328" name="Google Shape;328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0" y="247675"/>
            <a:ext cx="3048000" cy="421005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59"/>
          <p:cNvSpPr/>
          <p:nvPr/>
        </p:nvSpPr>
        <p:spPr>
          <a:xfrm>
            <a:off x="5349925" y="565525"/>
            <a:ext cx="561300" cy="15441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0" name="Google Shape;330;p59"/>
          <p:cNvGrpSpPr/>
          <p:nvPr/>
        </p:nvGrpSpPr>
        <p:grpSpPr>
          <a:xfrm>
            <a:off x="5222975" y="94925"/>
            <a:ext cx="269700" cy="313800"/>
            <a:chOff x="992100" y="1110400"/>
            <a:chExt cx="269700" cy="313800"/>
          </a:xfrm>
        </p:grpSpPr>
        <p:sp>
          <p:nvSpPr>
            <p:cNvPr id="331" name="Google Shape;331;p59"/>
            <p:cNvSpPr/>
            <p:nvPr/>
          </p:nvSpPr>
          <p:spPr>
            <a:xfrm>
              <a:off x="1015500" y="1155850"/>
              <a:ext cx="222900" cy="222900"/>
            </a:xfrm>
            <a:prstGeom prst="ellipse">
              <a:avLst/>
            </a:prstGeom>
            <a:solidFill>
              <a:srgbClr val="FF0000"/>
            </a:solidFill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Droid Sans Mono"/>
                <a:ea typeface="Droid Sans Mono"/>
                <a:cs typeface="Droid Sans Mono"/>
                <a:sym typeface="Droid Sans Mono"/>
              </a:endParaRPr>
            </a:p>
          </p:txBody>
        </p:sp>
        <p:sp>
          <p:nvSpPr>
            <p:cNvPr id="332" name="Google Shape;332;p59"/>
            <p:cNvSpPr txBox="1"/>
            <p:nvPr/>
          </p:nvSpPr>
          <p:spPr>
            <a:xfrm>
              <a:off x="992100" y="1110400"/>
              <a:ext cx="2697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000">
                  <a:latin typeface="Droid Sans Mono"/>
                  <a:ea typeface="Droid Sans Mono"/>
                  <a:cs typeface="Droid Sans Mono"/>
                  <a:sym typeface="Droid Sans Mono"/>
                </a:rPr>
                <a:t>X</a:t>
              </a:r>
              <a:endParaRPr b="1" sz="1000">
                <a:latin typeface="Droid Sans Mono"/>
                <a:ea typeface="Droid Sans Mono"/>
                <a:cs typeface="Droid Sans Mono"/>
                <a:sym typeface="Droid Sans Mono"/>
              </a:endParaRPr>
            </a:p>
          </p:txBody>
        </p:sp>
      </p:grpSp>
      <p:grpSp>
        <p:nvGrpSpPr>
          <p:cNvPr id="333" name="Google Shape;333;p59"/>
          <p:cNvGrpSpPr/>
          <p:nvPr/>
        </p:nvGrpSpPr>
        <p:grpSpPr>
          <a:xfrm>
            <a:off x="5222975" y="408725"/>
            <a:ext cx="269700" cy="313800"/>
            <a:chOff x="285875" y="1716875"/>
            <a:chExt cx="269700" cy="313800"/>
          </a:xfrm>
        </p:grpSpPr>
        <p:sp>
          <p:nvSpPr>
            <p:cNvPr id="334" name="Google Shape;334;p59"/>
            <p:cNvSpPr/>
            <p:nvPr/>
          </p:nvSpPr>
          <p:spPr>
            <a:xfrm>
              <a:off x="309275" y="1762325"/>
              <a:ext cx="222900" cy="222900"/>
            </a:xfrm>
            <a:prstGeom prst="ellipse">
              <a:avLst/>
            </a:prstGeom>
            <a:solidFill>
              <a:srgbClr val="FF0000"/>
            </a:solidFill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Droid Sans Mono"/>
                <a:ea typeface="Droid Sans Mono"/>
                <a:cs typeface="Droid Sans Mono"/>
                <a:sym typeface="Droid Sans Mono"/>
              </a:endParaRPr>
            </a:p>
          </p:txBody>
        </p:sp>
        <p:sp>
          <p:nvSpPr>
            <p:cNvPr id="335" name="Google Shape;335;p59"/>
            <p:cNvSpPr txBox="1"/>
            <p:nvPr/>
          </p:nvSpPr>
          <p:spPr>
            <a:xfrm>
              <a:off x="285875" y="1716875"/>
              <a:ext cx="2697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000">
                  <a:latin typeface="Droid Sans Mono"/>
                  <a:ea typeface="Droid Sans Mono"/>
                  <a:cs typeface="Droid Sans Mono"/>
                  <a:sym typeface="Droid Sans Mono"/>
                </a:rPr>
                <a:t>Y</a:t>
              </a:r>
              <a:endParaRPr b="1" sz="1000">
                <a:latin typeface="Droid Sans Mono"/>
                <a:ea typeface="Droid Sans Mono"/>
                <a:cs typeface="Droid Sans Mono"/>
                <a:sym typeface="Droid Sans Mono"/>
              </a:endParaRPr>
            </a:p>
          </p:txBody>
        </p:sp>
      </p:grpSp>
      <p:grpSp>
        <p:nvGrpSpPr>
          <p:cNvPr id="336" name="Google Shape;336;p59"/>
          <p:cNvGrpSpPr/>
          <p:nvPr/>
        </p:nvGrpSpPr>
        <p:grpSpPr>
          <a:xfrm>
            <a:off x="5763425" y="408725"/>
            <a:ext cx="269700" cy="313800"/>
            <a:chOff x="421775" y="2261525"/>
            <a:chExt cx="269700" cy="313800"/>
          </a:xfrm>
        </p:grpSpPr>
        <p:sp>
          <p:nvSpPr>
            <p:cNvPr id="337" name="Google Shape;337;p59"/>
            <p:cNvSpPr/>
            <p:nvPr/>
          </p:nvSpPr>
          <p:spPr>
            <a:xfrm>
              <a:off x="445175" y="2306975"/>
              <a:ext cx="222900" cy="222900"/>
            </a:xfrm>
            <a:prstGeom prst="ellipse">
              <a:avLst/>
            </a:prstGeom>
            <a:solidFill>
              <a:srgbClr val="FF0000"/>
            </a:solidFill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Droid Sans Mono"/>
                <a:ea typeface="Droid Sans Mono"/>
                <a:cs typeface="Droid Sans Mono"/>
                <a:sym typeface="Droid Sans Mono"/>
              </a:endParaRPr>
            </a:p>
          </p:txBody>
        </p:sp>
        <p:sp>
          <p:nvSpPr>
            <p:cNvPr id="338" name="Google Shape;338;p59"/>
            <p:cNvSpPr txBox="1"/>
            <p:nvPr/>
          </p:nvSpPr>
          <p:spPr>
            <a:xfrm>
              <a:off x="421775" y="2261525"/>
              <a:ext cx="2697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000">
                  <a:latin typeface="Droid Sans Mono"/>
                  <a:ea typeface="Droid Sans Mono"/>
                  <a:cs typeface="Droid Sans Mono"/>
                  <a:sym typeface="Droid Sans Mono"/>
                </a:rPr>
                <a:t>W</a:t>
              </a:r>
              <a:endParaRPr b="1" sz="1000">
                <a:latin typeface="Droid Sans Mono"/>
                <a:ea typeface="Droid Sans Mono"/>
                <a:cs typeface="Droid Sans Mono"/>
                <a:sym typeface="Droid Sans Mono"/>
              </a:endParaRPr>
            </a:p>
          </p:txBody>
        </p:sp>
      </p:grpSp>
      <p:grpSp>
        <p:nvGrpSpPr>
          <p:cNvPr id="339" name="Google Shape;339;p59"/>
          <p:cNvGrpSpPr/>
          <p:nvPr/>
        </p:nvGrpSpPr>
        <p:grpSpPr>
          <a:xfrm>
            <a:off x="5763425" y="1957100"/>
            <a:ext cx="269700" cy="261300"/>
            <a:chOff x="1160350" y="2675375"/>
            <a:chExt cx="269700" cy="261300"/>
          </a:xfrm>
        </p:grpSpPr>
        <p:sp>
          <p:nvSpPr>
            <p:cNvPr id="340" name="Google Shape;340;p59"/>
            <p:cNvSpPr/>
            <p:nvPr/>
          </p:nvSpPr>
          <p:spPr>
            <a:xfrm>
              <a:off x="1183750" y="2694575"/>
              <a:ext cx="222900" cy="222900"/>
            </a:xfrm>
            <a:prstGeom prst="ellipse">
              <a:avLst/>
            </a:prstGeom>
            <a:solidFill>
              <a:srgbClr val="FF0000"/>
            </a:solidFill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Droid Sans Mono"/>
                <a:ea typeface="Droid Sans Mono"/>
                <a:cs typeface="Droid Sans Mono"/>
                <a:sym typeface="Droid Sans Mono"/>
              </a:endParaRPr>
            </a:p>
          </p:txBody>
        </p:sp>
        <p:sp>
          <p:nvSpPr>
            <p:cNvPr id="341" name="Google Shape;341;p59"/>
            <p:cNvSpPr txBox="1"/>
            <p:nvPr/>
          </p:nvSpPr>
          <p:spPr>
            <a:xfrm>
              <a:off x="1160350" y="2675375"/>
              <a:ext cx="269700" cy="26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000">
                  <a:latin typeface="Droid Sans Mono"/>
                  <a:ea typeface="Droid Sans Mono"/>
                  <a:cs typeface="Droid Sans Mono"/>
                  <a:sym typeface="Droid Sans Mono"/>
                </a:rPr>
                <a:t>H</a:t>
              </a:r>
              <a:endParaRPr b="1" sz="1000">
                <a:latin typeface="Droid Sans Mono"/>
                <a:ea typeface="Droid Sans Mono"/>
                <a:cs typeface="Droid Sans Mono"/>
                <a:sym typeface="Droid Sans Mono"/>
              </a:endParaRPr>
            </a:p>
          </p:txBody>
        </p:sp>
      </p:grpSp>
      <p:sp>
        <p:nvSpPr>
          <p:cNvPr id="342" name="Google Shape;342;p59"/>
          <p:cNvSpPr/>
          <p:nvPr/>
        </p:nvSpPr>
        <p:spPr>
          <a:xfrm>
            <a:off x="3863798" y="4640546"/>
            <a:ext cx="2080500" cy="3138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60"/>
          <p:cNvSpPr txBox="1"/>
          <p:nvPr>
            <p:ph idx="1" type="body"/>
          </p:nvPr>
        </p:nvSpPr>
        <p:spPr>
          <a:xfrm>
            <a:off x="113700" y="4540789"/>
            <a:ext cx="8916600" cy="51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https://example.edu/{id}/3930,550,980,2630/full/0/default.jpg</a:t>
            </a:r>
            <a:endParaRPr/>
          </a:p>
        </p:txBody>
      </p:sp>
      <p:sp>
        <p:nvSpPr>
          <p:cNvPr id="348" name="Google Shape;348;p60"/>
          <p:cNvSpPr/>
          <p:nvPr/>
        </p:nvSpPr>
        <p:spPr>
          <a:xfrm>
            <a:off x="3863798" y="4640546"/>
            <a:ext cx="2080500" cy="3138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9" name="Google Shape;349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0950" y="198450"/>
            <a:ext cx="1562100" cy="421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6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58387" l="0" r="0" t="16345"/>
          <a:stretch/>
        </p:blipFill>
        <p:spPr>
          <a:xfrm>
            <a:off x="264000" y="0"/>
            <a:ext cx="75774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61"/>
          <p:cNvSpPr txBox="1"/>
          <p:nvPr>
            <p:ph idx="1" type="body"/>
          </p:nvPr>
        </p:nvSpPr>
        <p:spPr>
          <a:xfrm>
            <a:off x="113700" y="4540789"/>
            <a:ext cx="8916600" cy="51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https://example.edu/{id}/3930,550,980,2630/full/0/default.jpg</a:t>
            </a:r>
            <a:endParaRPr/>
          </a:p>
        </p:txBody>
      </p:sp>
      <p:sp>
        <p:nvSpPr>
          <p:cNvPr id="356" name="Google Shape;356;p61"/>
          <p:cNvSpPr/>
          <p:nvPr/>
        </p:nvSpPr>
        <p:spPr>
          <a:xfrm>
            <a:off x="3863798" y="4640546"/>
            <a:ext cx="2080500" cy="3138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62"/>
          <p:cNvSpPr txBox="1"/>
          <p:nvPr>
            <p:ph idx="1" type="body"/>
          </p:nvPr>
        </p:nvSpPr>
        <p:spPr>
          <a:xfrm>
            <a:off x="113700" y="4540789"/>
            <a:ext cx="8916600" cy="51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https://example.edu/{id}/3930,550,980,2630/250,/0/default.jpg</a:t>
            </a:r>
            <a:endParaRPr/>
          </a:p>
        </p:txBody>
      </p:sp>
      <p:pic>
        <p:nvPicPr>
          <p:cNvPr id="362" name="Google Shape;362;p6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0950" y="198450"/>
            <a:ext cx="1562100" cy="421005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62"/>
          <p:cNvSpPr/>
          <p:nvPr/>
        </p:nvSpPr>
        <p:spPr>
          <a:xfrm>
            <a:off x="5826425" y="4640550"/>
            <a:ext cx="599700" cy="3138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3"/>
          <p:cNvSpPr txBox="1"/>
          <p:nvPr>
            <p:ph idx="1" type="body"/>
          </p:nvPr>
        </p:nvSpPr>
        <p:spPr>
          <a:xfrm>
            <a:off x="113700" y="4540789"/>
            <a:ext cx="8916600" cy="51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https://example.edu/{id}/3930,550,980,2630/,670/0/default.jpg</a:t>
            </a:r>
            <a:endParaRPr/>
          </a:p>
        </p:txBody>
      </p:sp>
      <p:sp>
        <p:nvSpPr>
          <p:cNvPr id="369" name="Google Shape;369;p63"/>
          <p:cNvSpPr/>
          <p:nvPr/>
        </p:nvSpPr>
        <p:spPr>
          <a:xfrm>
            <a:off x="5826425" y="4640550"/>
            <a:ext cx="599700" cy="3138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0" name="Google Shape;370;p6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0950" y="198450"/>
            <a:ext cx="1562100" cy="421005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63"/>
          <p:cNvSpPr txBox="1"/>
          <p:nvPr/>
        </p:nvSpPr>
        <p:spPr>
          <a:xfrm>
            <a:off x="535975" y="1067325"/>
            <a:ext cx="2463600" cy="24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Many Size Options:</a:t>
            </a:r>
            <a:endParaRPr sz="20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roid Sans Mono"/>
              <a:buChar char="●"/>
            </a:pPr>
            <a:r>
              <a:rPr lang="en-GB" sz="20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w,</a:t>
            </a:r>
            <a:endParaRPr sz="2000">
              <a:solidFill>
                <a:schemeClr val="dk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roid Sans Mono"/>
              <a:buChar char="●"/>
            </a:pPr>
            <a:r>
              <a:rPr lang="en-GB" sz="20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,h</a:t>
            </a:r>
            <a:endParaRPr sz="2000">
              <a:solidFill>
                <a:schemeClr val="dk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roid Sans Mono"/>
              <a:buChar char="●"/>
            </a:pPr>
            <a:r>
              <a:rPr lang="en-GB" sz="20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!w,h</a:t>
            </a:r>
            <a:endParaRPr sz="2000">
              <a:solidFill>
                <a:schemeClr val="dk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roid Sans Mono"/>
              <a:buChar char="●"/>
            </a:pPr>
            <a:r>
              <a:rPr lang="en-GB" sz="20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w,h</a:t>
            </a:r>
            <a:endParaRPr sz="2000">
              <a:solidFill>
                <a:schemeClr val="dk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roid Sans Mono"/>
              <a:buChar char="●"/>
            </a:pPr>
            <a:r>
              <a:rPr lang="en-GB" sz="20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pct:n</a:t>
            </a:r>
            <a:endParaRPr sz="2000">
              <a:solidFill>
                <a:schemeClr val="dk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64"/>
          <p:cNvSpPr txBox="1"/>
          <p:nvPr>
            <p:ph idx="1" type="body"/>
          </p:nvPr>
        </p:nvSpPr>
        <p:spPr>
          <a:xfrm>
            <a:off x="113700" y="4540789"/>
            <a:ext cx="8916600" cy="51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https://example.edu/{id}/3930,550,980,2630/250,/90/default.jpg</a:t>
            </a:r>
            <a:endParaRPr/>
          </a:p>
        </p:txBody>
      </p:sp>
      <p:sp>
        <p:nvSpPr>
          <p:cNvPr id="377" name="Google Shape;377;p64"/>
          <p:cNvSpPr/>
          <p:nvPr/>
        </p:nvSpPr>
        <p:spPr>
          <a:xfrm>
            <a:off x="6327800" y="4640550"/>
            <a:ext cx="360000" cy="3138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8" name="Google Shape;378;p6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188" y="1143000"/>
            <a:ext cx="7667625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6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700000">
            <a:off x="738187" y="1143000"/>
            <a:ext cx="7667625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65"/>
          <p:cNvSpPr txBox="1"/>
          <p:nvPr>
            <p:ph idx="1" type="body"/>
          </p:nvPr>
        </p:nvSpPr>
        <p:spPr>
          <a:xfrm>
            <a:off x="113700" y="4540789"/>
            <a:ext cx="8916600" cy="51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https://example.edu/{id}/3930,550,980,2630/250,/45/default.jpg</a:t>
            </a:r>
            <a:endParaRPr/>
          </a:p>
        </p:txBody>
      </p:sp>
      <p:sp>
        <p:nvSpPr>
          <p:cNvPr id="385" name="Google Shape;385;p65"/>
          <p:cNvSpPr/>
          <p:nvPr/>
        </p:nvSpPr>
        <p:spPr>
          <a:xfrm>
            <a:off x="6327800" y="4640550"/>
            <a:ext cx="360000" cy="3138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6"/>
          <p:cNvSpPr txBox="1"/>
          <p:nvPr>
            <p:ph idx="1" type="body"/>
          </p:nvPr>
        </p:nvSpPr>
        <p:spPr>
          <a:xfrm>
            <a:off x="113700" y="4540789"/>
            <a:ext cx="8916600" cy="51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https://example.edu/{id}/3930,550,980,2630/250,/90/default.jpg</a:t>
            </a:r>
            <a:endParaRPr/>
          </a:p>
        </p:txBody>
      </p:sp>
      <p:sp>
        <p:nvSpPr>
          <p:cNvPr id="391" name="Google Shape;391;p66"/>
          <p:cNvSpPr/>
          <p:nvPr/>
        </p:nvSpPr>
        <p:spPr>
          <a:xfrm>
            <a:off x="6632600" y="4640550"/>
            <a:ext cx="852300" cy="3138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2" name="Google Shape;392;p6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188" y="1143000"/>
            <a:ext cx="7667625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7"/>
          <p:cNvSpPr txBox="1"/>
          <p:nvPr>
            <p:ph idx="1" type="body"/>
          </p:nvPr>
        </p:nvSpPr>
        <p:spPr>
          <a:xfrm>
            <a:off x="113700" y="4540789"/>
            <a:ext cx="8916600" cy="51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https://example.edu/{id}/3930,550,980,2630/250,/90/gray.jpg</a:t>
            </a:r>
            <a:endParaRPr/>
          </a:p>
        </p:txBody>
      </p:sp>
      <p:pic>
        <p:nvPicPr>
          <p:cNvPr id="398" name="Google Shape;398;p6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188" y="1143000"/>
            <a:ext cx="7667625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67"/>
          <p:cNvSpPr/>
          <p:nvPr/>
        </p:nvSpPr>
        <p:spPr>
          <a:xfrm>
            <a:off x="6787425" y="4640550"/>
            <a:ext cx="548100" cy="3138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68"/>
          <p:cNvSpPr txBox="1"/>
          <p:nvPr>
            <p:ph idx="1" type="body"/>
          </p:nvPr>
        </p:nvSpPr>
        <p:spPr>
          <a:xfrm>
            <a:off x="113700" y="4540789"/>
            <a:ext cx="8916600" cy="51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https://example.edu/{id}/full/200,/0/default.png</a:t>
            </a:r>
            <a:endParaRPr/>
          </a:p>
        </p:txBody>
      </p:sp>
      <p:pic>
        <p:nvPicPr>
          <p:cNvPr id="405" name="Google Shape;405;p6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10113" y="1658338"/>
            <a:ext cx="1323775" cy="1826825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68"/>
          <p:cNvSpPr/>
          <p:nvPr/>
        </p:nvSpPr>
        <p:spPr>
          <a:xfrm>
            <a:off x="6774975" y="4640550"/>
            <a:ext cx="411000" cy="3138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Rosetta Delivery </a:t>
            </a:r>
            <a:r>
              <a:rPr lang="en-GB"/>
              <a:t>Options - Default Option</a:t>
            </a:r>
            <a:endParaRPr/>
          </a:p>
        </p:txBody>
      </p:sp>
      <p:sp>
        <p:nvSpPr>
          <p:cNvPr id="247" name="Google Shape;247;p5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48" name="Google Shape;248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0163" y="1152475"/>
            <a:ext cx="5983675" cy="3739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6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10125" y="1909863"/>
            <a:ext cx="1323775" cy="1323775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69"/>
          <p:cNvSpPr txBox="1"/>
          <p:nvPr>
            <p:ph idx="1" type="body"/>
          </p:nvPr>
        </p:nvSpPr>
        <p:spPr>
          <a:xfrm>
            <a:off x="113700" y="4244631"/>
            <a:ext cx="8916600" cy="80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https://example.edu/{id}/square/200,/0/default.png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==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https://example.edu/{id}/0,998,5204,5204/200,/0/default.png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13" name="Google Shape;413;p69"/>
          <p:cNvSpPr/>
          <p:nvPr/>
        </p:nvSpPr>
        <p:spPr>
          <a:xfrm>
            <a:off x="4508341" y="4295917"/>
            <a:ext cx="775500" cy="3138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70"/>
          <p:cNvPicPr preferRelativeResize="0"/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3591956" y="1219281"/>
            <a:ext cx="1960082" cy="270495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70"/>
          <p:cNvSpPr txBox="1"/>
          <p:nvPr>
            <p:ph idx="1" type="body"/>
          </p:nvPr>
        </p:nvSpPr>
        <p:spPr>
          <a:xfrm>
            <a:off x="113700" y="4244631"/>
            <a:ext cx="8916600" cy="80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https://example.edu/{id}/square/200,/0/default.png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==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https://example.edu/{id}/0,998,5204,5204/200,/0/default.png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420" name="Google Shape;420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1975" y="1591710"/>
            <a:ext cx="1960081" cy="1960093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70"/>
          <p:cNvSpPr/>
          <p:nvPr/>
        </p:nvSpPr>
        <p:spPr>
          <a:xfrm>
            <a:off x="5678325" y="1315200"/>
            <a:ext cx="293400" cy="2513100"/>
          </a:xfrm>
          <a:prstGeom prst="upDownArrow">
            <a:avLst>
              <a:gd fmla="val 35129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70"/>
          <p:cNvSpPr/>
          <p:nvPr/>
        </p:nvSpPr>
        <p:spPr>
          <a:xfrm>
            <a:off x="3591913" y="1591650"/>
            <a:ext cx="1960200" cy="19602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70"/>
          <p:cNvSpPr/>
          <p:nvPr/>
        </p:nvSpPr>
        <p:spPr>
          <a:xfrm>
            <a:off x="4508341" y="4295917"/>
            <a:ext cx="775500" cy="3138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71"/>
          <p:cNvSpPr txBox="1"/>
          <p:nvPr>
            <p:ph idx="1" type="body"/>
          </p:nvPr>
        </p:nvSpPr>
        <p:spPr>
          <a:xfrm>
            <a:off x="113700" y="4540789"/>
            <a:ext cx="8916600" cy="51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https://example.edu/{id}/info.json</a:t>
            </a:r>
            <a:endParaRPr/>
          </a:p>
        </p:txBody>
      </p:sp>
      <p:sp>
        <p:nvSpPr>
          <p:cNvPr id="429" name="Google Shape;429;p71"/>
          <p:cNvSpPr txBox="1"/>
          <p:nvPr/>
        </p:nvSpPr>
        <p:spPr>
          <a:xfrm>
            <a:off x="504275" y="185450"/>
            <a:ext cx="83961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{</a:t>
            </a:r>
            <a:endParaRPr sz="1000">
              <a:solidFill>
                <a:schemeClr val="dk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   "@context": "</a:t>
            </a:r>
            <a:r>
              <a:rPr lang="en-GB" sz="1000" u="sng">
                <a:solidFill>
                  <a:schemeClr val="hlink"/>
                </a:solidFill>
                <a:latin typeface="Droid Sans Mono"/>
                <a:ea typeface="Droid Sans Mono"/>
                <a:cs typeface="Droid Sans Mono"/>
                <a:sym typeface="Droid Sans Mono"/>
                <a:hlinkClick r:id="rId3"/>
              </a:rPr>
              <a:t>http://iiif.io/api/image/2/context.json</a:t>
            </a:r>
            <a:r>
              <a:rPr lang="en-GB" sz="10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",</a:t>
            </a:r>
            <a:endParaRPr sz="1000">
              <a:solidFill>
                <a:schemeClr val="dk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   "@id": "</a:t>
            </a:r>
            <a:r>
              <a:rPr lang="en-GB" sz="1000" u="sng">
                <a:solidFill>
                  <a:schemeClr val="hlink"/>
                </a:solidFill>
                <a:latin typeface="Droid Sans Mono"/>
                <a:ea typeface="Droid Sans Mono"/>
                <a:cs typeface="Droid Sans Mono"/>
                <a:sym typeface="Droid Sans Mono"/>
                <a:hlinkClick r:id="rId4"/>
              </a:rPr>
              <a:t>https://libimages1.princeton.edu/loris/ex.jp2</a:t>
            </a:r>
            <a:r>
              <a:rPr lang="en-GB" sz="10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",</a:t>
            </a:r>
            <a:endParaRPr sz="1000">
              <a:solidFill>
                <a:schemeClr val="dk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   "protocol": "</a:t>
            </a:r>
            <a:r>
              <a:rPr lang="en-GB" sz="1000" u="sng">
                <a:solidFill>
                  <a:schemeClr val="hlink"/>
                </a:solidFill>
                <a:latin typeface="Droid Sans Mono"/>
                <a:ea typeface="Droid Sans Mono"/>
                <a:cs typeface="Droid Sans Mono"/>
                <a:sym typeface="Droid Sans Mono"/>
                <a:hlinkClick r:id="rId5"/>
              </a:rPr>
              <a:t>http://iiif.io/api/image</a:t>
            </a:r>
            <a:r>
              <a:rPr lang="en-GB" sz="10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",</a:t>
            </a:r>
            <a:endParaRPr sz="1000">
              <a:solidFill>
                <a:schemeClr val="dk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   "height": </a:t>
            </a:r>
            <a:r>
              <a:rPr lang="en-GB" sz="1000">
                <a:solidFill>
                  <a:schemeClr val="accent4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7200</a:t>
            </a:r>
            <a:r>
              <a:rPr lang="en-GB" sz="10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1000">
              <a:solidFill>
                <a:schemeClr val="dk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   "width": </a:t>
            </a:r>
            <a:r>
              <a:rPr lang="en-GB" sz="1000">
                <a:solidFill>
                  <a:schemeClr val="accent4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5204</a:t>
            </a:r>
            <a:r>
              <a:rPr lang="en-GB" sz="10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endParaRPr sz="1000">
              <a:solidFill>
                <a:schemeClr val="dk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   "profile": [</a:t>
            </a:r>
            <a:endParaRPr sz="1000">
              <a:solidFill>
                <a:schemeClr val="dk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       "</a:t>
            </a:r>
            <a:r>
              <a:rPr lang="en-GB" sz="1000" u="sng">
                <a:solidFill>
                  <a:schemeClr val="hlink"/>
                </a:solidFill>
                <a:latin typeface="Droid Sans Mono"/>
                <a:ea typeface="Droid Sans Mono"/>
                <a:cs typeface="Droid Sans Mono"/>
                <a:sym typeface="Droid Sans Mono"/>
                <a:hlinkClick r:id="rId6"/>
              </a:rPr>
              <a:t>http://iiif.io/api/image/2/level2.json</a:t>
            </a:r>
            <a:r>
              <a:rPr lang="en-GB" sz="10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",</a:t>
            </a:r>
            <a:endParaRPr sz="1000">
              <a:solidFill>
                <a:schemeClr val="dk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       {</a:t>
            </a:r>
            <a:endParaRPr sz="1000">
              <a:solidFill>
                <a:schemeClr val="dk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           "formats": [ </a:t>
            </a:r>
            <a:r>
              <a:rPr lang="en-GB" sz="1000">
                <a:solidFill>
                  <a:srgbClr val="FF00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"jpg"</a:t>
            </a:r>
            <a:r>
              <a:rPr lang="en-GB" sz="10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r>
              <a:rPr lang="en-GB" sz="1000">
                <a:solidFill>
                  <a:srgbClr val="FF00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"png"</a:t>
            </a:r>
            <a:r>
              <a:rPr lang="en-GB" sz="10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r>
              <a:rPr lang="en-GB" sz="1000">
                <a:solidFill>
                  <a:srgbClr val="FF00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"gif"</a:t>
            </a:r>
            <a:r>
              <a:rPr lang="en-GB" sz="10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r>
              <a:rPr lang="en-GB" sz="1000">
                <a:solidFill>
                  <a:srgbClr val="FF00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"webp"</a:t>
            </a:r>
            <a:r>
              <a:rPr lang="en-GB" sz="10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],</a:t>
            </a:r>
            <a:endParaRPr sz="1000">
              <a:solidFill>
                <a:schemeClr val="dk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           "qualities": [ </a:t>
            </a:r>
            <a:r>
              <a:rPr lang="en-GB" sz="1000">
                <a:solidFill>
                  <a:srgbClr val="FF00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"default"</a:t>
            </a:r>
            <a:r>
              <a:rPr lang="en-GB" sz="10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r>
              <a:rPr lang="en-GB" sz="1000">
                <a:solidFill>
                  <a:srgbClr val="FF00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"bitonal"</a:t>
            </a:r>
            <a:r>
              <a:rPr lang="en-GB" sz="10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r>
              <a:rPr lang="en-GB" sz="1000">
                <a:solidFill>
                  <a:srgbClr val="FF00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"gray"</a:t>
            </a:r>
            <a:r>
              <a:rPr lang="en-GB" sz="10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r>
              <a:rPr lang="en-GB" sz="1000">
                <a:solidFill>
                  <a:srgbClr val="FF00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"color"</a:t>
            </a:r>
            <a:r>
              <a:rPr lang="en-GB" sz="10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],</a:t>
            </a:r>
            <a:endParaRPr sz="1000">
              <a:solidFill>
                <a:schemeClr val="dk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           "supports": [ </a:t>
            </a:r>
            <a:r>
              <a:rPr lang="en-GB" sz="1000">
                <a:solidFill>
                  <a:srgbClr val="FF00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"canonicalLinkHeader"</a:t>
            </a:r>
            <a:r>
              <a:rPr lang="en-GB" sz="10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r>
              <a:rPr lang="en-GB" sz="1000">
                <a:solidFill>
                  <a:srgbClr val="FF00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"profileLinkHeader"</a:t>
            </a:r>
            <a:r>
              <a:rPr lang="en-GB" sz="10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r>
              <a:rPr lang="en-GB" sz="1000">
                <a:solidFill>
                  <a:srgbClr val="FF00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"mirroring"</a:t>
            </a:r>
            <a:r>
              <a:rPr lang="en-GB" sz="10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r>
              <a:rPr lang="en-GB" sz="1000">
                <a:solidFill>
                  <a:srgbClr val="FF00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"rotationArbitrary"</a:t>
            </a:r>
            <a:r>
              <a:rPr lang="en-GB" sz="10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]</a:t>
            </a:r>
            <a:endParaRPr sz="1000">
              <a:solidFill>
                <a:schemeClr val="dk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       }</a:t>
            </a:r>
            <a:endParaRPr sz="1000">
              <a:solidFill>
                <a:schemeClr val="dk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   ],</a:t>
            </a:r>
            <a:endParaRPr sz="1000">
              <a:solidFill>
                <a:schemeClr val="dk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   "sizes": [</a:t>
            </a:r>
            <a:endParaRPr sz="1000">
              <a:solidFill>
                <a:schemeClr val="dk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       { "height": </a:t>
            </a:r>
            <a:r>
              <a:rPr lang="en-GB" sz="1000">
                <a:solidFill>
                  <a:schemeClr val="accent4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225</a:t>
            </a:r>
            <a:r>
              <a:rPr lang="en-GB" sz="10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, "width": </a:t>
            </a:r>
            <a:r>
              <a:rPr lang="en-GB" sz="1000">
                <a:solidFill>
                  <a:schemeClr val="accent4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163</a:t>
            </a:r>
            <a:r>
              <a:rPr lang="en-GB" sz="10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},</a:t>
            </a:r>
            <a:endParaRPr sz="1000">
              <a:solidFill>
                <a:schemeClr val="dk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       { "height": </a:t>
            </a:r>
            <a:r>
              <a:rPr lang="en-GB" sz="1000">
                <a:solidFill>
                  <a:schemeClr val="accent4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450</a:t>
            </a:r>
            <a:r>
              <a:rPr lang="en-GB" sz="10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, "width": </a:t>
            </a:r>
            <a:r>
              <a:rPr lang="en-GB" sz="1000">
                <a:solidFill>
                  <a:schemeClr val="accent4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326</a:t>
            </a:r>
            <a:r>
              <a:rPr lang="en-GB" sz="10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},</a:t>
            </a:r>
            <a:endParaRPr sz="1000">
              <a:solidFill>
                <a:schemeClr val="dk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       { "height": </a:t>
            </a:r>
            <a:r>
              <a:rPr lang="en-GB" sz="1000">
                <a:solidFill>
                  <a:schemeClr val="accent4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900</a:t>
            </a:r>
            <a:r>
              <a:rPr lang="en-GB" sz="10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, "width": </a:t>
            </a:r>
            <a:r>
              <a:rPr lang="en-GB" sz="1000">
                <a:solidFill>
                  <a:schemeClr val="accent4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651</a:t>
            </a:r>
            <a:r>
              <a:rPr lang="en-GB" sz="10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},</a:t>
            </a:r>
            <a:endParaRPr sz="1000">
              <a:solidFill>
                <a:schemeClr val="dk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       { "height": </a:t>
            </a:r>
            <a:r>
              <a:rPr lang="en-GB" sz="1000">
                <a:solidFill>
                  <a:schemeClr val="accent4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1800</a:t>
            </a:r>
            <a:r>
              <a:rPr lang="en-GB" sz="10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, "width": </a:t>
            </a:r>
            <a:r>
              <a:rPr lang="en-GB" sz="1000">
                <a:solidFill>
                  <a:schemeClr val="accent4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1301</a:t>
            </a:r>
            <a:r>
              <a:rPr lang="en-GB" sz="10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},</a:t>
            </a:r>
            <a:endParaRPr sz="1000">
              <a:solidFill>
                <a:schemeClr val="dk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       { "height": </a:t>
            </a:r>
            <a:r>
              <a:rPr lang="en-GB" sz="1000">
                <a:solidFill>
                  <a:schemeClr val="accent4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3600</a:t>
            </a:r>
            <a:r>
              <a:rPr lang="en-GB" sz="10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, "width": </a:t>
            </a:r>
            <a:r>
              <a:rPr lang="en-GB" sz="1000">
                <a:solidFill>
                  <a:schemeClr val="accent4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2602</a:t>
            </a:r>
            <a:r>
              <a:rPr lang="en-GB" sz="10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},</a:t>
            </a:r>
            <a:endParaRPr sz="1000">
              <a:solidFill>
                <a:schemeClr val="dk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       { "height": </a:t>
            </a:r>
            <a:r>
              <a:rPr lang="en-GB" sz="1000">
                <a:solidFill>
                  <a:schemeClr val="accent4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7200</a:t>
            </a:r>
            <a:r>
              <a:rPr lang="en-GB" sz="10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, "width": </a:t>
            </a:r>
            <a:r>
              <a:rPr lang="en-GB" sz="1000">
                <a:solidFill>
                  <a:schemeClr val="accent4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5204</a:t>
            </a:r>
            <a:r>
              <a:rPr lang="en-GB" sz="10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}</a:t>
            </a:r>
            <a:endParaRPr sz="1000">
              <a:solidFill>
                <a:schemeClr val="dk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   ],</a:t>
            </a:r>
            <a:endParaRPr sz="1000">
              <a:solidFill>
                <a:schemeClr val="dk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   "tiles": [</a:t>
            </a:r>
            <a:endParaRPr sz="1000">
              <a:solidFill>
                <a:schemeClr val="dk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       {</a:t>
            </a:r>
            <a:endParaRPr sz="1000">
              <a:solidFill>
                <a:schemeClr val="dk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           "scaleFactors": [ </a:t>
            </a:r>
            <a:r>
              <a:rPr lang="en-GB" sz="1000">
                <a:solidFill>
                  <a:schemeClr val="accent4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1</a:t>
            </a:r>
            <a:r>
              <a:rPr lang="en-GB" sz="10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r>
              <a:rPr lang="en-GB" sz="1000">
                <a:solidFill>
                  <a:schemeClr val="accent4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2</a:t>
            </a:r>
            <a:r>
              <a:rPr lang="en-GB" sz="10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r>
              <a:rPr lang="en-GB" sz="1000">
                <a:solidFill>
                  <a:schemeClr val="accent4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4</a:t>
            </a:r>
            <a:r>
              <a:rPr lang="en-GB" sz="10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r>
              <a:rPr lang="en-GB" sz="1000">
                <a:solidFill>
                  <a:schemeClr val="accent4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8</a:t>
            </a:r>
            <a:r>
              <a:rPr lang="en-GB" sz="10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r>
              <a:rPr lang="en-GB" sz="1000">
                <a:solidFill>
                  <a:schemeClr val="accent4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16</a:t>
            </a:r>
            <a:r>
              <a:rPr lang="en-GB" sz="10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r>
              <a:rPr lang="en-GB" sz="1000">
                <a:solidFill>
                  <a:schemeClr val="accent4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32</a:t>
            </a:r>
            <a:r>
              <a:rPr lang="en-GB" sz="10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r>
              <a:rPr lang="en-GB" sz="1000">
                <a:solidFill>
                  <a:schemeClr val="accent4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64</a:t>
            </a:r>
            <a:r>
              <a:rPr lang="en-GB" sz="10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,</a:t>
            </a:r>
            <a:r>
              <a:rPr lang="en-GB" sz="1000">
                <a:solidFill>
                  <a:schemeClr val="accent4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128</a:t>
            </a:r>
            <a:r>
              <a:rPr lang="en-GB" sz="10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],</a:t>
            </a:r>
            <a:endParaRPr sz="1000">
              <a:solidFill>
                <a:schemeClr val="dk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           "width": </a:t>
            </a:r>
            <a:r>
              <a:rPr lang="en-GB" sz="1000">
                <a:solidFill>
                  <a:schemeClr val="accent4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1024</a:t>
            </a:r>
            <a:endParaRPr sz="1000">
              <a:solidFill>
                <a:schemeClr val="accent4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       }</a:t>
            </a:r>
            <a:endParaRPr sz="1000">
              <a:solidFill>
                <a:schemeClr val="dk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   ]</a:t>
            </a:r>
            <a:endParaRPr sz="1000">
              <a:solidFill>
                <a:schemeClr val="dk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}</a:t>
            </a:r>
            <a:endParaRPr sz="1000">
              <a:solidFill>
                <a:schemeClr val="dk1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</p:txBody>
      </p:sp>
      <p:sp>
        <p:nvSpPr>
          <p:cNvPr id="430" name="Google Shape;430;p71"/>
          <p:cNvSpPr/>
          <p:nvPr/>
        </p:nvSpPr>
        <p:spPr>
          <a:xfrm>
            <a:off x="5392578" y="4640550"/>
            <a:ext cx="1033800" cy="3138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72"/>
          <p:cNvSpPr txBox="1"/>
          <p:nvPr>
            <p:ph idx="1" type="body"/>
          </p:nvPr>
        </p:nvSpPr>
        <p:spPr>
          <a:xfrm>
            <a:off x="113700" y="4540789"/>
            <a:ext cx="8916600" cy="51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https://example.edu/{id}/0,1024,1024,1024/1024,/0/default.jpg</a:t>
            </a:r>
            <a:endParaRPr/>
          </a:p>
        </p:txBody>
      </p:sp>
      <p:pic>
        <p:nvPicPr>
          <p:cNvPr id="436" name="Google Shape;436;p7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0" y="247675"/>
            <a:ext cx="3048000" cy="4210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7" name="Google Shape;437;p72"/>
          <p:cNvGrpSpPr/>
          <p:nvPr/>
        </p:nvGrpSpPr>
        <p:grpSpPr>
          <a:xfrm>
            <a:off x="3053413" y="253450"/>
            <a:ext cx="3043125" cy="4200000"/>
            <a:chOff x="3053413" y="253450"/>
            <a:chExt cx="3043125" cy="4200000"/>
          </a:xfrm>
        </p:grpSpPr>
        <p:cxnSp>
          <p:nvCxnSpPr>
            <p:cNvPr id="438" name="Google Shape;438;p72"/>
            <p:cNvCxnSpPr/>
            <p:nvPr/>
          </p:nvCxnSpPr>
          <p:spPr>
            <a:xfrm>
              <a:off x="3053413" y="1347760"/>
              <a:ext cx="3034200" cy="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9" name="Google Shape;439;p72"/>
            <p:cNvCxnSpPr/>
            <p:nvPr/>
          </p:nvCxnSpPr>
          <p:spPr>
            <a:xfrm>
              <a:off x="3053413" y="256310"/>
              <a:ext cx="3034200" cy="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0" name="Google Shape;440;p72"/>
            <p:cNvCxnSpPr/>
            <p:nvPr/>
          </p:nvCxnSpPr>
          <p:spPr>
            <a:xfrm>
              <a:off x="3053413" y="2420323"/>
              <a:ext cx="3034200" cy="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1" name="Google Shape;441;p72"/>
            <p:cNvCxnSpPr/>
            <p:nvPr/>
          </p:nvCxnSpPr>
          <p:spPr>
            <a:xfrm>
              <a:off x="3062338" y="3511773"/>
              <a:ext cx="3034200" cy="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2" name="Google Shape;442;p72"/>
            <p:cNvCxnSpPr/>
            <p:nvPr/>
          </p:nvCxnSpPr>
          <p:spPr>
            <a:xfrm rot="10800000">
              <a:off x="5245250" y="253450"/>
              <a:ext cx="0" cy="420000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3" name="Google Shape;443;p72"/>
            <p:cNvCxnSpPr/>
            <p:nvPr/>
          </p:nvCxnSpPr>
          <p:spPr>
            <a:xfrm rot="10800000">
              <a:off x="3062350" y="254950"/>
              <a:ext cx="0" cy="419700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4" name="Google Shape;444;p72"/>
            <p:cNvCxnSpPr/>
            <p:nvPr/>
          </p:nvCxnSpPr>
          <p:spPr>
            <a:xfrm rot="10800000">
              <a:off x="4153800" y="257825"/>
              <a:ext cx="0" cy="418980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7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Other </a:t>
            </a:r>
            <a:r>
              <a:rPr lang="en-GB"/>
              <a:t>Interesting</a:t>
            </a:r>
            <a:r>
              <a:rPr lang="en-GB"/>
              <a:t> Stuff - Annotations</a:t>
            </a:r>
            <a:endParaRPr/>
          </a:p>
        </p:txBody>
      </p:sp>
      <p:sp>
        <p:nvSpPr>
          <p:cNvPr id="450" name="Google Shape;450;p7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Screen Shot 2017-05-31 at 23.51.49.png" id="451" name="Google Shape;451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200" y="1213876"/>
            <a:ext cx="8191526" cy="367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7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Other Interesting Stuff - Searching</a:t>
            </a:r>
            <a:endParaRPr/>
          </a:p>
        </p:txBody>
      </p:sp>
      <p:sp>
        <p:nvSpPr>
          <p:cNvPr id="457" name="Google Shape;457;p7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-GB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http://universalviewer.io/examples/#?c=&amp;m=&amp;s=&amp;cv=&amp;manifest=http%3A%2F%2Fwellcomelibrary.org%2Fiiif%2Fb18035723%2Fmanifest&amp;xywh=-1336%2C-197%2C5240%2C3936</a:t>
            </a:r>
            <a:endParaRPr sz="2400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7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Other Interesting Stuff - Searching</a:t>
            </a:r>
            <a:endParaRPr/>
          </a:p>
        </p:txBody>
      </p:sp>
      <p:sp>
        <p:nvSpPr>
          <p:cNvPr id="463" name="Google Shape;463;p7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64" name="Google Shape;464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550" y="1064250"/>
            <a:ext cx="6397574" cy="40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7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Other Interesting Stuff - 3D Viewer</a:t>
            </a:r>
            <a:endParaRPr/>
          </a:p>
        </p:txBody>
      </p:sp>
      <p:sp>
        <p:nvSpPr>
          <p:cNvPr id="470" name="Google Shape;470;p76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-GB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http://universalviewer.io/examples/#?c=&amp;m=&amp;s=&amp;cv=&amp;manifest=http%3A%2F%2Ffiles.universalviewer.io%2Fmanifests%2Fnelis%2Fanimal-skull.json</a:t>
            </a:r>
            <a:endParaRPr sz="2400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-GB" sz="2400" u="sng">
                <a:solidFill>
                  <a:schemeClr val="hlink"/>
                </a:solidFill>
                <a:hlinkClick r:id="rId4"/>
              </a:rPr>
              <a:t>https://youtu.be/nsJ6BL9U9PQ</a:t>
            </a:r>
            <a:endParaRPr sz="2400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7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Other Interesting Stuff - AV Player</a:t>
            </a:r>
            <a:endParaRPr/>
          </a:p>
        </p:txBody>
      </p:sp>
      <p:sp>
        <p:nvSpPr>
          <p:cNvPr id="476" name="Google Shape;476;p7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-GB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https://wellcomelibrary.org/item/b16748967#?c=0&amp;m=0&amp;s=0&amp;cv=0</a:t>
            </a:r>
            <a:endParaRPr sz="2400"/>
          </a:p>
          <a:p>
            <a:pPr indent="457200" lvl="0" marL="137160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-GB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https://ddmal.music.mcgill.ca/IIIF-AV-player/</a:t>
            </a:r>
            <a:endParaRPr sz="2400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-GB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https://tomcrane.github.io/fire/</a:t>
            </a:r>
            <a:endParaRPr sz="2400"/>
          </a:p>
          <a:p>
            <a:pPr indent="457200" lvl="0" marL="137160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457200" lvl="0" marL="137160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7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Other Interesting Stuff - Slide viewer</a:t>
            </a:r>
            <a:endParaRPr/>
          </a:p>
        </p:txBody>
      </p:sp>
      <p:sp>
        <p:nvSpPr>
          <p:cNvPr id="482" name="Google Shape;482;p78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-GB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https://resources.digirati.com/iiif/an-introduction-to-iiif/dee-sbs.html</a:t>
            </a:r>
            <a:endParaRPr sz="2400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457200" lvl="0" marL="137160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457200" lvl="0" marL="137160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Rosetta Delivery Options - IIIF UV Viewer</a:t>
            </a:r>
            <a:endParaRPr/>
          </a:p>
        </p:txBody>
      </p:sp>
      <p:sp>
        <p:nvSpPr>
          <p:cNvPr id="254" name="Google Shape;254;p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55" name="Google Shape;255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100" y="1152475"/>
            <a:ext cx="6203251" cy="3877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7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Other </a:t>
            </a:r>
            <a:r>
              <a:rPr lang="en-GB"/>
              <a:t>Viewers</a:t>
            </a:r>
            <a:r>
              <a:rPr lang="en-GB"/>
              <a:t> - Mirador</a:t>
            </a:r>
            <a:endParaRPr/>
          </a:p>
        </p:txBody>
      </p:sp>
      <p:sp>
        <p:nvSpPr>
          <p:cNvPr id="488" name="Google Shape;488;p79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457200" lvl="0" marL="137160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457200" lvl="0" marL="137160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" name="Google Shape;493;p80" title="iiif_compariscope.constable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12" y="0"/>
            <a:ext cx="685798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8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does this mean for us</a:t>
            </a:r>
            <a:endParaRPr/>
          </a:p>
        </p:txBody>
      </p:sp>
      <p:sp>
        <p:nvSpPr>
          <p:cNvPr id="499" name="Google Shape;499;p8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-GB"/>
              <a:t>Ex Libris is waiting fo V3 of the IIIF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-GB"/>
              <a:t>Rosetta enhancement processes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-GB"/>
              <a:t>Alma-D involvement</a:t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8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82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750"/>
              </a:spcBef>
              <a:spcAft>
                <a:spcPts val="0"/>
              </a:spcAft>
              <a:buNone/>
            </a:pPr>
            <a:r>
              <a:rPr lang="en-GB"/>
              <a:t>For more information, questions, etc please contact me </a:t>
            </a:r>
            <a:endParaRPr/>
          </a:p>
          <a:p>
            <a:pPr indent="0" lvl="0" marL="0" rtl="0" algn="ctr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75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dave.allen@slq.qld.gov.au</a:t>
            </a:r>
            <a:endParaRPr/>
          </a:p>
          <a:p>
            <a:pPr indent="0" lvl="0" marL="0" rtl="0" algn="ctr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Rosetta Delivery Options - IIIF UV Viewer</a:t>
            </a:r>
            <a:endParaRPr/>
          </a:p>
        </p:txBody>
      </p:sp>
      <p:sp>
        <p:nvSpPr>
          <p:cNvPr id="261" name="Google Shape;261;p5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400" u="sng">
                <a:solidFill>
                  <a:schemeClr val="hlink"/>
                </a:solidFill>
                <a:hlinkClick r:id="rId3"/>
              </a:rPr>
              <a:t>http://rosettadel.slq.qld.gov.au/delivery/DeliveryManagerServlet?change_lng=en&amp;dps_pid=IE308046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Whats is IIIF</a:t>
            </a:r>
            <a:endParaRPr/>
          </a:p>
        </p:txBody>
      </p:sp>
      <p:sp>
        <p:nvSpPr>
          <p:cNvPr id="267" name="Google Shape;267;p5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IIIF = </a:t>
            </a:r>
            <a:r>
              <a:rPr lang="en-GB"/>
              <a:t>International</a:t>
            </a:r>
            <a:r>
              <a:rPr lang="en-GB"/>
              <a:t> Image Interoperability Framework and is a community-driven framework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Example </a:t>
            </a:r>
            <a:r>
              <a:rPr lang="en-GB"/>
              <a:t>Viewers</a:t>
            </a:r>
            <a:endParaRPr/>
          </a:p>
          <a:p>
            <a:pPr indent="-342900" lvl="0" marL="9144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Open Seadragon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Mirador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IIPImage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UV (Universal Viewer)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5450" y="885250"/>
            <a:ext cx="4736225" cy="425825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55"/>
          <p:cNvSpPr txBox="1"/>
          <p:nvPr>
            <p:ph type="title"/>
          </p:nvPr>
        </p:nvSpPr>
        <p:spPr>
          <a:xfrm>
            <a:off x="628650" y="-9612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ill Sans"/>
              <a:buNone/>
            </a:pPr>
            <a:r>
              <a:rPr b="0" i="0" lang="en-GB" sz="5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IIIF Community Landscape</a:t>
            </a:r>
            <a:endParaRPr b="0" i="0" sz="5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5" name="Google Shape;275;p55"/>
          <p:cNvSpPr txBox="1"/>
          <p:nvPr/>
        </p:nvSpPr>
        <p:spPr>
          <a:xfrm>
            <a:off x="7000150" y="2173800"/>
            <a:ext cx="22506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Manuscripts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Museums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Newspapers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Software Developers</a:t>
            </a:r>
            <a:endParaRPr/>
          </a:p>
        </p:txBody>
      </p:sp>
      <p:sp>
        <p:nvSpPr>
          <p:cNvPr id="276" name="Google Shape;276;p55"/>
          <p:cNvSpPr txBox="1"/>
          <p:nvPr/>
        </p:nvSpPr>
        <p:spPr>
          <a:xfrm>
            <a:off x="6644800" y="3873200"/>
            <a:ext cx="19779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Audio/Visual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Discovery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Text Granularity</a:t>
            </a:r>
            <a:endParaRPr/>
          </a:p>
        </p:txBody>
      </p:sp>
      <p:sp>
        <p:nvSpPr>
          <p:cNvPr id="277" name="Google Shape;277;p55"/>
          <p:cNvSpPr txBox="1"/>
          <p:nvPr/>
        </p:nvSpPr>
        <p:spPr>
          <a:xfrm>
            <a:off x="1208150" y="1062675"/>
            <a:ext cx="2321400" cy="15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Libraries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Museums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Research Institutions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Archives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Galleries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Aggregators</a:t>
            </a:r>
            <a:endParaRPr/>
          </a:p>
        </p:txBody>
      </p:sp>
      <p:sp>
        <p:nvSpPr>
          <p:cNvPr id="278" name="Google Shape;278;p55"/>
          <p:cNvSpPr txBox="1"/>
          <p:nvPr/>
        </p:nvSpPr>
        <p:spPr>
          <a:xfrm>
            <a:off x="0" y="1903950"/>
            <a:ext cx="2321400" cy="19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Cogapp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Digirati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Klokan Technologies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LUNA Imaging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OCLC - ContentDM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Synaptica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Zegami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4Science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Etc.</a:t>
            </a:r>
            <a:endParaRPr/>
          </a:p>
        </p:txBody>
      </p:sp>
      <p:sp>
        <p:nvSpPr>
          <p:cNvPr id="279" name="Google Shape;279;p55"/>
          <p:cNvSpPr txBox="1"/>
          <p:nvPr/>
        </p:nvSpPr>
        <p:spPr>
          <a:xfrm>
            <a:off x="5744600" y="1378738"/>
            <a:ext cx="34350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41 institutional members</a:t>
            </a:r>
            <a:endParaRPr/>
          </a:p>
        </p:txBody>
      </p:sp>
      <p:sp>
        <p:nvSpPr>
          <p:cNvPr id="280" name="Google Shape;280;p55"/>
          <p:cNvSpPr txBox="1"/>
          <p:nvPr/>
        </p:nvSpPr>
        <p:spPr>
          <a:xfrm>
            <a:off x="3449775" y="3160175"/>
            <a:ext cx="19779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Gill Sans"/>
                <a:ea typeface="Gill Sans"/>
                <a:cs typeface="Gill Sans"/>
                <a:sym typeface="Gill Sans"/>
              </a:rPr>
              <a:t>Open Source Software</a:t>
            </a:r>
            <a:endParaRPr b="1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81" name="Google Shape;281;p55"/>
          <p:cNvSpPr txBox="1"/>
          <p:nvPr/>
        </p:nvSpPr>
        <p:spPr>
          <a:xfrm>
            <a:off x="1279100" y="3671825"/>
            <a:ext cx="19071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Mirador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Universal Viewer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OpenSeadrgon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Loris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IIPImage</a:t>
            </a:r>
            <a:endParaRPr/>
          </a:p>
        </p:txBody>
      </p:sp>
      <p:sp>
        <p:nvSpPr>
          <p:cNvPr id="282" name="Google Shape;282;p55"/>
          <p:cNvSpPr txBox="1"/>
          <p:nvPr/>
        </p:nvSpPr>
        <p:spPr>
          <a:xfrm>
            <a:off x="5305300" y="3160175"/>
            <a:ext cx="14103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Gill Sans"/>
                <a:ea typeface="Gill Sans"/>
                <a:cs typeface="Gill Sans"/>
                <a:sym typeface="Gill Sans"/>
              </a:rPr>
              <a:t>Subject Experts</a:t>
            </a:r>
            <a:endParaRPr b="1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83" name="Google Shape;283;p55"/>
          <p:cNvSpPr/>
          <p:nvPr/>
        </p:nvSpPr>
        <p:spPr>
          <a:xfrm>
            <a:off x="1237775" y="1114875"/>
            <a:ext cx="2321400" cy="1326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84" name="Google Shape;284;p55"/>
          <p:cNvCxnSpPr/>
          <p:nvPr/>
        </p:nvCxnSpPr>
        <p:spPr>
          <a:xfrm>
            <a:off x="165775" y="1903950"/>
            <a:ext cx="1077900" cy="1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5" name="Google Shape;285;p55"/>
          <p:cNvCxnSpPr/>
          <p:nvPr/>
        </p:nvCxnSpPr>
        <p:spPr>
          <a:xfrm>
            <a:off x="177650" y="1906925"/>
            <a:ext cx="0" cy="2214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6" name="Google Shape;286;p55"/>
          <p:cNvCxnSpPr/>
          <p:nvPr/>
        </p:nvCxnSpPr>
        <p:spPr>
          <a:xfrm>
            <a:off x="189525" y="4121900"/>
            <a:ext cx="1231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7" name="Google Shape;287;p55"/>
          <p:cNvCxnSpPr/>
          <p:nvPr/>
        </p:nvCxnSpPr>
        <p:spPr>
          <a:xfrm flipH="1">
            <a:off x="2226650" y="2440025"/>
            <a:ext cx="6000" cy="1290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8" name="Google Shape;288;p55"/>
          <p:cNvSpPr/>
          <p:nvPr/>
        </p:nvSpPr>
        <p:spPr>
          <a:xfrm>
            <a:off x="1421350" y="3731025"/>
            <a:ext cx="1693800" cy="1326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55"/>
          <p:cNvSpPr/>
          <p:nvPr/>
        </p:nvSpPr>
        <p:spPr>
          <a:xfrm>
            <a:off x="5744600" y="1377900"/>
            <a:ext cx="2558400" cy="402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55"/>
          <p:cNvSpPr/>
          <p:nvPr/>
        </p:nvSpPr>
        <p:spPr>
          <a:xfrm>
            <a:off x="7059350" y="2210938"/>
            <a:ext cx="1693800" cy="1231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55"/>
          <p:cNvSpPr/>
          <p:nvPr/>
        </p:nvSpPr>
        <p:spPr>
          <a:xfrm>
            <a:off x="6715600" y="3804450"/>
            <a:ext cx="1907100" cy="888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Example from Princeton </a:t>
            </a:r>
            <a:r>
              <a:rPr lang="en-GB"/>
              <a:t>University</a:t>
            </a:r>
            <a:endParaRPr/>
          </a:p>
        </p:txBody>
      </p:sp>
      <p:sp>
        <p:nvSpPr>
          <p:cNvPr id="297" name="Google Shape;297;p56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7"/>
          <p:cNvSpPr txBox="1"/>
          <p:nvPr>
            <p:ph idx="1" type="body"/>
          </p:nvPr>
        </p:nvSpPr>
        <p:spPr>
          <a:xfrm>
            <a:off x="113700" y="4540789"/>
            <a:ext cx="8916600" cy="51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https://example.edu/{id}/full/full/0/default.jpg</a:t>
            </a:r>
            <a:endParaRPr/>
          </a:p>
        </p:txBody>
      </p:sp>
      <p:pic>
        <p:nvPicPr>
          <p:cNvPr id="303" name="Google Shape;303;p5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0" y="247675"/>
            <a:ext cx="3048000" cy="421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8"/>
          <p:cNvSpPr txBox="1"/>
          <p:nvPr>
            <p:ph idx="1" type="body"/>
          </p:nvPr>
        </p:nvSpPr>
        <p:spPr>
          <a:xfrm>
            <a:off x="113700" y="4540789"/>
            <a:ext cx="8916600" cy="51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https://example.edu/{id}/3930,550,980,2630/full/0/default.jpg</a:t>
            </a:r>
            <a:endParaRPr/>
          </a:p>
        </p:txBody>
      </p:sp>
      <p:pic>
        <p:nvPicPr>
          <p:cNvPr id="309" name="Google Shape;309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0" y="247675"/>
            <a:ext cx="3048000" cy="4210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0" name="Google Shape;310;p58"/>
          <p:cNvGrpSpPr/>
          <p:nvPr/>
        </p:nvGrpSpPr>
        <p:grpSpPr>
          <a:xfrm>
            <a:off x="5222975" y="94925"/>
            <a:ext cx="269700" cy="313800"/>
            <a:chOff x="992100" y="1110400"/>
            <a:chExt cx="269700" cy="313800"/>
          </a:xfrm>
        </p:grpSpPr>
        <p:sp>
          <p:nvSpPr>
            <p:cNvPr id="311" name="Google Shape;311;p58"/>
            <p:cNvSpPr/>
            <p:nvPr/>
          </p:nvSpPr>
          <p:spPr>
            <a:xfrm>
              <a:off x="1015500" y="1155850"/>
              <a:ext cx="222900" cy="222900"/>
            </a:xfrm>
            <a:prstGeom prst="ellipse">
              <a:avLst/>
            </a:prstGeom>
            <a:solidFill>
              <a:srgbClr val="FF0000"/>
            </a:solidFill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Droid Sans Mono"/>
                <a:ea typeface="Droid Sans Mono"/>
                <a:cs typeface="Droid Sans Mono"/>
                <a:sym typeface="Droid Sans Mono"/>
              </a:endParaRPr>
            </a:p>
          </p:txBody>
        </p:sp>
        <p:sp>
          <p:nvSpPr>
            <p:cNvPr id="312" name="Google Shape;312;p58"/>
            <p:cNvSpPr txBox="1"/>
            <p:nvPr/>
          </p:nvSpPr>
          <p:spPr>
            <a:xfrm>
              <a:off x="992100" y="1110400"/>
              <a:ext cx="2697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000">
                  <a:latin typeface="Droid Sans Mono"/>
                  <a:ea typeface="Droid Sans Mono"/>
                  <a:cs typeface="Droid Sans Mono"/>
                  <a:sym typeface="Droid Sans Mono"/>
                </a:rPr>
                <a:t>X</a:t>
              </a:r>
              <a:endParaRPr b="1" sz="1000">
                <a:latin typeface="Droid Sans Mono"/>
                <a:ea typeface="Droid Sans Mono"/>
                <a:cs typeface="Droid Sans Mono"/>
                <a:sym typeface="Droid Sans Mono"/>
              </a:endParaRPr>
            </a:p>
          </p:txBody>
        </p:sp>
      </p:grpSp>
      <p:grpSp>
        <p:nvGrpSpPr>
          <p:cNvPr id="313" name="Google Shape;313;p58"/>
          <p:cNvGrpSpPr/>
          <p:nvPr/>
        </p:nvGrpSpPr>
        <p:grpSpPr>
          <a:xfrm>
            <a:off x="5222975" y="408725"/>
            <a:ext cx="269700" cy="313800"/>
            <a:chOff x="285875" y="1716875"/>
            <a:chExt cx="269700" cy="313800"/>
          </a:xfrm>
        </p:grpSpPr>
        <p:sp>
          <p:nvSpPr>
            <p:cNvPr id="314" name="Google Shape;314;p58"/>
            <p:cNvSpPr/>
            <p:nvPr/>
          </p:nvSpPr>
          <p:spPr>
            <a:xfrm>
              <a:off x="309275" y="1762325"/>
              <a:ext cx="222900" cy="222900"/>
            </a:xfrm>
            <a:prstGeom prst="ellipse">
              <a:avLst/>
            </a:prstGeom>
            <a:solidFill>
              <a:srgbClr val="FF0000"/>
            </a:solidFill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Droid Sans Mono"/>
                <a:ea typeface="Droid Sans Mono"/>
                <a:cs typeface="Droid Sans Mono"/>
                <a:sym typeface="Droid Sans Mono"/>
              </a:endParaRPr>
            </a:p>
          </p:txBody>
        </p:sp>
        <p:sp>
          <p:nvSpPr>
            <p:cNvPr id="315" name="Google Shape;315;p58"/>
            <p:cNvSpPr txBox="1"/>
            <p:nvPr/>
          </p:nvSpPr>
          <p:spPr>
            <a:xfrm>
              <a:off x="285875" y="1716875"/>
              <a:ext cx="2697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000">
                  <a:latin typeface="Droid Sans Mono"/>
                  <a:ea typeface="Droid Sans Mono"/>
                  <a:cs typeface="Droid Sans Mono"/>
                  <a:sym typeface="Droid Sans Mono"/>
                </a:rPr>
                <a:t>Y</a:t>
              </a:r>
              <a:endParaRPr b="1" sz="1000">
                <a:latin typeface="Droid Sans Mono"/>
                <a:ea typeface="Droid Sans Mono"/>
                <a:cs typeface="Droid Sans Mono"/>
                <a:sym typeface="Droid Sans Mono"/>
              </a:endParaRPr>
            </a:p>
          </p:txBody>
        </p:sp>
      </p:grpSp>
      <p:grpSp>
        <p:nvGrpSpPr>
          <p:cNvPr id="316" name="Google Shape;316;p58"/>
          <p:cNvGrpSpPr/>
          <p:nvPr/>
        </p:nvGrpSpPr>
        <p:grpSpPr>
          <a:xfrm>
            <a:off x="5763425" y="408725"/>
            <a:ext cx="269700" cy="313800"/>
            <a:chOff x="421775" y="2261525"/>
            <a:chExt cx="269700" cy="313800"/>
          </a:xfrm>
        </p:grpSpPr>
        <p:sp>
          <p:nvSpPr>
            <p:cNvPr id="317" name="Google Shape;317;p58"/>
            <p:cNvSpPr/>
            <p:nvPr/>
          </p:nvSpPr>
          <p:spPr>
            <a:xfrm>
              <a:off x="445175" y="2306975"/>
              <a:ext cx="222900" cy="222900"/>
            </a:xfrm>
            <a:prstGeom prst="ellipse">
              <a:avLst/>
            </a:prstGeom>
            <a:solidFill>
              <a:srgbClr val="FF0000"/>
            </a:solidFill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Droid Sans Mono"/>
                <a:ea typeface="Droid Sans Mono"/>
                <a:cs typeface="Droid Sans Mono"/>
                <a:sym typeface="Droid Sans Mono"/>
              </a:endParaRPr>
            </a:p>
          </p:txBody>
        </p:sp>
        <p:sp>
          <p:nvSpPr>
            <p:cNvPr id="318" name="Google Shape;318;p58"/>
            <p:cNvSpPr txBox="1"/>
            <p:nvPr/>
          </p:nvSpPr>
          <p:spPr>
            <a:xfrm>
              <a:off x="421775" y="2261525"/>
              <a:ext cx="2697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000">
                  <a:latin typeface="Droid Sans Mono"/>
                  <a:ea typeface="Droid Sans Mono"/>
                  <a:cs typeface="Droid Sans Mono"/>
                  <a:sym typeface="Droid Sans Mono"/>
                </a:rPr>
                <a:t>W</a:t>
              </a:r>
              <a:endParaRPr b="1" sz="1000">
                <a:latin typeface="Droid Sans Mono"/>
                <a:ea typeface="Droid Sans Mono"/>
                <a:cs typeface="Droid Sans Mono"/>
                <a:sym typeface="Droid Sans Mono"/>
              </a:endParaRPr>
            </a:p>
          </p:txBody>
        </p:sp>
      </p:grpSp>
      <p:grpSp>
        <p:nvGrpSpPr>
          <p:cNvPr id="319" name="Google Shape;319;p58"/>
          <p:cNvGrpSpPr/>
          <p:nvPr/>
        </p:nvGrpSpPr>
        <p:grpSpPr>
          <a:xfrm>
            <a:off x="5763425" y="1957100"/>
            <a:ext cx="269700" cy="261300"/>
            <a:chOff x="1160350" y="2675375"/>
            <a:chExt cx="269700" cy="261300"/>
          </a:xfrm>
        </p:grpSpPr>
        <p:sp>
          <p:nvSpPr>
            <p:cNvPr id="320" name="Google Shape;320;p58"/>
            <p:cNvSpPr/>
            <p:nvPr/>
          </p:nvSpPr>
          <p:spPr>
            <a:xfrm>
              <a:off x="1183750" y="2694575"/>
              <a:ext cx="222900" cy="222900"/>
            </a:xfrm>
            <a:prstGeom prst="ellipse">
              <a:avLst/>
            </a:prstGeom>
            <a:solidFill>
              <a:srgbClr val="FF0000"/>
            </a:solidFill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Droid Sans Mono"/>
                <a:ea typeface="Droid Sans Mono"/>
                <a:cs typeface="Droid Sans Mono"/>
                <a:sym typeface="Droid Sans Mono"/>
              </a:endParaRPr>
            </a:p>
          </p:txBody>
        </p:sp>
        <p:sp>
          <p:nvSpPr>
            <p:cNvPr id="321" name="Google Shape;321;p58"/>
            <p:cNvSpPr txBox="1"/>
            <p:nvPr/>
          </p:nvSpPr>
          <p:spPr>
            <a:xfrm>
              <a:off x="1160350" y="2675375"/>
              <a:ext cx="269700" cy="26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000">
                  <a:latin typeface="Droid Sans Mono"/>
                  <a:ea typeface="Droid Sans Mono"/>
                  <a:cs typeface="Droid Sans Mono"/>
                  <a:sym typeface="Droid Sans Mono"/>
                </a:rPr>
                <a:t>H</a:t>
              </a:r>
              <a:endParaRPr b="1" sz="1000">
                <a:latin typeface="Droid Sans Mono"/>
                <a:ea typeface="Droid Sans Mono"/>
                <a:cs typeface="Droid Sans Mono"/>
                <a:sym typeface="Droid Sans Mono"/>
              </a:endParaRPr>
            </a:p>
          </p:txBody>
        </p:sp>
      </p:grpSp>
      <p:sp>
        <p:nvSpPr>
          <p:cNvPr id="322" name="Google Shape;322;p58"/>
          <p:cNvSpPr/>
          <p:nvPr/>
        </p:nvSpPr>
        <p:spPr>
          <a:xfrm>
            <a:off x="3863798" y="4640546"/>
            <a:ext cx="2080500" cy="3138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