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20" Type="http://schemas.openxmlformats.org/officeDocument/2006/relationships/slide" Target="slides/slide15.xml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Robot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d3509205b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d3509205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LAST 3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Incorrect coverage dates or volume/issue numbers in Alma - one example took a whole year to get an answer for - coverage ended November, but when ending month added in, it didn’t work until I put the starting month as well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Links not proxied in Primo - Proquest direct links in Primo are not being proxied for the Dissertations database records. Fixed by adding Ezproxy to Primo institutional profile.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Incorrect availability - Alma holdings file not matching actual availability. Some changes in availability fall through the cracks - scheduled a weekly no harvest pipe in Primo to reprocess records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5d3509205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d5f18871d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d5f18871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2. </a:t>
            </a:r>
            <a:r>
              <a:rPr lang="en-AU"/>
              <a:t>EZproxy not enabled on some collections/ portfolios - many standalone portfolios from old library system (over 2000 not proxied) - couldn’t fix in bulk, moved some into a collection</a:t>
            </a:r>
            <a:endParaRPr/>
          </a:p>
        </p:txBody>
      </p:sp>
      <p:sp>
        <p:nvSpPr>
          <p:cNvPr id="133" name="Google Shape;133;g5d5f18871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fa42e04e6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fa42e04e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5fa42e04e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fb4dbe25b_0_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fb4dbe25b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fb4dbe25b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5f18871d_0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5f18871d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5d5f18871d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d5f18871d_0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d5f18871d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5d5f18871d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d5f18871d_0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d5f18871d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5d5f18871d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fb4dbe25b_0_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fb4dbe25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5fb4dbe25b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d5f18871d_0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d5f18871d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5d5f18871d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b4dbe25b_0_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fb4dbe25b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5fb4dbe25b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d5f18871d_0_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d5f18871d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5d5f18871d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d5f18871d_0_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d5f18871d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This overrides the parser</a:t>
            </a:r>
            <a:endParaRPr/>
          </a:p>
        </p:txBody>
      </p:sp>
      <p:sp>
        <p:nvSpPr>
          <p:cNvPr id="210" name="Google Shape;210;g5d5f18871d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fb4dbe25b_0_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fb4dbe25b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talk through IF statements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combos depending on database</a:t>
            </a:r>
            <a:endParaRPr/>
          </a:p>
        </p:txBody>
      </p:sp>
      <p:sp>
        <p:nvSpPr>
          <p:cNvPr id="218" name="Google Shape;218;g5fb4dbe25b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fb4dbe25b_0_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fb4dbe25b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Example of an article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bquery generated which does a search in EBSCO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If there is only one result, it links through automatically to the full record, otherwise displays list of results.</a:t>
            </a:r>
            <a:endParaRPr/>
          </a:p>
        </p:txBody>
      </p:sp>
      <p:sp>
        <p:nvSpPr>
          <p:cNvPr id="225" name="Google Shape;225;g5fb4dbe25b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fb4dbe25b_0_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fb4dbe25b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EBSCO said they could handle the date issue - send metadata via EBSCO server which modifies the date field before passing it on to the database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URLENCODE function bugs reported to Ex Libris - in development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jkey not accessible and won’t be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decided not to go ahead until at least URLENCODE is fixed</a:t>
            </a:r>
            <a:endParaRPr/>
          </a:p>
        </p:txBody>
      </p:sp>
      <p:sp>
        <p:nvSpPr>
          <p:cNvPr id="233" name="Google Shape;233;g5fb4dbe25b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fb4dbe25b_0_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fb4dbe25b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5fb4dbe25b_0_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d5f18871d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d5f18871d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For a while there, it was literally another day, another EBSCO problem found.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Moved EBSCO to SSO to fix problem but it caused many more problems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Solutions would cause even more problems</a:t>
            </a:r>
            <a:endParaRPr/>
          </a:p>
        </p:txBody>
      </p:sp>
      <p:sp>
        <p:nvSpPr>
          <p:cNvPr id="247" name="Google Shape;247;g5d5f18871d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d5f18871d_0_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d5f18871d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MBA/Moodle affected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OpenAthens and is a major undertaking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5d5f18871d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fb4dbe25b_0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fb4dbe25b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Basically…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5fb4dbe25b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fbe50fd8e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fbe50fd8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5fbe50fd8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bf64d95e0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5bf64d95e0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5bf64d95e0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d3509205b_0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d3509205b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5d3509205b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fbe50fd8e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fbe50fd8e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5fbe50fd8e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d3509205b_0_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d3509205b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5d3509205b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fbe50fd8e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fbe50fd8e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5fbe50fd8e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0fe9750ea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0fe9750ea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60fe9750ea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0fe9750ea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0fe9750e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60fe9750ea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d088eb9ea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d088eb9e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presentation looks at the approach and methods used to identify linking issues and the strategies used to fix these problems. </a:t>
            </a:r>
            <a:endParaRPr sz="11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5d088eb9ea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0fe9750ea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0fe9750e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60fe9750e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d5f18871d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d5f18871d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5d5f18871d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d088eb9ea_0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d088eb9ea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5d088eb9ea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2130426"/>
            <a:ext cx="7772400" cy="10349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400"/>
              <a:buFont typeface="Arial"/>
              <a:buNone/>
              <a:defRPr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685800" y="3407860"/>
            <a:ext cx="7772400" cy="650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None/>
              <a:defRPr sz="18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A92"/>
              </a:buClr>
              <a:buSzPts val="2800"/>
              <a:buNone/>
              <a:defRPr>
                <a:solidFill>
                  <a:srgbClr val="888A92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A92"/>
              </a:buClr>
              <a:buSzPts val="2400"/>
              <a:buNone/>
              <a:defRPr>
                <a:solidFill>
                  <a:srgbClr val="888A92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A92"/>
              </a:buClr>
              <a:buSzPts val="2000"/>
              <a:buNone/>
              <a:defRPr>
                <a:solidFill>
                  <a:srgbClr val="888A92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A92"/>
              </a:buClr>
              <a:buSzPts val="2000"/>
              <a:buNone/>
              <a:defRPr>
                <a:solidFill>
                  <a:srgbClr val="888A92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A92"/>
              </a:buClr>
              <a:buSzPts val="2000"/>
              <a:buNone/>
              <a:defRPr>
                <a:solidFill>
                  <a:srgbClr val="888A92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A92"/>
              </a:buClr>
              <a:buSzPts val="2000"/>
              <a:buNone/>
              <a:defRPr>
                <a:solidFill>
                  <a:srgbClr val="888A92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A92"/>
              </a:buClr>
              <a:buSzPts val="2000"/>
              <a:buNone/>
              <a:defRPr>
                <a:solidFill>
                  <a:srgbClr val="888A92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A92"/>
              </a:buClr>
              <a:buSzPts val="2000"/>
              <a:buNone/>
              <a:defRPr>
                <a:solidFill>
                  <a:srgbClr val="888A9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274638"/>
            <a:ext cx="8229600" cy="72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1218916"/>
            <a:ext cx="8229600" cy="4620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ctrTitle"/>
          </p:nvPr>
        </p:nvSpPr>
        <p:spPr>
          <a:xfrm>
            <a:off x="685800" y="2130426"/>
            <a:ext cx="7772400" cy="10349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400"/>
              <a:buFont typeface="Arial"/>
              <a:buNone/>
              <a:defRPr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685800" y="3407860"/>
            <a:ext cx="7772400" cy="650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None/>
              <a:defRPr sz="18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A92"/>
              </a:buClr>
              <a:buSzPts val="2800"/>
              <a:buNone/>
              <a:defRPr>
                <a:solidFill>
                  <a:srgbClr val="888A92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A92"/>
              </a:buClr>
              <a:buSzPts val="2400"/>
              <a:buNone/>
              <a:defRPr>
                <a:solidFill>
                  <a:srgbClr val="888A92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A92"/>
              </a:buClr>
              <a:buSzPts val="2000"/>
              <a:buNone/>
              <a:defRPr>
                <a:solidFill>
                  <a:srgbClr val="888A92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A92"/>
              </a:buClr>
              <a:buSzPts val="2000"/>
              <a:buNone/>
              <a:defRPr>
                <a:solidFill>
                  <a:srgbClr val="888A92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A92"/>
              </a:buClr>
              <a:buSzPts val="2000"/>
              <a:buNone/>
              <a:defRPr>
                <a:solidFill>
                  <a:srgbClr val="888A92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A92"/>
              </a:buClr>
              <a:buSzPts val="2000"/>
              <a:buNone/>
              <a:defRPr>
                <a:solidFill>
                  <a:srgbClr val="888A92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A92"/>
              </a:buClr>
              <a:buSzPts val="2000"/>
              <a:buNone/>
              <a:defRPr>
                <a:solidFill>
                  <a:srgbClr val="888A92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A92"/>
              </a:buClr>
              <a:buSzPts val="2000"/>
              <a:buNone/>
              <a:defRPr>
                <a:solidFill>
                  <a:srgbClr val="888A9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722313" y="237111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3000"/>
              <a:buFont typeface="Arial"/>
              <a:buNone/>
              <a:defRPr b="0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58595B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58595B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58595B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58595B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58595B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58595B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58595B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58595B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58595B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58595B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58595B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58595B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58595B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58595B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58595B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58595B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58595B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58595B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58595B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A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A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unsplash.com/@timmossholder?utm_source=unsplash&amp;utm_medium=referral&amp;utm_content=creditCopyText" TargetMode="External"/><Relationship Id="rId4" Type="http://schemas.openxmlformats.org/officeDocument/2006/relationships/hyperlink" Target="https://unsplash.com/search/photos/brick-wall?utm_source=unsplash&amp;utm_medium=referral&amp;utm_content=creditCopyText" TargetMode="External"/><Relationship Id="rId5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525450" y="911200"/>
            <a:ext cx="79404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400"/>
              <a:buFont typeface="Arial"/>
              <a:buNone/>
            </a:pPr>
            <a:r>
              <a:rPr i="1" lang="en-AU" sz="3600"/>
              <a:t>"Primo is broken, can you fix it?"</a:t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400"/>
              <a:buFont typeface="Arial"/>
              <a:buNone/>
            </a:pPr>
            <a:r>
              <a:rPr lang="en-AU" sz="3600"/>
              <a:t>Converting anecdotal evidence into e-resource access solutions</a:t>
            </a:r>
            <a:endParaRPr sz="36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49100" y="3751600"/>
            <a:ext cx="80931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665"/>
              <a:buNone/>
            </a:pPr>
            <a:r>
              <a:rPr lang="en-AU" sz="2400"/>
              <a:t>ANZREG 2019 Conference (23-25 October 2019) #anzreg 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rgbClr val="58595B"/>
              </a:buClr>
              <a:buSzPts val="1665"/>
              <a:buNone/>
            </a:pPr>
            <a:r>
              <a:rPr lang="en-AU" sz="2400"/>
              <a:t>Petrina Collingwood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rgbClr val="58595B"/>
              </a:buClr>
              <a:buSzPts val="1665"/>
              <a:buNone/>
            </a:pPr>
            <a:r>
              <a:rPr lang="en-AU" sz="2400"/>
              <a:t>Digital Access Specialist at CQUniversity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rgbClr val="58595B"/>
              </a:buClr>
              <a:buSzPts val="1665"/>
              <a:buNone/>
            </a:pPr>
            <a:r>
              <a:rPr lang="en-AU" sz="2400"/>
              <a:t>p.collingwood@cqu.edu.au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Cause of errors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56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Incorrect metadata in Primo Central Index (PCI)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Incorrectly configured parsers in Alma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Errors in electronic service linking configuration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AU" sz="2200"/>
              <a:t>generic static URLs for EBSCO resources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AU" sz="2200"/>
              <a:t>EZproxy enabled for EBSCO resources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Electronic resources not configured or configured incorrectly in EZproxy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Limitations of EBSCO link resolver (requires vol &amp; issue number)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Incorrect metadata in the target databases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Insufficient metadata in a PCI records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Incorrect coverage dates or volume/issue numbers in Alma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Links not proxied in Primo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Incorrect availability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Major problems found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560"/>
              </a:spcBef>
              <a:spcAft>
                <a:spcPts val="0"/>
              </a:spcAft>
              <a:buSzPts val="3000"/>
              <a:buChar char="•"/>
            </a:pPr>
            <a:r>
              <a:rPr lang="en-AU" sz="3000"/>
              <a:t>EBSCOhost links</a:t>
            </a:r>
            <a:endParaRPr sz="3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AU" sz="1800"/>
              <a:t>Alma parsers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AU" sz="1800"/>
              <a:t>Static URLs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AU" sz="1800"/>
              <a:t>EBSCO Link Resolver Plugin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AU" sz="1800"/>
              <a:t>EBSCO’s link resolver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AU" sz="1800"/>
              <a:t>Dynamic URL</a:t>
            </a:r>
            <a:endParaRPr sz="18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AU" sz="3000"/>
              <a:t>EZproxy not enabled on some collections/ portfolios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AU" sz="3000"/>
              <a:t>EZproxy config.txt stanzas not maintained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AU" sz="3000"/>
              <a:t>Standalone portfolios from Virtua - Static URLs not maintained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AU" sz="3000"/>
              <a:t>‘No full text available’ error in Primo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Some statistics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15,000 Kanopy standalone portfolios not proxied - moved to collection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Approx. 2500 other standalone not proxied - came from old library system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10 collections not proxied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2 collections needed to be deactivated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1 collection with 2019 portfolios we didn’t subscribe to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2 collections with incorrect parser parameters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EZproxy stanzas reduced from 260 to 95 (63% ⇩)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EZproxy config file reduced by 700 lines (24%</a:t>
            </a:r>
            <a:r>
              <a:rPr lang="en-AU" sz="2400"/>
              <a:t> ⇩</a:t>
            </a:r>
            <a:r>
              <a:rPr lang="en-AU" sz="2400"/>
              <a:t>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All 22 EBSCOhost collections had major issues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The EBSCO Saga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Late 2017 moved EBSCOhost from EZproxy to SSO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Students no longer needed to login again to access personalised EBSCO account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900"/>
              <a:t>https://me.me/i/ificould-turn-back-time-memegenerator-net-if-i-could-turn-back-3be14902500a4635adf4dea53e4cab12</a:t>
            </a:r>
            <a:endParaRPr sz="9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i="1" sz="9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i="1" sz="90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150" y="3173400"/>
            <a:ext cx="3878350" cy="25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EBSCO link parameters and off-campus users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800"/>
              <a:t>EBSCOhost link generated by Alma:</a:t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800"/>
              <a:t>https://search.ebscohost.com/login.aspx?direct=true&amp;scope=site&amp;db=bsu&amp;AN=95750557&amp;msid=201334637&amp;IdpId=</a:t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800"/>
              <a:t>Link that correctly redirects to CQU login page:</a:t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800"/>
              <a:t>https://search.ebscohost.com/login.aspx?direct=true&amp;scope=site&amp;db=bsu&amp;</a:t>
            </a:r>
            <a:r>
              <a:rPr lang="en-AU" sz="1800">
                <a:highlight>
                  <a:schemeClr val="accent1"/>
                </a:highlight>
              </a:rPr>
              <a:t>authtype=sso</a:t>
            </a:r>
            <a:r>
              <a:rPr lang="en-AU" sz="1800"/>
              <a:t>&amp;</a:t>
            </a:r>
            <a:r>
              <a:rPr lang="en-AU" sz="1800">
                <a:highlight>
                  <a:schemeClr val="accent1"/>
                </a:highlight>
              </a:rPr>
              <a:t>custid=s3716178</a:t>
            </a:r>
            <a:r>
              <a:rPr lang="en-AU" sz="1800"/>
              <a:t>&amp;AN=95750557&amp;msid=201334637&amp;IdpId=</a:t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375" y="2236225"/>
            <a:ext cx="4587376" cy="258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EBSCOhost parsers in Alma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authtype=cookie,ip,shib for all 22 EBSCOhost collections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Needed authtype=sso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authtype parser parameter not configurable - opened salesforce case to make it configurable</a:t>
            </a:r>
            <a:endParaRPr sz="24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163" y="3193798"/>
            <a:ext cx="5339675" cy="301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Static URLs for EBSCO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140 standalone EBSCOhost portfolios without authtype and customer ID parameters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Had to be manually edited to add ‘&amp;authtype=sso&amp;custid=s3716178’ to each Static URL</a:t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925" y="3498150"/>
            <a:ext cx="6402925" cy="2697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Problem solved?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41148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100">
                <a:latin typeface="Calibri"/>
                <a:ea typeface="Calibri"/>
                <a:cs typeface="Calibri"/>
                <a:sym typeface="Calibri"/>
              </a:rPr>
              <a:t>https://www.memedroid.com/memes/detail/2371701</a:t>
            </a:r>
            <a:endParaRPr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300" y="995550"/>
            <a:ext cx="5008694" cy="474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EBSCO Link Resolver Plugin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14 EBSCOhost collections with EBSCO Link Resolver Plugin enabled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Uses EBSCO API to retrieve more accurate links with ID numbers instead of OpenURL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Example with ‘AN’ ID:</a:t>
            </a:r>
            <a:endParaRPr sz="2400"/>
          </a:p>
          <a:p>
            <a:pPr indent="45720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/>
              <a:t>http://search.ebscohost.com/login.aspx?direct=true&amp;scope=site&amp;db=pdh&amp;</a:t>
            </a:r>
            <a:r>
              <a:rPr lang="en-AU" sz="2400">
                <a:highlight>
                  <a:schemeClr val="accent1"/>
                </a:highlight>
              </a:rPr>
              <a:t>AN=2015-25430-001</a:t>
            </a:r>
            <a:endParaRPr sz="2400">
              <a:highlight>
                <a:schemeClr val="accent1"/>
              </a:highlight>
            </a:endParaRPr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Links more accurate than OpenURL, but missing CQU parameters - authtype and custid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EBSCO Link Resolver Plugin</a:t>
            </a:r>
            <a:endParaRPr/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50755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Link resolver plugin </a:t>
            </a:r>
            <a:endParaRPr sz="24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/>
              <a:t>integration profile:</a:t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Contains CQU API User ID, but no username/password to access CQU account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Alma uses generic API so URLs are returned without institution-specific parameters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Ex Libris would not fix this for CQU - recommended Ideas Exchange</a:t>
            </a:r>
            <a:endParaRPr sz="2400"/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350" y="910850"/>
            <a:ext cx="3729225" cy="2861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57200" y="274638"/>
            <a:ext cx="8229600" cy="72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800"/>
              <a:buFont typeface="Arial"/>
              <a:buNone/>
            </a:pPr>
            <a:r>
              <a:rPr lang="en-AU" sz="2800"/>
              <a:t>CQUniversity</a:t>
            </a:r>
            <a:endParaRPr sz="2800"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457200" y="1218916"/>
            <a:ext cx="8229600" cy="4950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ts val="2400"/>
              <a:buChar char="•"/>
            </a:pPr>
            <a:r>
              <a:rPr lang="en-AU" sz="2400"/>
              <a:t>Main campus - Rockhampton, Queensland</a:t>
            </a:r>
            <a:endParaRPr sz="2400"/>
          </a:p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11 campuses in Queensland and 4 in other states (Melbourne, Sydney, Perth and Adelaide) plus several Study Centre/Hubs</a:t>
            </a:r>
            <a:endParaRPr sz="2400"/>
          </a:p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Over 30,000 students</a:t>
            </a:r>
            <a:endParaRPr sz="2400"/>
          </a:p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16,000 studying on campus</a:t>
            </a:r>
            <a:endParaRPr sz="2400"/>
          </a:p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13,000 studying via distance</a:t>
            </a:r>
            <a:br>
              <a:rPr lang="en-AU" sz="2400"/>
            </a:br>
            <a:r>
              <a:rPr lang="en-AU" sz="2400"/>
              <a:t> education</a:t>
            </a:r>
            <a:endParaRPr sz="2400"/>
          </a:p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VET, Undergraduate, </a:t>
            </a:r>
            <a:br>
              <a:rPr lang="en-AU" sz="2400"/>
            </a:br>
            <a:r>
              <a:rPr lang="en-AU" sz="2400"/>
              <a:t>Postgraduate and Research</a:t>
            </a:r>
            <a:br>
              <a:rPr lang="en-AU" sz="2400"/>
            </a:br>
            <a:r>
              <a:rPr lang="en-AU" sz="2400"/>
              <a:t>Higher Degree courses</a:t>
            </a:r>
            <a:endParaRPr sz="24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ts val="2000"/>
              <a:buNone/>
            </a:pPr>
            <a:r>
              <a:t/>
            </a:r>
            <a:endParaRPr sz="24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525" y="2902575"/>
            <a:ext cx="3881277" cy="344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EBSCO Link Resolver</a:t>
            </a:r>
            <a:endParaRPr/>
          </a:p>
        </p:txBody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When EBSCO Link Resolver Plugin is not enabled, OpenURL is used:</a:t>
            </a:r>
            <a:endParaRPr sz="24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800"/>
              <a:t>https://openurl.ebscohost.com/linksvc/linking.aspx?sid=azh&amp;volume=&amp;custid=s3716178&amp;atitle=out+of+town.&amp;date=20120113&amp;spage=8&amp;issn=0312-6315&amp;stitle=&amp;genre=article&amp;issue=&amp;authtype=sso&amp;title=The+Sydney+morning+herald.</a:t>
            </a:r>
            <a:endParaRPr sz="18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EBSCO Link Resolver does not work without volume and issue numbers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EBSCO has no plans to fix this, only offers workarounds</a:t>
            </a:r>
            <a:endParaRPr sz="2400"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8300" y="3051650"/>
            <a:ext cx="4339500" cy="1989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Dynamic URL</a:t>
            </a:r>
            <a:endParaRPr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EBSCO’s workaround to the parser parameters and vol/issue problem: Dynamic URL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Option in the Electronic Service </a:t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100" y="2435900"/>
            <a:ext cx="6887325" cy="3691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Dynamic URL</a:t>
            </a:r>
            <a:endParaRPr/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400"/>
              <a:t>IF(rft.atitle)</a:t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400"/>
              <a:t>https://search.ebscohost.com/login.aspx?authtype%3Dsso%26custid%3Ds3716178%26profile%3Dehost%26groupid%3Dmain%26direct%3Dtrue%26db%3Dbsu%26site%3Dehost-live%26bquery%3D(SO+URLENCODE({rft.jtitle}))+AND+(DT+{rft.year})+AND+(TI+URLENCODE({rft.atitle}))%26from%3Dprimo</a:t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400"/>
              <a:t>IF(rft.pubdate,rft.btitle)</a:t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400"/>
              <a:t>https://search.ebscohost.com/login.aspx?authtype%3Dsso%26custid%3Ds3716178%26profile%3Dehost%26groupid%3Dmain%26direct%3Dtrue%26db%3Dbsu%26site%3Dehost-live%26bquery%3D(DT+{rft.pubdate})+AND+(TI+URLENCODE({rft.btitle}))%26from%3Dprimo</a:t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400"/>
              <a:t>IF(rft.btitle)</a:t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400"/>
              <a:t>https://search.ebscohost.com/login.aspx?authtype%3Dsso%26custid%3Ds3716178%26profile%3Dehost%26groupid%3Dmain%26direct%3Dtrue%26db%3Dbsu%26site%3Dehost-live%26bquery%3D(TI+URLENCODE({rft.btitle}))%26from%3Dprim</a:t>
            </a:r>
            <a:r>
              <a:rPr lang="en-AU" sz="1400"/>
              <a:t>o</a:t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400"/>
              <a:t>IF()</a:t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400"/>
              <a:t>https://search.ebscohost.com/login.aspx?authtype%3Dsso%26custid%3Ds3716178%26profile%3Dehost%26groupid%3Dmain%26direct%3Dtrue%26db%3Dbsu%26site%3Dehost-live%26bquery%3D(SO+URLENCODE({rft.jtitle}))%26from%3Dprimo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Dynamic URL</a:t>
            </a:r>
            <a:endParaRPr/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/>
              <a:t>Article URL: </a:t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800"/>
              <a:t>https://search.ebscohost.com/login.aspx?authtype=sso&amp;custid=s3716178&amp;profile=ehost&amp;groupid=main&amp;direct=true&amp;db=bsu&amp;site=ehost-live&amp;bquery=(SO+Academy+of+Management+perspectives.)+AND+(DT+2011)+AND+(TI+Two+Decades+of+Russian+Business+and+Management+Research:+An+Institutional+Theory+Perspective)&amp;from=primo</a:t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/>
              <a:t>Creates search in EBSCOhost:</a:t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800"/>
              <a:t>(SO Academy of Management perspectives.) AND (DT 2011) AND (TI Two Decades of Russian Business and Management Research: An Institutional Theory Perspective)</a:t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988" y="4626438"/>
            <a:ext cx="4600575" cy="1762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Dynamic URL problems</a:t>
            </a:r>
            <a:endParaRPr/>
          </a:p>
        </p:txBody>
      </p:sp>
      <p:sp>
        <p:nvSpPr>
          <p:cNvPr id="236" name="Google Shape;236;p36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rft.pubdate comes from 264c field and might include extra characters - [2011] or ©2011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URLENCODE function full of bugs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/>
              <a:t>diacritics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/>
              <a:t>&amp; not encoded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/>
              <a:t>curly quotations, hyphen and en dash not handled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/>
              <a:t>too many brackets breaks it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No access to jkey parameter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/>
              <a:t>big problem for regional newspapers where a keyword search doesn’t work: (SO Central Coast (Wyong,(NewSouthWales,Australia)))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Surprise!</a:t>
            </a:r>
            <a:endParaRPr/>
          </a:p>
        </p:txBody>
      </p:sp>
      <p:sp>
        <p:nvSpPr>
          <p:cNvPr id="243" name="Google Shape;243;p37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Recently discovered change to parser behaviour in </a:t>
            </a:r>
            <a:r>
              <a:rPr lang="en-AU"/>
              <a:t>EBSCOhost Newspaper Source Plus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Using Dynamic URL for articles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Still using parser for journal titles - accessing jkey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Good in theory except for URLENCODE bugs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Another day, another EBSCO problem</a:t>
            </a:r>
            <a:endParaRPr/>
          </a:p>
        </p:txBody>
      </p:sp>
      <p:sp>
        <p:nvSpPr>
          <p:cNvPr id="250" name="Google Shape;250;p38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-AU" sz="1050" u="sng">
                <a:solidFill>
                  <a:srgbClr val="999999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Tim Mossholder</a:t>
            </a:r>
            <a:r>
              <a:rPr lang="en-AU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en-AU" sz="1050" u="sng">
                <a:solidFill>
                  <a:srgbClr val="999999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Unsplash</a:t>
            </a:r>
            <a:endParaRPr/>
          </a:p>
        </p:txBody>
      </p:sp>
      <p:pic>
        <p:nvPicPr>
          <p:cNvPr id="251" name="Google Shape;25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8075" y="1102349"/>
            <a:ext cx="6937417" cy="46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Solutions for EBSCO?</a:t>
            </a:r>
            <a:endParaRPr/>
          </a:p>
        </p:txBody>
      </p:sp>
      <p:sp>
        <p:nvSpPr>
          <p:cNvPr id="258" name="Google Shape;258;p39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Go back to EZproxy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Implement OpenAthens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Unsubscribe to all EBSCO databases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Do nothing (keep current FAQ workaround)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Turn off the EBSCO Link Resolver Plugin in Alma and implement 'Dynamic URLs' after URLENCODE bugs are fixed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Once URLENCODE bugs are fixed, ask Ex Libris to use Dynamic URLs for articles in all collections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776" y="394950"/>
            <a:ext cx="6438450" cy="53948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65" name="Google Shape;265;p40"/>
          <p:cNvSpPr txBox="1"/>
          <p:nvPr/>
        </p:nvSpPr>
        <p:spPr>
          <a:xfrm>
            <a:off x="6068375" y="5951650"/>
            <a:ext cx="18624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/>
              <a:t>https://www.kapwing.com/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/>
              <a:t>‘No full text available’ error in Primo</a:t>
            </a:r>
            <a:endParaRPr/>
          </a:p>
        </p:txBody>
      </p:sp>
      <p:sp>
        <p:nvSpPr>
          <p:cNvPr id="272" name="Google Shape;272;p41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Incorrect metadata in Primo Central Index (PCI)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Incorrect coverage dates or volume/issue numbers in Alma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Incorrect metadata in the target database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Insufficient metadata in a PCI record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Incorrect availability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Primo ‘View It’ links querying on only one ISBN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800"/>
              <a:buFont typeface="Arial"/>
              <a:buNone/>
            </a:pPr>
            <a:r>
              <a:rPr lang="en-AU" sz="2800"/>
              <a:t>CQUniversity Library</a:t>
            </a:r>
            <a:endParaRPr sz="28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57200" y="1218916"/>
            <a:ext cx="8229600" cy="49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Libraries at 14 campuses with</a:t>
            </a:r>
            <a:br>
              <a:rPr lang="en-AU" sz="2400"/>
            </a:br>
            <a:r>
              <a:rPr lang="en-AU" sz="2400"/>
              <a:t>main library at Rockhampton </a:t>
            </a:r>
            <a:br>
              <a:rPr lang="en-AU" sz="2400"/>
            </a:br>
            <a:r>
              <a:rPr lang="en-AU" sz="2400"/>
              <a:t>North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Combined Library and IT </a:t>
            </a:r>
            <a:br>
              <a:rPr lang="en-AU" sz="2400"/>
            </a:br>
            <a:r>
              <a:rPr lang="en-AU" sz="2400"/>
              <a:t>service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Implemented Ex Libris Alma</a:t>
            </a:r>
            <a:br>
              <a:rPr lang="en-AU" sz="2400"/>
            </a:br>
            <a:r>
              <a:rPr lang="en-AU" sz="2400"/>
              <a:t>and Primo in late 2016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400"/>
              <a:buChar char="•"/>
            </a:pPr>
            <a:r>
              <a:rPr lang="en-AU" sz="2400">
                <a:solidFill>
                  <a:srgbClr val="58595B"/>
                </a:solidFill>
              </a:rPr>
              <a:t>Implementation faster than </a:t>
            </a:r>
            <a:endParaRPr sz="2400">
              <a:solidFill>
                <a:srgbClr val="58595B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58595B"/>
                </a:solidFill>
              </a:rPr>
              <a:t>Ex Libris’ ‘Fast’ offering</a:t>
            </a:r>
            <a:endParaRPr sz="2400">
              <a:solidFill>
                <a:srgbClr val="58595B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Implemented Leganto in 2018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EZproxy and ADFS for authentication</a:t>
            </a:r>
            <a:endParaRPr sz="24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475" y="1866900"/>
            <a:ext cx="3866399" cy="35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/>
              <a:t>Only one ISBN used for matching</a:t>
            </a:r>
            <a:endParaRPr/>
          </a:p>
        </p:txBody>
      </p:sp>
      <p:sp>
        <p:nvSpPr>
          <p:cNvPr id="279" name="Google Shape;279;p42"/>
          <p:cNvSpPr txBox="1"/>
          <p:nvPr>
            <p:ph idx="1" type="body"/>
          </p:nvPr>
        </p:nvSpPr>
        <p:spPr>
          <a:xfrm>
            <a:off x="390175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33333"/>
                </a:solidFill>
                <a:highlight>
                  <a:srgbClr val="FFFFFF"/>
                </a:highlight>
              </a:rPr>
              <a:t>The PNX record has: 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33333"/>
                </a:solidFill>
                <a:highlight>
                  <a:srgbClr val="FFFFFF"/>
                </a:highlight>
              </a:rPr>
              <a:t>&lt;addata&gt; 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33333"/>
                </a:solidFill>
                <a:highlight>
                  <a:srgbClr val="FFFFFF"/>
                </a:highlight>
              </a:rPr>
              <a:t>&lt;isbn&gt;9780729585569&lt;/isbn&gt; 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33333"/>
                </a:solidFill>
                <a:highlight>
                  <a:srgbClr val="FFFFFF"/>
                </a:highlight>
              </a:rPr>
              <a:t>&lt;isbn&gt;</a:t>
            </a:r>
            <a:r>
              <a:rPr lang="en-AU" sz="2400">
                <a:solidFill>
                  <a:srgbClr val="333333"/>
                </a:solidFill>
                <a:highlight>
                  <a:srgbClr val="FFFF00"/>
                </a:highlight>
              </a:rPr>
              <a:t>9780729541107</a:t>
            </a:r>
            <a:r>
              <a:rPr lang="en-AU" sz="2400">
                <a:solidFill>
                  <a:srgbClr val="333333"/>
                </a:solidFill>
                <a:highlight>
                  <a:srgbClr val="FFFFFF"/>
                </a:highlight>
              </a:rPr>
              <a:t>&lt;/isbn&gt; 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33333"/>
                </a:solidFill>
                <a:highlight>
                  <a:srgbClr val="FFFFFF"/>
                </a:highlight>
              </a:rPr>
              <a:t>&lt;isbn&gt;9781336243958&lt;/isbn&gt; 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33333"/>
                </a:solidFill>
                <a:highlight>
                  <a:srgbClr val="FFFFFF"/>
                </a:highlight>
              </a:rPr>
              <a:t>&lt;/addata&gt; 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33333"/>
                </a:solidFill>
                <a:highlight>
                  <a:srgbClr val="FFFFFF"/>
                </a:highlight>
              </a:rPr>
              <a:t>The Alma bib record that it should match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33333"/>
                </a:solidFill>
                <a:highlight>
                  <a:srgbClr val="FFFFFF"/>
                </a:highlight>
              </a:rPr>
              <a:t>to has: 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33333"/>
                </a:solidFill>
                <a:highlight>
                  <a:srgbClr val="FFFFFF"/>
                </a:highlight>
              </a:rPr>
              <a:t>020 __ |a 9780729581103 |c 720.00 (3U) 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33333"/>
                </a:solidFill>
                <a:highlight>
                  <a:srgbClr val="FFFFFF"/>
                </a:highlight>
              </a:rPr>
              <a:t>020 __ |a </a:t>
            </a:r>
            <a:r>
              <a:rPr lang="en-AU" sz="2400">
                <a:solidFill>
                  <a:srgbClr val="333333"/>
                </a:solidFill>
                <a:highlight>
                  <a:srgbClr val="FFFF00"/>
                </a:highlight>
              </a:rPr>
              <a:t>9780729541107</a:t>
            </a:r>
            <a:r>
              <a:rPr lang="en-AU" sz="24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42"/>
          <p:cNvSpPr txBox="1"/>
          <p:nvPr/>
        </p:nvSpPr>
        <p:spPr>
          <a:xfrm>
            <a:off x="6239700" y="3204150"/>
            <a:ext cx="2904300" cy="239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33333"/>
                </a:solidFill>
              </a:rPr>
              <a:t>9780729541107 is the matching ISBN which gives the Primo record the status of ‘Full Text Available’</a:t>
            </a:r>
            <a:endParaRPr sz="2400"/>
          </a:p>
        </p:txBody>
      </p:sp>
      <p:cxnSp>
        <p:nvCxnSpPr>
          <p:cNvPr id="281" name="Google Shape;281;p42"/>
          <p:cNvCxnSpPr/>
          <p:nvPr/>
        </p:nvCxnSpPr>
        <p:spPr>
          <a:xfrm>
            <a:off x="5086800" y="2832450"/>
            <a:ext cx="1152900" cy="3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42"/>
          <p:cNvCxnSpPr/>
          <p:nvPr/>
        </p:nvCxnSpPr>
        <p:spPr>
          <a:xfrm>
            <a:off x="4094400" y="5450250"/>
            <a:ext cx="2173200" cy="15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Accessing debug code</a:t>
            </a:r>
            <a:endParaRPr/>
          </a:p>
        </p:txBody>
      </p:sp>
      <p:sp>
        <p:nvSpPr>
          <p:cNvPr id="289" name="Google Shape;289;p43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/>
              <a:t>-&gt; Right click on ‘No full text available’ box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/>
              <a:t>-&gt; Click ‘View frame source’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912" y="2384200"/>
            <a:ext cx="5932176" cy="3616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/>
              <a:t>Debug code</a:t>
            </a:r>
            <a:endParaRPr/>
          </a:p>
        </p:txBody>
      </p:sp>
      <p:sp>
        <p:nvSpPr>
          <p:cNvPr id="297" name="Google Shape;297;p44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rgbClr val="333333"/>
                </a:solidFill>
                <a:highlight>
                  <a:srgbClr val="FFFFFF"/>
                </a:highlight>
              </a:rPr>
              <a:t>&lt;!-- DEBUG: 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rgbClr val="333333"/>
                </a:solidFill>
                <a:highlight>
                  <a:srgbClr val="FFFFFF"/>
                </a:highlight>
              </a:rPr>
              <a:t>&lt;li&gt;http://cqu.userservices.exlibrisgroup.com/view/uresolver/61CQU_INST/openurl?svc_dat=CTO&amp;debug=true&amp;debug=true&amp;ctx_enc=info:ofi/enc:UTF-8&amp;ctx_id=10_1&amp;ctx_tim=2018-08-01T09%253A10%253A59IST&amp;ctx_ver=Z39.88-2004&amp;url_ctx_fmt=info:ofi/fmt:kev:mtx:ctx&amp;url_ver=Z39.88-2004&amp;rfr_id=info:sid/primo.exlibrisgroup.com-ingram_myilibrary&amp;req_id=&amp;rft_val_fmt=info:ofi/fmt:kev:mtx:book&amp;rft.genre=book&amp;rft.atitle=&amp;rft.jtitle=&amp;rft.btitle=Potter%20%2526%20Perry%27s%20Fundamentals%20of%20Nursing%20-%20Australian%20Version%20-%20INKLING&amp;rft.aulast=&amp;rft.auinit=&amp;rft.auinit1=&amp;rft.auinitm=&amp;rft.ausuffix=&amp;rft.au=Crisp,%20Jackie;Taylor,%20Catherine;Douglas,%20Clint&amp;rft.aucorp=&amp;rft.date=2012&amp;rft.volume=&amp;rft.issue=&amp;rft.part=&amp;rft.quarter=&amp;rft.ssn=&amp;rft.spage=&amp;rft.epage=&amp;rft.pages=&amp;rft.artnum=&amp;rft.issn=&amp;rft.eissn=&amp;</a:t>
            </a:r>
            <a:r>
              <a:rPr lang="en-AU" sz="1400">
                <a:solidFill>
                  <a:srgbClr val="333333"/>
                </a:solidFill>
                <a:highlight>
                  <a:srgbClr val="FFFF00"/>
                </a:highlight>
              </a:rPr>
              <a:t>rft.isbn=9780729585569</a:t>
            </a:r>
            <a:r>
              <a:rPr lang="en-AU" sz="1400">
                <a:solidFill>
                  <a:srgbClr val="333333"/>
                </a:solidFill>
                <a:highlight>
                  <a:srgbClr val="FFFFFF"/>
                </a:highlight>
              </a:rPr>
              <a:t>&amp;rft.sici=&amp;rft.coden=&amp;rft_id=info:doi/&amp;rft.object_id=&amp;rft.eisbn=&amp;rft.edition=&amp;rft.pub=Elsevier%20Health%20Sciences%20APAC&amp;rft.place=&amp;rft.series=&amp;rft.stitle=&amp;rft.bici=&amp;rft_id=info:bibcode/&amp;rft_id=info:hdl/&amp;rft_id=info:lccn/&amp;rft_id=info:oclcnum/&amp;rft_id=info:pmid/&amp;rft_id=info:eric/((addata/eric%7D%7D&amp;rft_dat=%3Cingram_myilibrary%3E9781336243958%3C/ingram_myilibrary%3E,language=eng,view=61CQU&amp;svc_dat=viewit&amp;rft_pqid=EBL1724206&amp;is_new_ui=true&amp;Force_direct=false&lt;/li&gt;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rgbClr val="333333"/>
                </a:solidFill>
                <a:highlight>
                  <a:srgbClr val="FFFFFF"/>
                </a:highlight>
              </a:rPr>
              <a:t>END DEBUG--&gt; 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56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</a:pPr>
            <a:r>
              <a:rPr lang="en-AU" sz="1800">
                <a:solidFill>
                  <a:srgbClr val="333333"/>
                </a:solidFill>
                <a:highlight>
                  <a:srgbClr val="FFFFFF"/>
                </a:highlight>
              </a:rPr>
              <a:t>Primo only takes the first ISBN (&amp;rft.isbn=9780729585569) and can’t find it in Alma, so it shows ‘No full text available’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</a:pPr>
            <a:r>
              <a:rPr lang="en-AU" sz="1800">
                <a:solidFill>
                  <a:srgbClr val="333333"/>
                </a:solidFill>
                <a:highlight>
                  <a:srgbClr val="FFFFFF"/>
                </a:highlight>
              </a:rPr>
              <a:t>ISBN 9780729541107 would have matched if added to the query URL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</a:pPr>
            <a:r>
              <a:rPr lang="en-AU" sz="1800">
                <a:solidFill>
                  <a:srgbClr val="333333"/>
                </a:solidFill>
                <a:highlight>
                  <a:srgbClr val="FFFFFF"/>
                </a:highlight>
              </a:rPr>
              <a:t>Ex Libris Salesforce case status: Pending Development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Conclusion</a:t>
            </a:r>
            <a:endParaRPr/>
          </a:p>
        </p:txBody>
      </p:sp>
      <p:sp>
        <p:nvSpPr>
          <p:cNvPr id="304" name="Google Shape;304;p45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Primo linking issues demystified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Educated library staff about linking issues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Resolved many issues: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/>
              <a:t>Alma electronic service configuration corrected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/>
              <a:t>EZproxy added to Primo BO for Primo links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/>
              <a:t>EZproxy configuration fully updated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Still working to resolve some issues: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/>
              <a:t>EBSCO a work in progress with FAQ workaround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/>
              <a:t>Working with EBSCO and Ex Libris on unresolved issues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/>
          <p:nvPr>
            <p:ph type="title"/>
          </p:nvPr>
        </p:nvSpPr>
        <p:spPr>
          <a:xfrm>
            <a:off x="457200" y="274638"/>
            <a:ext cx="8229600" cy="72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0" name="Google Shape;310;p46"/>
          <p:cNvSpPr txBox="1"/>
          <p:nvPr>
            <p:ph idx="1" type="body"/>
          </p:nvPr>
        </p:nvSpPr>
        <p:spPr>
          <a:xfrm>
            <a:off x="457200" y="1218916"/>
            <a:ext cx="8229600" cy="4620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ts val="3200"/>
              <a:buNone/>
            </a:pPr>
            <a:r>
              <a:rPr b="1" lang="en-AU" sz="3200"/>
              <a:t>Thank you!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ts val="2800"/>
              <a:buNone/>
            </a:pPr>
            <a:r>
              <a:rPr lang="en-AU"/>
              <a:t>Feel free to email me for more information –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ts val="2800"/>
              <a:buNone/>
            </a:pPr>
            <a:r>
              <a:rPr lang="en-AU"/>
              <a:t>Petrina Collingwood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ts val="2800"/>
              <a:buNone/>
            </a:pPr>
            <a:r>
              <a:rPr lang="en-AU"/>
              <a:t>p.collingwood@cqu.edu.au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AU"/>
              <a:t>“Primo is broken, can you fix it?”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3000"/>
              <a:t>Yes...and no</a:t>
            </a:r>
            <a:endParaRPr sz="900"/>
          </a:p>
          <a:p>
            <a:pPr indent="0" lvl="0" marL="457200" rtl="0" algn="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45720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en-AU" sz="900"/>
              <a:t>https://www.eyerys.com/sites/default/files/broken-links-building-2.jpg</a:t>
            </a:r>
            <a:endParaRPr sz="900"/>
          </a:p>
          <a:p>
            <a:pPr indent="0" lvl="0" marL="4572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0" l="2219" r="0" t="0"/>
          <a:stretch/>
        </p:blipFill>
        <p:spPr>
          <a:xfrm>
            <a:off x="2095500" y="1924050"/>
            <a:ext cx="5067300" cy="2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Introduction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The problem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Contributing factors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The approach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Errors and major issues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Statistics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EBSCO in-depth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‘No full text available’ error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Conclusion/outcome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The problem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Alma/Primo implemented quickly in late 2016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Anecdotal reports of broken links in Primo during 2017, particularly off-campus EBSCO links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Limited staff resources to optimise use of Alma/Primo and troubleshoot issues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New Digital Access Specialist position created in 2018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Main priority - identify and fix electronic resource access problems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Disclaimer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Not intended to make Ex Libris or EBSCO look bad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Unforeseen</a:t>
            </a:r>
            <a:r>
              <a:rPr lang="en-AU"/>
              <a:t> issues resulting from a configuration choice made by CQU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Both companies have gone above and beyond to help resolve issues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Contributing factors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Fast implementation of Alma/Primo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Limited staff resources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/>
              <a:t>EBSCOhost database authentication moved from EZproxy to SSO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457200" y="274638"/>
            <a:ext cx="82296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Approach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457200" y="1218916"/>
            <a:ext cx="8229600" cy="462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Sought linking problem examples from library staff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AU" sz="2400"/>
              <a:t>Devised a plan for resolving issues including: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 sz="2400"/>
              <a:t>Systematic check of P2E records from Virtua (4232 portfolios)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 sz="2400"/>
              <a:t>Check of all parsers in Alma (particularly EBSCO parsers)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 sz="2400"/>
              <a:t>Check static URLs are correct (particularly EBSCO static URLs)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 sz="2400"/>
              <a:t>Sample check of collection and portfolio service linking configuration (in particular whether EZproxy is enabled or not, with initial focus on EBSCO)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AU" sz="2400"/>
              <a:t>Check stanzas in the EZproxy configuration file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QUni">
      <a:dk1>
        <a:srgbClr val="022345"/>
      </a:dk1>
      <a:lt1>
        <a:srgbClr val="FFFFFF"/>
      </a:lt1>
      <a:dk2>
        <a:srgbClr val="022345"/>
      </a:dk2>
      <a:lt2>
        <a:srgbClr val="FFFFFF"/>
      </a:lt2>
      <a:accent1>
        <a:srgbClr val="B5D107"/>
      </a:accent1>
      <a:accent2>
        <a:srgbClr val="022345"/>
      </a:accent2>
      <a:accent3>
        <a:srgbClr val="464749"/>
      </a:accent3>
      <a:accent4>
        <a:srgbClr val="6D8495"/>
      </a:accent4>
      <a:accent5>
        <a:srgbClr val="B5D107"/>
      </a:accent5>
      <a:accent6>
        <a:srgbClr val="022345"/>
      </a:accent6>
      <a:hlink>
        <a:srgbClr val="0E7DFF"/>
      </a:hlink>
      <a:folHlink>
        <a:srgbClr val="1E005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