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3.xml" ContentType="application/vnd.openxmlformats-officedocument.theme+xml"/>
  <Override PartName="/ppt/slideLayouts/slideLayout7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5"/>
    <p:sldMasterId id="2147483687" r:id="rId6"/>
    <p:sldMasterId id="2147483820" r:id="rId7"/>
    <p:sldMasterId id="2147483689" r:id="rId8"/>
    <p:sldMasterId id="2147483691" r:id="rId9"/>
    <p:sldMasterId id="2147483849" r:id="rId10"/>
    <p:sldMasterId id="2147483698" r:id="rId11"/>
    <p:sldMasterId id="2147483708" r:id="rId12"/>
    <p:sldMasterId id="2147483716" r:id="rId13"/>
    <p:sldMasterId id="2147483822" r:id="rId14"/>
    <p:sldMasterId id="2147483727" r:id="rId15"/>
    <p:sldMasterId id="2147483737" r:id="rId16"/>
    <p:sldMasterId id="2147483747" r:id="rId17"/>
    <p:sldMasterId id="2147483841" r:id="rId18"/>
  </p:sldMasterIdLst>
  <p:notesMasterIdLst>
    <p:notesMasterId r:id="rId36"/>
  </p:notesMasterIdLst>
  <p:sldIdLst>
    <p:sldId id="256" r:id="rId19"/>
    <p:sldId id="271" r:id="rId20"/>
    <p:sldId id="272" r:id="rId21"/>
    <p:sldId id="274" r:id="rId22"/>
    <p:sldId id="275" r:id="rId23"/>
    <p:sldId id="278" r:id="rId24"/>
    <p:sldId id="276" r:id="rId25"/>
    <p:sldId id="280" r:id="rId26"/>
    <p:sldId id="282" r:id="rId27"/>
    <p:sldId id="283" r:id="rId28"/>
    <p:sldId id="284" r:id="rId29"/>
    <p:sldId id="281" r:id="rId30"/>
    <p:sldId id="285" r:id="rId31"/>
    <p:sldId id="279" r:id="rId32"/>
    <p:sldId id="273" r:id="rId33"/>
    <p:sldId id="277" r:id="rId34"/>
    <p:sldId id="268" r:id="rId35"/>
  </p:sldIdLst>
  <p:sldSz cx="24418925" cy="13716000"/>
  <p:notesSz cx="6858000" cy="9144000"/>
  <p:defaultTextStyle>
    <a:defPPr>
      <a:defRPr lang="en-US"/>
    </a:defPPr>
    <a:lvl1pPr marL="0" algn="l" defTabSz="1830446" rtl="0" eaLnBrk="1" latinLnBrk="0" hangingPunct="1">
      <a:defRPr sz="3603" kern="1200">
        <a:solidFill>
          <a:schemeClr val="tx1"/>
        </a:solidFill>
        <a:latin typeface="+mn-lt"/>
        <a:ea typeface="+mn-ea"/>
        <a:cs typeface="+mn-cs"/>
      </a:defRPr>
    </a:lvl1pPr>
    <a:lvl2pPr marL="915223" algn="l" defTabSz="1830446" rtl="0" eaLnBrk="1" latinLnBrk="0" hangingPunct="1">
      <a:defRPr sz="3603" kern="1200">
        <a:solidFill>
          <a:schemeClr val="tx1"/>
        </a:solidFill>
        <a:latin typeface="+mn-lt"/>
        <a:ea typeface="+mn-ea"/>
        <a:cs typeface="+mn-cs"/>
      </a:defRPr>
    </a:lvl2pPr>
    <a:lvl3pPr marL="1830446" algn="l" defTabSz="1830446" rtl="0" eaLnBrk="1" latinLnBrk="0" hangingPunct="1">
      <a:defRPr sz="3603" kern="1200">
        <a:solidFill>
          <a:schemeClr val="tx1"/>
        </a:solidFill>
        <a:latin typeface="+mn-lt"/>
        <a:ea typeface="+mn-ea"/>
        <a:cs typeface="+mn-cs"/>
      </a:defRPr>
    </a:lvl3pPr>
    <a:lvl4pPr marL="2745669" algn="l" defTabSz="1830446" rtl="0" eaLnBrk="1" latinLnBrk="0" hangingPunct="1">
      <a:defRPr sz="3603" kern="1200">
        <a:solidFill>
          <a:schemeClr val="tx1"/>
        </a:solidFill>
        <a:latin typeface="+mn-lt"/>
        <a:ea typeface="+mn-ea"/>
        <a:cs typeface="+mn-cs"/>
      </a:defRPr>
    </a:lvl4pPr>
    <a:lvl5pPr marL="3660892" algn="l" defTabSz="1830446" rtl="0" eaLnBrk="1" latinLnBrk="0" hangingPunct="1">
      <a:defRPr sz="3603" kern="1200">
        <a:solidFill>
          <a:schemeClr val="tx1"/>
        </a:solidFill>
        <a:latin typeface="+mn-lt"/>
        <a:ea typeface="+mn-ea"/>
        <a:cs typeface="+mn-cs"/>
      </a:defRPr>
    </a:lvl5pPr>
    <a:lvl6pPr marL="4576115" algn="l" defTabSz="1830446" rtl="0" eaLnBrk="1" latinLnBrk="0" hangingPunct="1">
      <a:defRPr sz="3603" kern="1200">
        <a:solidFill>
          <a:schemeClr val="tx1"/>
        </a:solidFill>
        <a:latin typeface="+mn-lt"/>
        <a:ea typeface="+mn-ea"/>
        <a:cs typeface="+mn-cs"/>
      </a:defRPr>
    </a:lvl6pPr>
    <a:lvl7pPr marL="5491338" algn="l" defTabSz="1830446" rtl="0" eaLnBrk="1" latinLnBrk="0" hangingPunct="1">
      <a:defRPr sz="3603" kern="1200">
        <a:solidFill>
          <a:schemeClr val="tx1"/>
        </a:solidFill>
        <a:latin typeface="+mn-lt"/>
        <a:ea typeface="+mn-ea"/>
        <a:cs typeface="+mn-cs"/>
      </a:defRPr>
    </a:lvl7pPr>
    <a:lvl8pPr marL="6406561" algn="l" defTabSz="1830446" rtl="0" eaLnBrk="1" latinLnBrk="0" hangingPunct="1">
      <a:defRPr sz="3603" kern="1200">
        <a:solidFill>
          <a:schemeClr val="tx1"/>
        </a:solidFill>
        <a:latin typeface="+mn-lt"/>
        <a:ea typeface="+mn-ea"/>
        <a:cs typeface="+mn-cs"/>
      </a:defRPr>
    </a:lvl8pPr>
    <a:lvl9pPr marL="7321784" algn="l" defTabSz="1830446" rtl="0" eaLnBrk="1" latinLnBrk="0" hangingPunct="1">
      <a:defRPr sz="360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A8CB"/>
    <a:srgbClr val="C4814B"/>
    <a:srgbClr val="FEFCF5"/>
    <a:srgbClr val="8C8C8B"/>
    <a:srgbClr val="FEDA2A"/>
    <a:srgbClr val="2B47E7"/>
    <a:srgbClr val="00306E"/>
    <a:srgbClr val="BABF28"/>
    <a:srgbClr val="2B49E7"/>
    <a:srgbClr val="C487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8" autoAdjust="0"/>
    <p:restoredTop sz="78590" autoAdjust="0"/>
  </p:normalViewPr>
  <p:slideViewPr>
    <p:cSldViewPr snapToGrid="0" snapToObjects="1">
      <p:cViewPr varScale="1">
        <p:scale>
          <a:sx n="26" d="100"/>
          <a:sy n="26" d="100"/>
        </p:scale>
        <p:origin x="1200" y="10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2.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notesMaster" Target="notesMasters/notesMaster1.xml"/><Relationship Id="rId10" Type="http://schemas.openxmlformats.org/officeDocument/2006/relationships/slideMaster" Target="slideMasters/slideMaster6.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115744-8CD9-5541-8A70-E7923DC36E6B}" type="datetimeFigureOut">
              <a:rPr lang="en-GB" smtClean="0"/>
              <a:t>22/10/2019</a:t>
            </a:fld>
            <a:endParaRPr lang="en-GB"/>
          </a:p>
        </p:txBody>
      </p:sp>
      <p:sp>
        <p:nvSpPr>
          <p:cNvPr id="4" name="Slide Image Placeholder 3"/>
          <p:cNvSpPr>
            <a:spLocks noGrp="1" noRot="1" noChangeAspect="1"/>
          </p:cNvSpPr>
          <p:nvPr>
            <p:ph type="sldImg" idx="2"/>
          </p:nvPr>
        </p:nvSpPr>
        <p:spPr>
          <a:xfrm>
            <a:off x="682625" y="1143000"/>
            <a:ext cx="54927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4CC62-21E6-9E4B-B384-13833E070DA8}" type="slidenum">
              <a:rPr lang="en-GB" smtClean="0"/>
              <a:t>‹#›</a:t>
            </a:fld>
            <a:endParaRPr lang="en-GB"/>
          </a:p>
        </p:txBody>
      </p:sp>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a:t>
            </a:fld>
            <a:endParaRPr lang="en-GB"/>
          </a:p>
        </p:txBody>
      </p:sp>
    </p:spTree>
    <p:extLst>
      <p:ext uri="{BB962C8B-B14F-4D97-AF65-F5344CB8AC3E}">
        <p14:creationId xmlns:p14="http://schemas.microsoft.com/office/powerpoint/2010/main" val="3108824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For the “identify” page we just need some basic</a:t>
            </a:r>
            <a:r>
              <a:rPr lang="en-NZ" baseline="0" dirty="0" smtClean="0"/>
              <a:t> information. Some of it comes from the initial parameters, and we fetch the RSS feed to get a couple of details from the channel data, like the website’s name and URL.</a:t>
            </a:r>
          </a:p>
          <a:p>
            <a:endParaRPr lang="en-NZ" baseline="0" dirty="0" smtClean="0"/>
          </a:p>
          <a:p>
            <a:r>
              <a:rPr lang="en-NZ" baseline="0" dirty="0" smtClean="0"/>
              <a:t>The function to fetch the RSS is pretty straightforward. It’s coded so it can deal with resumption, but otherwise it’s a straightforward </a:t>
            </a:r>
            <a:r>
              <a:rPr lang="en-NZ" baseline="0" dirty="0" err="1" smtClean="0"/>
              <a:t>cURL</a:t>
            </a:r>
            <a:r>
              <a:rPr lang="en-NZ" baseline="0" dirty="0" smtClean="0"/>
              <a:t> GET call, http-decoded and loaded out of the XML. The only tidying I’ve done is to trim whitespace and convert any ampersands. Our website “Library, Teaching &amp; Learning” caused a lot of error messages before I figured that out.</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10</a:t>
            </a:fld>
            <a:endParaRPr lang="en-GB"/>
          </a:p>
        </p:txBody>
      </p:sp>
    </p:spTree>
    <p:extLst>
      <p:ext uri="{BB962C8B-B14F-4D97-AF65-F5344CB8AC3E}">
        <p14:creationId xmlns:p14="http://schemas.microsoft.com/office/powerpoint/2010/main" val="64459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smtClean="0"/>
              <a:t>The ListRecords</a:t>
            </a:r>
            <a:r>
              <a:rPr lang="mi-NZ" baseline="0" dirty="0" smtClean="0"/>
              <a:t> response is the most important one – that’s what provides the actual records to the Primo pipe. So there’s a lot of if/else logic to handle different cases. If we’re using the build date and the RSS feed hasn’t been changed since we last ran the pipe, then we return an empty feed. Otherwise we loop through fetching all the pages of the RSS feed until we run out of pages to fetch, and import all of those items.</a:t>
            </a:r>
          </a:p>
          <a:p>
            <a:endParaRPr lang="mi-NZ" baseline="0" dirty="0" smtClean="0"/>
          </a:p>
          <a:p>
            <a:r>
              <a:rPr lang="mi-NZ" dirty="0" smtClean="0"/>
              <a:t>Or (in the section of the code not shown here) if we’re using the item creation date instead of the build date, then we need to loop through again but as we fetch items, we delete anything that’s older than the last date the pipe ran.</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11</a:t>
            </a:fld>
            <a:endParaRPr lang="en-GB"/>
          </a:p>
        </p:txBody>
      </p:sp>
    </p:spTree>
    <p:extLst>
      <p:ext uri="{BB962C8B-B14F-4D97-AF65-F5344CB8AC3E}">
        <p14:creationId xmlns:p14="http://schemas.microsoft.com/office/powerpoint/2010/main" val="29128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smtClean="0"/>
              <a:t>Then we go through building an array with</a:t>
            </a:r>
            <a:r>
              <a:rPr lang="mi-NZ" baseline="0" dirty="0" smtClean="0"/>
              <a:t> all the data the OAI feed is going to need: there’s the basic schema information, response date, and request parameters to start with. Then for each item the type is always text, the identifier is derived from the RSS permalink, the date is converted into a different format, the title has ampersands replaced with the word “and” because XML continues to hate ampersands with a burning passion, and so forth.</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12</a:t>
            </a:fld>
            <a:endParaRPr lang="en-GB"/>
          </a:p>
        </p:txBody>
      </p:sp>
    </p:spTree>
    <p:extLst>
      <p:ext uri="{BB962C8B-B14F-4D97-AF65-F5344CB8AC3E}">
        <p14:creationId xmlns:p14="http://schemas.microsoft.com/office/powerpoint/2010/main" val="2648986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smtClean="0"/>
              <a:t>I’m not talking to the assocArrayToXML function here </a:t>
            </a:r>
            <a:r>
              <a:rPr lang="mi-NZ" baseline="0" dirty="0" smtClean="0"/>
              <a:t>because looking at it, and knowing my coding style, I’m fairly sure it’s a lightly edited version of something I stole from StackExchange. But basically it converts the array we’ve built into an XML object – so the last thing we do is just echo that XML to output.</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13</a:t>
            </a:fld>
            <a:endParaRPr lang="en-GB"/>
          </a:p>
        </p:txBody>
      </p:sp>
    </p:spTree>
    <p:extLst>
      <p:ext uri="{BB962C8B-B14F-4D97-AF65-F5344CB8AC3E}">
        <p14:creationId xmlns:p14="http://schemas.microsoft.com/office/powerpoint/2010/main" val="1203454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 we had our institutional repositories feeding into Primo,</a:t>
            </a:r>
          </a:p>
          <a:p>
            <a:r>
              <a:rPr lang="en-NZ" dirty="0" smtClean="0"/>
              <a:t>1. and now we got the LTL website feeding into it.</a:t>
            </a:r>
            <a:endParaRPr lang="en-NZ" baseline="0" dirty="0" smtClean="0"/>
          </a:p>
          <a:p>
            <a:endParaRPr lang="en-NZ" baseline="0" dirty="0" smtClean="0"/>
          </a:p>
          <a:p>
            <a:r>
              <a:rPr lang="en-NZ" baseline="0" dirty="0" smtClean="0"/>
              <a:t>More recently, we’ve added two new data sources, both based on their OAI feeds:</a:t>
            </a:r>
          </a:p>
          <a:p>
            <a:r>
              <a:rPr lang="en-NZ" baseline="0" dirty="0" smtClean="0"/>
              <a:t>2. first was our Open Journal System, where we host two journals, possibly more coming soon.</a:t>
            </a:r>
          </a:p>
          <a:p>
            <a:r>
              <a:rPr lang="en-NZ" baseline="0" dirty="0" smtClean="0"/>
              <a:t>3. The other is our </a:t>
            </a:r>
            <a:r>
              <a:rPr lang="en-NZ" baseline="0" dirty="0" err="1" smtClean="0"/>
              <a:t>Figshare</a:t>
            </a:r>
            <a:r>
              <a:rPr lang="en-NZ" baseline="0" dirty="0" smtClean="0"/>
              <a:t> instance which we launched this July.</a:t>
            </a:r>
          </a:p>
          <a:p>
            <a:endParaRPr lang="mi-NZ" baseline="0" dirty="0" smtClean="0"/>
          </a:p>
          <a:p>
            <a:r>
              <a:rPr lang="mi-NZ" baseline="0" dirty="0" smtClean="0"/>
              <a:t>But there’s still another piece of our puzzle....</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14</a:t>
            </a:fld>
            <a:endParaRPr lang="en-GB"/>
          </a:p>
        </p:txBody>
      </p:sp>
    </p:spTree>
    <p:extLst>
      <p:ext uri="{BB962C8B-B14F-4D97-AF65-F5344CB8AC3E}">
        <p14:creationId xmlns:p14="http://schemas.microsoft.com/office/powerpoint/2010/main" val="2845766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year we also launched </a:t>
            </a:r>
            <a:r>
              <a:rPr lang="en-NZ" dirty="0" err="1" smtClean="0"/>
              <a:t>Panopto</a:t>
            </a:r>
            <a:r>
              <a:rPr lang="en-NZ" dirty="0" smtClean="0"/>
              <a:t> to record, host and stream our lecture recordings</a:t>
            </a:r>
            <a:r>
              <a:rPr lang="en-NZ" baseline="0" dirty="0" smtClean="0"/>
              <a:t> and other videos. </a:t>
            </a:r>
            <a:r>
              <a:rPr lang="en-NZ" dirty="0" smtClean="0"/>
              <a:t>We’ve</a:t>
            </a:r>
            <a:r>
              <a:rPr lang="en-NZ" baseline="0" dirty="0" smtClean="0"/>
              <a:t> got a small but growing collection of these videos, and we’d like to index them in Primo too.</a:t>
            </a:r>
          </a:p>
          <a:p>
            <a:endParaRPr lang="en-NZ" baseline="0" dirty="0" smtClean="0"/>
          </a:p>
          <a:p>
            <a:r>
              <a:rPr lang="en-NZ" baseline="0" dirty="0" err="1" smtClean="0"/>
              <a:t>Panopto</a:t>
            </a:r>
            <a:r>
              <a:rPr lang="en-NZ" baseline="0" dirty="0" smtClean="0"/>
              <a:t> has recently created a RESTful API so it should theoretically be possible to create some “api2oai” to do the same thing. I’d hoped to have a demo ready in time for ANZREG but unfortunately I’m not the most expert coder and </a:t>
            </a:r>
            <a:r>
              <a:rPr lang="en-NZ" baseline="0" dirty="0" err="1" smtClean="0"/>
              <a:t>Panopto’s</a:t>
            </a:r>
            <a:r>
              <a:rPr lang="en-NZ" baseline="0" dirty="0" smtClean="0"/>
              <a:t> API isn’t the most well-documented so I’m still working with their Support people on making the calls I need. But I’ll share my code on GitHub and the Primo list when it’s up and running.</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15</a:t>
            </a:fld>
            <a:endParaRPr lang="en-GB"/>
          </a:p>
        </p:txBody>
      </p:sp>
    </p:spTree>
    <p:extLst>
      <p:ext uri="{BB962C8B-B14F-4D97-AF65-F5344CB8AC3E}">
        <p14:creationId xmlns:p14="http://schemas.microsoft.com/office/powerpoint/2010/main" val="1279476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smtClean="0"/>
              <a:t>In the meantime, the code for rss2oai is up on Github</a:t>
            </a:r>
            <a:r>
              <a:rPr lang="mi-NZ" baseline="0" dirty="0" smtClean="0"/>
              <a:t> for anyone interested in using or modifying it, and I’m happy to answer any questions.</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16</a:t>
            </a:fld>
            <a:endParaRPr lang="en-GB"/>
          </a:p>
        </p:txBody>
      </p:sp>
    </p:spTree>
    <p:extLst>
      <p:ext uri="{BB962C8B-B14F-4D97-AF65-F5344CB8AC3E}">
        <p14:creationId xmlns:p14="http://schemas.microsoft.com/office/powerpoint/2010/main" val="355395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Our website has a site search box at the top right, and a Primo </a:t>
            </a:r>
            <a:r>
              <a:rPr lang="en-NZ" dirty="0" err="1" smtClean="0"/>
              <a:t>LibrarySearch</a:t>
            </a:r>
            <a:r>
              <a:rPr lang="en-NZ" dirty="0" smtClean="0"/>
              <a:t> box in the middle. Students come along looking</a:t>
            </a:r>
            <a:r>
              <a:rPr lang="en-NZ" baseline="0" dirty="0" smtClean="0"/>
              <a:t> for information about the APA referencing style, don’t see it jump out at them, and type it into a search box. Guess which box they search in?</a:t>
            </a:r>
          </a:p>
          <a:p>
            <a:r>
              <a:rPr lang="en-NZ" baseline="0" dirty="0" smtClean="0"/>
              <a:t>So we wanted a way for Primo to return results from the library’s website.</a:t>
            </a:r>
          </a:p>
          <a:p>
            <a:r>
              <a:rPr lang="en-NZ" baseline="0" dirty="0" smtClean="0"/>
              <a:t>This was before “Best bet” functionality was available, but the solution we came up with works better anyway: it indexes the whole site, and it maintains that index whenever any website pages change.</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2</a:t>
            </a:fld>
            <a:endParaRPr lang="en-GB"/>
          </a:p>
        </p:txBody>
      </p:sp>
    </p:spTree>
    <p:extLst>
      <p:ext uri="{BB962C8B-B14F-4D97-AF65-F5344CB8AC3E}">
        <p14:creationId xmlns:p14="http://schemas.microsoft.com/office/powerpoint/2010/main" val="266048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When we first went live with Primo, Ex Libris set</a:t>
            </a:r>
            <a:r>
              <a:rPr lang="en-NZ" baseline="0" dirty="0" smtClean="0"/>
              <a:t> it up to index our two digital collections at the time:</a:t>
            </a:r>
          </a:p>
          <a:p>
            <a:endParaRPr lang="en-NZ" baseline="0" dirty="0" smtClean="0"/>
          </a:p>
          <a:p>
            <a:pPr marL="228600" indent="-228600">
              <a:buAutoNum type="arabicPeriod"/>
            </a:pPr>
            <a:r>
              <a:rPr lang="en-NZ" baseline="0" dirty="0" smtClean="0"/>
              <a:t>our institutional repository </a:t>
            </a:r>
            <a:r>
              <a:rPr lang="en-NZ" baseline="0" dirty="0" err="1" smtClean="0"/>
              <a:t>Research@Lincoln</a:t>
            </a:r>
            <a:r>
              <a:rPr lang="en-NZ" baseline="0" dirty="0" smtClean="0"/>
              <a:t>, and our historical and community collection, Living Heritage. These sites both provided OAI-PMH feeds for all their public records, which Primo uses pipes to harvest. Over the years I’d done enough fiddling with them that I was pretty confident that I could create a new Primo pipe to harvest another OAI feed –</a:t>
            </a:r>
          </a:p>
          <a:p>
            <a:pPr marL="228600" indent="-228600">
              <a:buAutoNum type="arabicPeriod"/>
            </a:pPr>
            <a:endParaRPr lang="en-NZ" baseline="0" dirty="0" smtClean="0"/>
          </a:p>
          <a:p>
            <a:pPr marL="228600" indent="-228600">
              <a:buAutoNum type="arabicPeriod"/>
            </a:pPr>
            <a:r>
              <a:rPr lang="en-NZ" baseline="0" dirty="0" smtClean="0"/>
              <a:t>if only the LTL website had an OAI feed.</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3</a:t>
            </a:fld>
            <a:endParaRPr lang="en-GB"/>
          </a:p>
        </p:txBody>
      </p:sp>
    </p:spTree>
    <p:extLst>
      <p:ext uri="{BB962C8B-B14F-4D97-AF65-F5344CB8AC3E}">
        <p14:creationId xmlns:p14="http://schemas.microsoft.com/office/powerpoint/2010/main" val="104960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Luckily our website is built on </a:t>
            </a:r>
            <a:r>
              <a:rPr lang="en-NZ" dirty="0" err="1" smtClean="0"/>
              <a:t>Wordpress</a:t>
            </a:r>
            <a:r>
              <a:rPr lang="en-NZ" dirty="0" smtClean="0"/>
              <a:t>,</a:t>
            </a:r>
            <a:r>
              <a:rPr lang="en-NZ" baseline="0" dirty="0" smtClean="0"/>
              <a:t> which comes with a stunning array of plugins. First I looked to see if there was an out-of-the-box OAI-PMH plugin.</a:t>
            </a:r>
          </a:p>
          <a:p>
            <a:endParaRPr lang="en-NZ" baseline="0" dirty="0" smtClean="0"/>
          </a:p>
          <a:p>
            <a:r>
              <a:rPr lang="en-NZ" baseline="0" dirty="0" smtClean="0"/>
              <a:t>1. Sadly there wasn’t. (There is an OAI-ORE plugin, but on the one hand I wasn’t clear how that relates to OAI-PMH, and suspected it didn’t sufficiently; and on the other hand in any case it had been created a long time ago and was hardly being used, so support might not be reliable.)</a:t>
            </a:r>
          </a:p>
          <a:p>
            <a:endParaRPr lang="en-NZ" baseline="0" dirty="0" smtClean="0"/>
          </a:p>
          <a:p>
            <a:r>
              <a:rPr lang="en-NZ" baseline="0" dirty="0" smtClean="0"/>
              <a:t>2. Then I thought: Well, </a:t>
            </a:r>
            <a:r>
              <a:rPr lang="en-NZ" baseline="0" dirty="0" err="1" smtClean="0"/>
              <a:t>Wordpress</a:t>
            </a:r>
            <a:r>
              <a:rPr lang="en-NZ" baseline="0" dirty="0" smtClean="0"/>
              <a:t> does have an RSS feed. And RSS and OAI-PMH are both XML. So how hard would it be to transform one to the other?</a:t>
            </a:r>
          </a:p>
          <a:p>
            <a:endParaRPr lang="en-NZ" baseline="0" dirty="0" smtClean="0"/>
          </a:p>
          <a:p>
            <a:r>
              <a:rPr lang="en-NZ" baseline="0" dirty="0" smtClean="0"/>
              <a:t>Before I got started, the main flaw I saw in this plan was that by default, the </a:t>
            </a:r>
            <a:r>
              <a:rPr lang="en-NZ" baseline="0" dirty="0" err="1" smtClean="0"/>
              <a:t>Wordpress</a:t>
            </a:r>
            <a:r>
              <a:rPr lang="en-NZ" baseline="0" dirty="0" smtClean="0"/>
              <a:t> RSS feed only includes blogposts – but we’d developed our site primarily using static pages.</a:t>
            </a:r>
          </a:p>
          <a:p>
            <a:endParaRPr lang="en-NZ" baseline="0" dirty="0" smtClean="0"/>
          </a:p>
          <a:p>
            <a:r>
              <a:rPr lang="en-NZ" baseline="0" dirty="0" smtClean="0"/>
              <a:t>3. So I went back to the plugins search and found the “RSS Includes Pages” plugin which does what it says on the tin: it amends the RSS feed so that it includes pages as well as posts. (With the pro version you can also include or exclude specific posts or pages, but we didn’t need that functionality.)</a:t>
            </a:r>
          </a:p>
        </p:txBody>
      </p:sp>
      <p:sp>
        <p:nvSpPr>
          <p:cNvPr id="4" name="Slide Number Placeholder 3"/>
          <p:cNvSpPr>
            <a:spLocks noGrp="1"/>
          </p:cNvSpPr>
          <p:nvPr>
            <p:ph type="sldNum" sz="quarter" idx="10"/>
          </p:nvPr>
        </p:nvSpPr>
        <p:spPr/>
        <p:txBody>
          <a:bodyPr/>
          <a:lstStyle/>
          <a:p>
            <a:fld id="{FB14CC62-21E6-9E4B-B384-13833E070DA8}" type="slidenum">
              <a:rPr lang="en-GB" smtClean="0"/>
              <a:t>4</a:t>
            </a:fld>
            <a:endParaRPr lang="en-GB"/>
          </a:p>
        </p:txBody>
      </p:sp>
    </p:spTree>
    <p:extLst>
      <p:ext uri="{BB962C8B-B14F-4D97-AF65-F5344CB8AC3E}">
        <p14:creationId xmlns:p14="http://schemas.microsoft.com/office/powerpoint/2010/main" val="1681567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 now our RSS feed included every page on our website, updated on an hourly basis.</a:t>
            </a:r>
          </a:p>
          <a:p>
            <a:endParaRPr lang="en-NZ" dirty="0" smtClean="0"/>
          </a:p>
          <a:p>
            <a:r>
              <a:rPr lang="en-NZ" dirty="0" smtClean="0"/>
              <a:t>1. The</a:t>
            </a:r>
            <a:r>
              <a:rPr lang="en-NZ" baseline="0" dirty="0" smtClean="0"/>
              <a:t> next step was just to convert it into an OAI feed which we’d import into Primo with a daily pipe.</a:t>
            </a:r>
          </a:p>
          <a:p>
            <a:endParaRPr lang="en-NZ" baseline="0" dirty="0" smtClean="0"/>
          </a:p>
          <a:p>
            <a:r>
              <a:rPr lang="en-NZ" baseline="0" dirty="0" smtClean="0"/>
              <a:t>2. That meant converting RSS to OAI,</a:t>
            </a:r>
          </a:p>
          <a:p>
            <a:r>
              <a:rPr lang="en-NZ" baseline="0" dirty="0" smtClean="0"/>
              <a:t>3. channel information to request information,</a:t>
            </a:r>
          </a:p>
          <a:p>
            <a:r>
              <a:rPr lang="en-NZ" baseline="0" dirty="0" smtClean="0"/>
              <a:t>4. and of course RSS item to OAI record:</a:t>
            </a:r>
          </a:p>
          <a:p>
            <a:r>
              <a:rPr lang="en-NZ" baseline="0" dirty="0" smtClean="0"/>
              <a:t>5. Title,</a:t>
            </a:r>
          </a:p>
          <a:p>
            <a:r>
              <a:rPr lang="en-NZ" baseline="0" dirty="0" smtClean="0"/>
              <a:t>Publication date</a:t>
            </a:r>
          </a:p>
          <a:p>
            <a:r>
              <a:rPr lang="en-NZ" baseline="0" dirty="0" smtClean="0"/>
              <a:t>Creator,</a:t>
            </a:r>
          </a:p>
          <a:p>
            <a:r>
              <a:rPr lang="en-NZ" baseline="0" dirty="0" smtClean="0"/>
              <a:t>Permalink</a:t>
            </a:r>
          </a:p>
          <a:p>
            <a:r>
              <a:rPr lang="en-NZ" baseline="0" dirty="0" smtClean="0"/>
              <a:t>Description, </a:t>
            </a:r>
            <a:r>
              <a:rPr lang="en-NZ" baseline="0" dirty="0" err="1" smtClean="0"/>
              <a:t>etc</a:t>
            </a:r>
            <a:endParaRPr lang="en-NZ" baseline="0" dirty="0" smtClean="0"/>
          </a:p>
          <a:p>
            <a:endParaRPr lang="en-NZ" baseline="0" dirty="0" smtClean="0"/>
          </a:p>
          <a:p>
            <a:r>
              <a:rPr lang="en-NZ" baseline="0" dirty="0" smtClean="0"/>
              <a:t>(The RSS feed includes both a “description” element with a short snippet of text, but also a “content” element which includes all the text on the webpage. This meant Primo would be able to index the full-text of the website.)</a:t>
            </a:r>
          </a:p>
        </p:txBody>
      </p:sp>
      <p:sp>
        <p:nvSpPr>
          <p:cNvPr id="4" name="Slide Number Placeholder 3"/>
          <p:cNvSpPr>
            <a:spLocks noGrp="1"/>
          </p:cNvSpPr>
          <p:nvPr>
            <p:ph type="sldNum" sz="quarter" idx="10"/>
          </p:nvPr>
        </p:nvSpPr>
        <p:spPr/>
        <p:txBody>
          <a:bodyPr/>
          <a:lstStyle/>
          <a:p>
            <a:fld id="{FB14CC62-21E6-9E4B-B384-13833E070DA8}" type="slidenum">
              <a:rPr lang="en-GB" smtClean="0"/>
              <a:t>5</a:t>
            </a:fld>
            <a:endParaRPr lang="en-GB"/>
          </a:p>
        </p:txBody>
      </p:sp>
    </p:spTree>
    <p:extLst>
      <p:ext uri="{BB962C8B-B14F-4D97-AF65-F5344CB8AC3E}">
        <p14:creationId xmlns:p14="http://schemas.microsoft.com/office/powerpoint/2010/main" val="274643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smtClean="0"/>
              <a:t>So here’s the overview of how we do this.</a:t>
            </a:r>
            <a:r>
              <a:rPr lang="mi-NZ" baseline="0" dirty="0" smtClean="0"/>
              <a:t> </a:t>
            </a:r>
            <a:r>
              <a:rPr lang="mi-NZ" dirty="0" smtClean="0"/>
              <a:t> First we set up the Primo data source using our PHP code as the base URL.</a:t>
            </a:r>
          </a:p>
          <a:p>
            <a:endParaRPr lang="mi-NZ" dirty="0" smtClean="0"/>
          </a:p>
          <a:p>
            <a:pPr marL="228600" indent="-228600">
              <a:buAutoNum type="arabicPeriod"/>
            </a:pPr>
            <a:r>
              <a:rPr lang="mi-NZ" dirty="0" smtClean="0"/>
              <a:t>When the pipe runs, it goes there using standard OAI syntax to ask for</a:t>
            </a:r>
          </a:p>
          <a:p>
            <a:pPr marL="228600" indent="-228600">
              <a:buAutoNum type="arabicPeriod"/>
            </a:pPr>
            <a:r>
              <a:rPr lang="mi-NZ" dirty="0" smtClean="0"/>
              <a:t>a list of records</a:t>
            </a:r>
          </a:p>
          <a:p>
            <a:pPr marL="228600" indent="-228600">
              <a:buAutoNum type="arabicPeriod"/>
            </a:pPr>
            <a:r>
              <a:rPr lang="mi-NZ" dirty="0" smtClean="0"/>
              <a:t>in OAI_DC format</a:t>
            </a:r>
          </a:p>
          <a:p>
            <a:pPr marL="228600" indent="-228600">
              <a:buAutoNum type="arabicPeriod"/>
            </a:pPr>
            <a:r>
              <a:rPr lang="mi-NZ" dirty="0" smtClean="0"/>
              <a:t>starting from the date the pipe last ran.</a:t>
            </a:r>
          </a:p>
          <a:p>
            <a:endParaRPr lang="mi-NZ" dirty="0" smtClean="0"/>
          </a:p>
          <a:p>
            <a:r>
              <a:rPr lang="mi-NZ" dirty="0" smtClean="0"/>
              <a:t>5. The</a:t>
            </a:r>
            <a:r>
              <a:rPr lang="mi-NZ" baseline="0" dirty="0" smtClean="0"/>
              <a:t> code then fetches the RSS feed from our website,</a:t>
            </a:r>
          </a:p>
          <a:p>
            <a:r>
              <a:rPr lang="mi-NZ" baseline="0" dirty="0" smtClean="0"/>
              <a:t>6. does a bit of magic to convert it, and sends it to Primo in the correct new format.</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6</a:t>
            </a:fld>
            <a:endParaRPr lang="en-GB"/>
          </a:p>
        </p:txBody>
      </p:sp>
    </p:spTree>
    <p:extLst>
      <p:ext uri="{BB962C8B-B14F-4D97-AF65-F5344CB8AC3E}">
        <p14:creationId xmlns:p14="http://schemas.microsoft.com/office/powerpoint/2010/main" val="270486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dirty="0" smtClean="0"/>
              <a:t>This</a:t>
            </a:r>
            <a:r>
              <a:rPr lang="mi-NZ" baseline="0" dirty="0" smtClean="0"/>
              <a:t> is an overview of the main cases the PHP code itself deals with, and the main functions it uses. A full OAI feed is also meant to provide responses for GetRecord, ListIdentifiers, and ListSets – but I checked with Ex Libris and Primo doesn’t use any of these so I got lazy. Otherwise I relied on the official “</a:t>
            </a:r>
            <a:r>
              <a:rPr lang="en-NZ" b="1" dirty="0" smtClean="0"/>
              <a:t>Open Archives Initiative Protocol for Metadata Harvesting</a:t>
            </a:r>
            <a:r>
              <a:rPr lang="en-NZ" b="0" dirty="0" smtClean="0"/>
              <a:t>”</a:t>
            </a:r>
            <a:r>
              <a:rPr lang="mi-NZ" baseline="0" dirty="0" smtClean="0"/>
              <a:t> specification, version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mi-N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mi-NZ" baseline="0" dirty="0" smtClean="0"/>
              <a:t>The next set of slides will go into each of these steps in a bit more detail.</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7</a:t>
            </a:fld>
            <a:endParaRPr lang="en-GB"/>
          </a:p>
        </p:txBody>
      </p:sp>
    </p:spTree>
    <p:extLst>
      <p:ext uri="{BB962C8B-B14F-4D97-AF65-F5344CB8AC3E}">
        <p14:creationId xmlns:p14="http://schemas.microsoft.com/office/powerpoint/2010/main" val="226346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basic parameters</a:t>
            </a:r>
            <a:r>
              <a:rPr lang="en-NZ" baseline="0" dirty="0" smtClean="0"/>
              <a:t> include:</a:t>
            </a:r>
          </a:p>
          <a:p>
            <a:endParaRPr lang="en-NZ" baseline="0" dirty="0" smtClean="0"/>
          </a:p>
          <a:p>
            <a:r>
              <a:rPr lang="en-NZ" baseline="0" dirty="0" smtClean="0"/>
              <a:t>The URL to fetch the RSS feed from</a:t>
            </a:r>
          </a:p>
          <a:p>
            <a:r>
              <a:rPr lang="en-NZ" baseline="0" dirty="0" smtClean="0"/>
              <a:t>An admin email to include on the OAI Identity page</a:t>
            </a:r>
          </a:p>
          <a:p>
            <a:r>
              <a:rPr lang="en-NZ" baseline="0" dirty="0" smtClean="0"/>
              <a:t>Rights statements, since these aren’t included in the RSS feed – we use both a copyright statement and a Creative Commons license</a:t>
            </a:r>
          </a:p>
          <a:p>
            <a:endParaRPr lang="en-NZ" baseline="0" dirty="0" smtClean="0"/>
          </a:p>
          <a:p>
            <a:r>
              <a:rPr lang="en-NZ" baseline="0" dirty="0" smtClean="0"/>
              <a:t>$</a:t>
            </a:r>
            <a:r>
              <a:rPr lang="en-NZ" baseline="0" dirty="0" err="1" smtClean="0"/>
              <a:t>serveSSL</a:t>
            </a:r>
            <a:r>
              <a:rPr lang="en-NZ" baseline="0" dirty="0" smtClean="0"/>
              <a:t> should be true if you’re going to make the OAI feed available over https</a:t>
            </a:r>
          </a:p>
          <a:p>
            <a:endParaRPr lang="en-NZ" baseline="0" dirty="0" smtClean="0"/>
          </a:p>
          <a:p>
            <a:r>
              <a:rPr lang="en-NZ" baseline="0" dirty="0" smtClean="0"/>
              <a:t>$</a:t>
            </a:r>
            <a:r>
              <a:rPr lang="en-NZ" baseline="0" dirty="0" err="1" smtClean="0"/>
              <a:t>useBuildDate</a:t>
            </a:r>
            <a:r>
              <a:rPr lang="en-NZ" baseline="0" dirty="0" smtClean="0"/>
              <a:t> is needed because of how WordPress dates its RSS entries, and that needs a bit more explanation.</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8</a:t>
            </a:fld>
            <a:endParaRPr lang="en-GB"/>
          </a:p>
        </p:txBody>
      </p:sp>
    </p:spTree>
    <p:extLst>
      <p:ext uri="{BB962C8B-B14F-4D97-AF65-F5344CB8AC3E}">
        <p14:creationId xmlns:p14="http://schemas.microsoft.com/office/powerpoint/2010/main" val="148159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Primo scheduled</a:t>
            </a:r>
            <a:r>
              <a:rPr lang="en-NZ" baseline="0" dirty="0" smtClean="0"/>
              <a:t> pipes generally harvest only OAI entries modified since the pipe was last run – in this case, yesterday morning.</a:t>
            </a:r>
          </a:p>
          <a:p>
            <a:endParaRPr lang="en-NZ" dirty="0" smtClean="0"/>
          </a:p>
          <a:p>
            <a:r>
              <a:rPr lang="en-NZ" dirty="0" smtClean="0"/>
              <a:t>But there</a:t>
            </a:r>
            <a:r>
              <a:rPr lang="en-NZ" baseline="0" dirty="0" smtClean="0"/>
              <a:t> are two kinds of date in the WordPress RSS feed we could be checking.</a:t>
            </a:r>
          </a:p>
          <a:p>
            <a:endParaRPr lang="en-NZ" baseline="0" dirty="0" smtClean="0"/>
          </a:p>
          <a:p>
            <a:r>
              <a:rPr lang="en-NZ" baseline="0" dirty="0" smtClean="0"/>
              <a:t>One is for each item’s creation date. No matter how recently or how often the item has been modified, the item’s date in the RSS feed will always be its creation date.</a:t>
            </a:r>
          </a:p>
          <a:p>
            <a:r>
              <a:rPr lang="en-NZ" baseline="0" dirty="0" smtClean="0"/>
              <a:t>1. With $</a:t>
            </a:r>
            <a:r>
              <a:rPr lang="en-NZ" baseline="0" dirty="0" err="1" smtClean="0"/>
              <a:t>useBuildDate</a:t>
            </a:r>
            <a:r>
              <a:rPr lang="en-NZ" baseline="0" dirty="0" smtClean="0"/>
              <a:t> = false, only the middle item here would be harvested, because that’s the only one created since the “harvest from” date. That’s usually fine if it’s a blog and you won’t have modified posts much. But for a webpage, we might have changed all the wording, and we want the most recent edits to be harvested for full-text indexing in Primo.</a:t>
            </a:r>
          </a:p>
          <a:p>
            <a:endParaRPr lang="en-NZ" baseline="0" dirty="0" smtClean="0"/>
          </a:p>
          <a:p>
            <a:r>
              <a:rPr lang="en-NZ" baseline="0" dirty="0" smtClean="0"/>
              <a:t>2. The second kind of date in the WordPress RSS feed is the build date. That’s the date the RSS feed itself was most recently built – which is when </a:t>
            </a:r>
            <a:r>
              <a:rPr lang="en-NZ" b="1" baseline="0" dirty="0" smtClean="0"/>
              <a:t>any</a:t>
            </a:r>
            <a:r>
              <a:rPr lang="en-NZ" b="0" baseline="0" dirty="0" smtClean="0"/>
              <a:t> page was most recently modified.</a:t>
            </a:r>
          </a:p>
          <a:p>
            <a:r>
              <a:rPr lang="en-NZ" b="0" baseline="0" dirty="0" smtClean="0"/>
              <a:t>3. So with $</a:t>
            </a:r>
            <a:r>
              <a:rPr lang="en-NZ" b="0" baseline="0" dirty="0" err="1" smtClean="0"/>
              <a:t>useBuildDate</a:t>
            </a:r>
            <a:r>
              <a:rPr lang="en-NZ" b="0" baseline="0" dirty="0" smtClean="0"/>
              <a:t> = true, as long as at least one page was modified since yesterday morning, </a:t>
            </a:r>
            <a:r>
              <a:rPr lang="en-NZ" b="1" baseline="0" dirty="0" smtClean="0"/>
              <a:t>every</a:t>
            </a:r>
            <a:r>
              <a:rPr lang="en-NZ" b="0" baseline="0" dirty="0" smtClean="0"/>
              <a:t> page will be </a:t>
            </a:r>
            <a:r>
              <a:rPr lang="en-NZ" b="0" baseline="0" dirty="0" err="1" smtClean="0"/>
              <a:t>reharvested</a:t>
            </a:r>
            <a:r>
              <a:rPr lang="en-NZ" b="0" baseline="0" dirty="0" smtClean="0"/>
              <a:t> into Primo. </a:t>
            </a:r>
            <a:r>
              <a:rPr lang="mi-NZ" baseline="0" dirty="0" smtClean="0"/>
              <a:t>Primo then overwrites existing records with new data. </a:t>
            </a:r>
            <a:r>
              <a:rPr lang="en-NZ" b="0" baseline="0" dirty="0" smtClean="0"/>
              <a:t>This is the option that works best for our website, but I left it configurable in case it would work better the other way for anyone else.</a:t>
            </a:r>
          </a:p>
          <a:p>
            <a:endParaRPr lang="en-NZ" b="0" baseline="0" dirty="0" smtClean="0"/>
          </a:p>
          <a:p>
            <a:r>
              <a:rPr lang="en-NZ" b="0" baseline="0" dirty="0" smtClean="0"/>
              <a:t>The only thing that won’t get picked up in either case is deleted items. Every now and then we manually go in and run a full delete-and-reload pipe to deal with these.</a:t>
            </a:r>
            <a:endParaRPr lang="en-NZ" b="1" dirty="0"/>
          </a:p>
        </p:txBody>
      </p:sp>
      <p:sp>
        <p:nvSpPr>
          <p:cNvPr id="4" name="Slide Number Placeholder 3"/>
          <p:cNvSpPr>
            <a:spLocks noGrp="1"/>
          </p:cNvSpPr>
          <p:nvPr>
            <p:ph type="sldNum" sz="quarter" idx="10"/>
          </p:nvPr>
        </p:nvSpPr>
        <p:spPr/>
        <p:txBody>
          <a:bodyPr/>
          <a:lstStyle/>
          <a:p>
            <a:fld id="{FB14CC62-21E6-9E4B-B384-13833E070DA8}" type="slidenum">
              <a:rPr lang="en-GB" smtClean="0"/>
              <a:t>9</a:t>
            </a:fld>
            <a:endParaRPr lang="en-GB"/>
          </a:p>
        </p:txBody>
      </p:sp>
    </p:spTree>
    <p:extLst>
      <p:ext uri="{BB962C8B-B14F-4D97-AF65-F5344CB8AC3E}">
        <p14:creationId xmlns:p14="http://schemas.microsoft.com/office/powerpoint/2010/main" val="261623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Blue_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045335" y="2450719"/>
            <a:ext cx="17029049" cy="1280033"/>
          </a:xfrm>
          <a:prstGeom prst="rect">
            <a:avLst/>
          </a:prstGeom>
        </p:spPr>
        <p:txBody>
          <a:bodyPr/>
          <a:lstStyle>
            <a:lvl1pPr marL="0" indent="0">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sz="8000">
                <a:latin typeface="Arial" panose="020B0604020202020204" pitchFamily="34" charset="0"/>
                <a:cs typeface="Arial" panose="020B0604020202020204" pitchFamily="34" charset="0"/>
              </a:defRPr>
            </a:lvl2pPr>
            <a:lvl3pPr marL="914400" indent="0">
              <a:buFontTx/>
              <a:buNone/>
              <a:defRPr sz="8000">
                <a:latin typeface="Arial" panose="020B0604020202020204" pitchFamily="34" charset="0"/>
                <a:cs typeface="Arial" panose="020B0604020202020204" pitchFamily="34" charset="0"/>
              </a:defRPr>
            </a:lvl3pPr>
            <a:lvl4pPr marL="1371600" indent="0">
              <a:buFontTx/>
              <a:buNone/>
              <a:defRPr sz="8000">
                <a:latin typeface="Arial" panose="020B0604020202020204" pitchFamily="34" charset="0"/>
                <a:cs typeface="Arial" panose="020B0604020202020204" pitchFamily="34" charset="0"/>
              </a:defRPr>
            </a:lvl4pPr>
            <a:lvl5pPr marL="1828800" indent="0">
              <a:buFontTx/>
              <a:buNone/>
              <a:defRPr sz="8000">
                <a:latin typeface="Arial" panose="020B0604020202020204" pitchFamily="34" charset="0"/>
                <a:cs typeface="Arial" panose="020B0604020202020204" pitchFamily="34" charset="0"/>
              </a:defRPr>
            </a:lvl5pPr>
          </a:lstStyle>
          <a:p>
            <a:pPr lvl="0"/>
            <a:r>
              <a:rPr lang="en-US" smtClean="0"/>
              <a:t>Edit Master text styles</a:t>
            </a:r>
          </a:p>
        </p:txBody>
      </p:sp>
      <p:sp>
        <p:nvSpPr>
          <p:cNvPr id="7" name="Text Placeholder 6"/>
          <p:cNvSpPr>
            <a:spLocks noGrp="1"/>
          </p:cNvSpPr>
          <p:nvPr>
            <p:ph type="body" sz="quarter" idx="11"/>
          </p:nvPr>
        </p:nvSpPr>
        <p:spPr>
          <a:xfrm>
            <a:off x="2045335" y="3768027"/>
            <a:ext cx="17029050" cy="1572069"/>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21296046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7974217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44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0723725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sz="half" idx="1"/>
          </p:nvPr>
        </p:nvSpPr>
        <p:spPr>
          <a:xfrm>
            <a:off x="1679575" y="3651250"/>
            <a:ext cx="9640697" cy="87026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11791887" y="3651250"/>
            <a:ext cx="10043985" cy="87026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041901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1" y="730251"/>
            <a:ext cx="20573746" cy="24701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Text Placeholder 2"/>
          <p:cNvSpPr>
            <a:spLocks noGrp="1"/>
          </p:cNvSpPr>
          <p:nvPr>
            <p:ph type="body" idx="1"/>
          </p:nvPr>
        </p:nvSpPr>
        <p:spPr>
          <a:xfrm>
            <a:off x="1682750" y="3362325"/>
            <a:ext cx="10058147"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1" y="5010150"/>
            <a:ext cx="10058146" cy="73691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124119" y="3362325"/>
            <a:ext cx="10132377"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124119" y="5010150"/>
            <a:ext cx="10132377" cy="73691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1819489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2385461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315967"/>
            <a:ext cx="7875588" cy="693115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157188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34256"/>
            <a:ext cx="7875588" cy="7403719"/>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7591145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6035539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6787979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6790758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_Blue_layout">
    <p:spTree>
      <p:nvGrpSpPr>
        <p:cNvPr id="1" name=""/>
        <p:cNvGrpSpPr/>
        <p:nvPr/>
      </p:nvGrpSpPr>
      <p:grpSpPr>
        <a:xfrm>
          <a:off x="0" y="0"/>
          <a:ext cx="0" cy="0"/>
          <a:chOff x="0" y="0"/>
          <a:chExt cx="0" cy="0"/>
        </a:xfrm>
      </p:grpSpPr>
      <p:sp>
        <p:nvSpPr>
          <p:cNvPr id="2" name="Title 1"/>
          <p:cNvSpPr>
            <a:spLocks noGrp="1"/>
          </p:cNvSpPr>
          <p:nvPr>
            <p:ph type="title"/>
          </p:nvPr>
        </p:nvSpPr>
        <p:spPr>
          <a:xfrm>
            <a:off x="2176272" y="2176272"/>
            <a:ext cx="15179040" cy="1325562"/>
          </a:xfrm>
          <a:prstGeom prst="rect">
            <a:avLst/>
          </a:prstGeom>
        </p:spPr>
        <p:txBody>
          <a:bodyPr/>
          <a:lstStyle>
            <a:lvl1pPr>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6" name="Text Placeholder 5"/>
          <p:cNvSpPr>
            <a:spLocks noGrp="1"/>
          </p:cNvSpPr>
          <p:nvPr>
            <p:ph type="body" sz="quarter" idx="11"/>
          </p:nvPr>
        </p:nvSpPr>
        <p:spPr>
          <a:xfrm>
            <a:off x="2176272" y="3538983"/>
            <a:ext cx="15179040" cy="1535620"/>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8" name="Text Placeholder 7"/>
          <p:cNvSpPr>
            <a:spLocks noGrp="1"/>
          </p:cNvSpPr>
          <p:nvPr>
            <p:ph type="body" sz="quarter" idx="12"/>
          </p:nvPr>
        </p:nvSpPr>
        <p:spPr>
          <a:xfrm>
            <a:off x="2176272" y="7736523"/>
            <a:ext cx="15179040" cy="4973637"/>
          </a:xfrm>
          <a:prstGeom prst="rect">
            <a:avLst/>
          </a:prstGeom>
        </p:spPr>
        <p:txBody>
          <a:bodyPr/>
          <a:lstStyle>
            <a:lvl1pPr>
              <a:defRPr sz="4400">
                <a:solidFill>
                  <a:schemeClr val="bg1"/>
                </a:solidFill>
                <a:latin typeface="Arial" panose="020B0604020202020204" pitchFamily="34" charset="0"/>
                <a:cs typeface="Arial" panose="020B0604020202020204" pitchFamily="34" charset="0"/>
              </a:defRPr>
            </a:lvl1pPr>
            <a:lvl2pPr>
              <a:defRPr sz="4400">
                <a:solidFill>
                  <a:schemeClr val="bg1"/>
                </a:solidFill>
                <a:latin typeface="Arial" panose="020B0604020202020204" pitchFamily="34" charset="0"/>
                <a:cs typeface="Arial" panose="020B0604020202020204" pitchFamily="34" charset="0"/>
              </a:defRPr>
            </a:lvl2pPr>
            <a:lvl3pPr>
              <a:defRPr sz="4400">
                <a:solidFill>
                  <a:schemeClr val="bg1"/>
                </a:solidFill>
                <a:latin typeface="Arial" panose="020B0604020202020204" pitchFamily="34" charset="0"/>
                <a:cs typeface="Arial" panose="020B0604020202020204" pitchFamily="34" charset="0"/>
              </a:defRPr>
            </a:lvl3pPr>
            <a:lvl4pPr>
              <a:defRPr sz="4400">
                <a:solidFill>
                  <a:schemeClr val="bg1"/>
                </a:solidFill>
                <a:latin typeface="Arial" panose="020B0604020202020204" pitchFamily="34" charset="0"/>
                <a:cs typeface="Arial" panose="020B0604020202020204" pitchFamily="34" charset="0"/>
              </a:defRPr>
            </a:lvl4pPr>
            <a:lvl5pPr>
              <a:defRPr sz="4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12" name="Text Placeholder 11"/>
          <p:cNvSpPr>
            <a:spLocks noGrp="1"/>
          </p:cNvSpPr>
          <p:nvPr>
            <p:ph type="body" sz="quarter" idx="13" hasCustomPrompt="1"/>
          </p:nvPr>
        </p:nvSpPr>
        <p:spPr>
          <a:xfrm>
            <a:off x="16999100" y="0"/>
            <a:ext cx="7429962" cy="13716000"/>
          </a:xfrm>
          <a:prstGeom prst="rect">
            <a:avLst/>
          </a:prstGeom>
        </p:spPr>
        <p:txBody>
          <a:bodyPr anchor="ctr" anchorCtr="1"/>
          <a:lstStyle>
            <a:lvl1pPr marL="0" indent="0">
              <a:buFontTx/>
              <a:buNone/>
              <a:defRPr sz="94000">
                <a:solidFill>
                  <a:schemeClr val="bg1"/>
                </a:solidFill>
                <a:latin typeface="Arial" panose="020B0604020202020204" pitchFamily="34" charset="0"/>
                <a:cs typeface="Arial" panose="020B0604020202020204" pitchFamily="34" charset="0"/>
              </a:defRPr>
            </a:lvl1pPr>
            <a:lvl2pPr marL="457200" indent="0">
              <a:buFontTx/>
              <a:buNone/>
              <a:defRPr sz="94000">
                <a:solidFill>
                  <a:schemeClr val="bg1"/>
                </a:solidFill>
                <a:latin typeface="Arial" panose="020B0604020202020204" pitchFamily="34" charset="0"/>
                <a:cs typeface="Arial" panose="020B0604020202020204" pitchFamily="34" charset="0"/>
              </a:defRPr>
            </a:lvl2pPr>
            <a:lvl3pPr marL="914400" indent="0">
              <a:buFontTx/>
              <a:buNone/>
              <a:defRPr sz="94000">
                <a:solidFill>
                  <a:schemeClr val="bg1"/>
                </a:solidFill>
                <a:latin typeface="Arial" panose="020B0604020202020204" pitchFamily="34" charset="0"/>
                <a:cs typeface="Arial" panose="020B0604020202020204" pitchFamily="34" charset="0"/>
              </a:defRPr>
            </a:lvl3pPr>
            <a:lvl4pPr marL="1371600" indent="0">
              <a:buFontTx/>
              <a:buNone/>
              <a:defRPr sz="94000">
                <a:solidFill>
                  <a:schemeClr val="bg1"/>
                </a:solidFill>
                <a:latin typeface="Arial" panose="020B0604020202020204" pitchFamily="34" charset="0"/>
                <a:cs typeface="Arial" panose="020B0604020202020204" pitchFamily="34" charset="0"/>
              </a:defRPr>
            </a:lvl4pPr>
            <a:lvl5pPr marL="1828800" indent="0">
              <a:buFontTx/>
              <a:buNone/>
              <a:defRPr sz="94000">
                <a:solidFill>
                  <a:schemeClr val="bg1"/>
                </a:solidFill>
                <a:latin typeface="Arial" panose="020B0604020202020204" pitchFamily="34" charset="0"/>
                <a:cs typeface="Arial" panose="020B0604020202020204" pitchFamily="34" charset="0"/>
              </a:defRPr>
            </a:lvl5pPr>
          </a:lstStyle>
          <a:p>
            <a:pPr lvl="0"/>
            <a:r>
              <a:rPr lang="en-US" dirty="0" smtClean="0"/>
              <a:t>1</a:t>
            </a:r>
            <a:endParaRPr lang="en-NZ" dirty="0"/>
          </a:p>
        </p:txBody>
      </p:sp>
    </p:spTree>
    <p:extLst>
      <p:ext uri="{BB962C8B-B14F-4D97-AF65-F5344CB8AC3E}">
        <p14:creationId xmlns:p14="http://schemas.microsoft.com/office/powerpoint/2010/main" val="12053037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sz="half" idx="1"/>
          </p:nvPr>
        </p:nvSpPr>
        <p:spPr>
          <a:xfrm>
            <a:off x="1679575" y="3651250"/>
            <a:ext cx="9640697"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52419842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1" y="730250"/>
            <a:ext cx="20328164"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9986737" cy="1647825"/>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1" y="5010150"/>
            <a:ext cx="9986736" cy="73691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1991750" y="3362325"/>
            <a:ext cx="10019164" cy="1647825"/>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1991750" y="5010150"/>
            <a:ext cx="10019164" cy="73691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2833168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193248217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114801"/>
            <a:ext cx="7875588" cy="713232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563911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114800"/>
            <a:ext cx="7875588" cy="7623175"/>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8389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984654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834404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34024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951608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7762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2_yellow_layout">
    <p:spTree>
      <p:nvGrpSpPr>
        <p:cNvPr id="1" name=""/>
        <p:cNvGrpSpPr/>
        <p:nvPr/>
      </p:nvGrpSpPr>
      <p:grpSpPr>
        <a:xfrm>
          <a:off x="0" y="0"/>
          <a:ext cx="0" cy="0"/>
          <a:chOff x="0" y="0"/>
          <a:chExt cx="0" cy="0"/>
        </a:xfrm>
      </p:grpSpPr>
      <p:sp>
        <p:nvSpPr>
          <p:cNvPr id="3" name="Title 1"/>
          <p:cNvSpPr>
            <a:spLocks noGrp="1"/>
          </p:cNvSpPr>
          <p:nvPr>
            <p:ph type="title"/>
          </p:nvPr>
        </p:nvSpPr>
        <p:spPr>
          <a:xfrm>
            <a:off x="2176272" y="2176272"/>
            <a:ext cx="14136624" cy="1325562"/>
          </a:xfrm>
          <a:prstGeom prst="rect">
            <a:avLst/>
          </a:prstGeom>
        </p:spPr>
        <p:txBody>
          <a:bodyPr/>
          <a:lstStyle>
            <a:lvl1pPr>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4" name="Text Placeholder 5"/>
          <p:cNvSpPr>
            <a:spLocks noGrp="1"/>
          </p:cNvSpPr>
          <p:nvPr>
            <p:ph type="body" sz="quarter" idx="11"/>
          </p:nvPr>
        </p:nvSpPr>
        <p:spPr>
          <a:xfrm>
            <a:off x="2176272" y="3538983"/>
            <a:ext cx="14136624" cy="1535620"/>
          </a:xfrm>
          <a:prstGeom prst="rect">
            <a:avLst/>
          </a:prstGeom>
        </p:spPr>
        <p:txBody>
          <a:bodyPr/>
          <a:lstStyle>
            <a:lvl1pPr marL="0" indent="0">
              <a:buFontTx/>
              <a:buNone/>
              <a:defRPr sz="8000">
                <a:solidFill>
                  <a:srgbClr val="2E2E2F"/>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5" name="Text Placeholder 7"/>
          <p:cNvSpPr>
            <a:spLocks noGrp="1"/>
          </p:cNvSpPr>
          <p:nvPr>
            <p:ph type="body" sz="quarter" idx="12"/>
          </p:nvPr>
        </p:nvSpPr>
        <p:spPr>
          <a:xfrm>
            <a:off x="2176272" y="7736523"/>
            <a:ext cx="14136624" cy="4973637"/>
          </a:xfrm>
          <a:prstGeom prst="rect">
            <a:avLst/>
          </a:prstGeom>
        </p:spPr>
        <p:txBody>
          <a:bodyPr/>
          <a:lstStyle>
            <a:lvl1pPr>
              <a:defRPr sz="4400">
                <a:solidFill>
                  <a:srgbClr val="2E2E2F"/>
                </a:solidFill>
                <a:latin typeface="Arial" panose="020B0604020202020204" pitchFamily="34" charset="0"/>
                <a:cs typeface="Arial" panose="020B0604020202020204" pitchFamily="34" charset="0"/>
              </a:defRPr>
            </a:lvl1pPr>
            <a:lvl2pPr>
              <a:defRPr sz="4400">
                <a:solidFill>
                  <a:srgbClr val="2E2E2F"/>
                </a:solidFill>
                <a:latin typeface="Arial" panose="020B0604020202020204" pitchFamily="34" charset="0"/>
                <a:cs typeface="Arial" panose="020B0604020202020204" pitchFamily="34" charset="0"/>
              </a:defRPr>
            </a:lvl2pPr>
            <a:lvl3pPr>
              <a:defRPr sz="4400">
                <a:solidFill>
                  <a:srgbClr val="2E2E2F"/>
                </a:solidFill>
                <a:latin typeface="Arial" panose="020B0604020202020204" pitchFamily="34" charset="0"/>
                <a:cs typeface="Arial" panose="020B0604020202020204" pitchFamily="34" charset="0"/>
              </a:defRPr>
            </a:lvl3pPr>
            <a:lvl4pPr>
              <a:defRPr sz="4400">
                <a:solidFill>
                  <a:srgbClr val="2E2E2F"/>
                </a:solidFill>
                <a:latin typeface="Arial" panose="020B0604020202020204" pitchFamily="34" charset="0"/>
                <a:cs typeface="Arial" panose="020B0604020202020204" pitchFamily="34" charset="0"/>
              </a:defRPr>
            </a:lvl4pPr>
            <a:lvl5pPr>
              <a:defRPr sz="4400">
                <a:solidFill>
                  <a:srgbClr val="2E2E2F"/>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14" name="Text Placeholder 13"/>
          <p:cNvSpPr>
            <a:spLocks noGrp="1"/>
          </p:cNvSpPr>
          <p:nvPr>
            <p:ph type="body" sz="quarter" idx="13" hasCustomPrompt="1"/>
          </p:nvPr>
        </p:nvSpPr>
        <p:spPr>
          <a:xfrm>
            <a:off x="15621907" y="0"/>
            <a:ext cx="8797018" cy="13716000"/>
          </a:xfrm>
          <a:prstGeom prst="rect">
            <a:avLst/>
          </a:prstGeom>
        </p:spPr>
        <p:txBody>
          <a:bodyPr anchor="ctr" anchorCtr="1"/>
          <a:lstStyle>
            <a:lvl1pPr marL="0" indent="0">
              <a:buFontTx/>
              <a:buNone/>
              <a:defRPr sz="94000">
                <a:solidFill>
                  <a:srgbClr val="00306E"/>
                </a:solidFill>
                <a:latin typeface="Arial" panose="020B0604020202020204" pitchFamily="34" charset="0"/>
                <a:cs typeface="Arial" panose="020B0604020202020204" pitchFamily="34" charset="0"/>
              </a:defRPr>
            </a:lvl1pPr>
          </a:lstStyle>
          <a:p>
            <a:pPr lvl="0"/>
            <a:r>
              <a:rPr lang="en-US" dirty="0" smtClean="0"/>
              <a:t>2</a:t>
            </a:r>
            <a:endParaRPr lang="en-NZ" dirty="0"/>
          </a:p>
        </p:txBody>
      </p:sp>
    </p:spTree>
    <p:extLst>
      <p:ext uri="{BB962C8B-B14F-4D97-AF65-F5344CB8AC3E}">
        <p14:creationId xmlns:p14="http://schemas.microsoft.com/office/powerpoint/2010/main" val="322124925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652071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49064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01030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4206839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3961469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427367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309291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76564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81056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100254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3_dark blue_layout">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176272" y="3538983"/>
            <a:ext cx="13956357" cy="1535620"/>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7" name="Text Placeholder 7"/>
          <p:cNvSpPr>
            <a:spLocks noGrp="1"/>
          </p:cNvSpPr>
          <p:nvPr>
            <p:ph type="body" sz="quarter" idx="12"/>
          </p:nvPr>
        </p:nvSpPr>
        <p:spPr>
          <a:xfrm>
            <a:off x="2176272" y="7736523"/>
            <a:ext cx="13956357" cy="4973637"/>
          </a:xfrm>
          <a:prstGeom prst="rect">
            <a:avLst/>
          </a:prstGeom>
        </p:spPr>
        <p:txBody>
          <a:bodyPr/>
          <a:lstStyle>
            <a:lvl1pPr>
              <a:defRPr sz="4400">
                <a:solidFill>
                  <a:schemeClr val="bg1"/>
                </a:solidFill>
                <a:latin typeface="Arial" panose="020B0604020202020204" pitchFamily="34" charset="0"/>
                <a:cs typeface="Arial" panose="020B0604020202020204" pitchFamily="34" charset="0"/>
              </a:defRPr>
            </a:lvl1pPr>
            <a:lvl2pPr>
              <a:defRPr sz="4400">
                <a:solidFill>
                  <a:schemeClr val="bg1"/>
                </a:solidFill>
                <a:latin typeface="Arial" panose="020B0604020202020204" pitchFamily="34" charset="0"/>
                <a:cs typeface="Arial" panose="020B0604020202020204" pitchFamily="34" charset="0"/>
              </a:defRPr>
            </a:lvl2pPr>
            <a:lvl3pPr>
              <a:defRPr sz="4400">
                <a:solidFill>
                  <a:schemeClr val="bg1"/>
                </a:solidFill>
                <a:latin typeface="Arial" panose="020B0604020202020204" pitchFamily="34" charset="0"/>
                <a:cs typeface="Arial" panose="020B0604020202020204" pitchFamily="34" charset="0"/>
              </a:defRPr>
            </a:lvl3pPr>
            <a:lvl4pPr>
              <a:defRPr sz="4400">
                <a:solidFill>
                  <a:schemeClr val="bg1"/>
                </a:solidFill>
                <a:latin typeface="Arial" panose="020B0604020202020204" pitchFamily="34" charset="0"/>
                <a:cs typeface="Arial" panose="020B0604020202020204" pitchFamily="34" charset="0"/>
              </a:defRPr>
            </a:lvl4pPr>
            <a:lvl5pPr>
              <a:defRPr sz="4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8" name="Text Placeholder 13"/>
          <p:cNvSpPr>
            <a:spLocks noGrp="1"/>
          </p:cNvSpPr>
          <p:nvPr>
            <p:ph type="body" sz="quarter" idx="13" hasCustomPrompt="1"/>
          </p:nvPr>
        </p:nvSpPr>
        <p:spPr>
          <a:xfrm>
            <a:off x="15621907" y="0"/>
            <a:ext cx="8797018" cy="13716000"/>
          </a:xfrm>
          <a:prstGeom prst="rect">
            <a:avLst/>
          </a:prstGeom>
        </p:spPr>
        <p:txBody>
          <a:bodyPr anchor="ctr" anchorCtr="1"/>
          <a:lstStyle>
            <a:lvl1pPr marL="0" indent="0">
              <a:buFontTx/>
              <a:buNone/>
              <a:defRPr sz="94000">
                <a:solidFill>
                  <a:srgbClr val="FEDA2A"/>
                </a:solidFill>
                <a:latin typeface="Arial" panose="020B0604020202020204" pitchFamily="34" charset="0"/>
                <a:cs typeface="Arial" panose="020B0604020202020204" pitchFamily="34" charset="0"/>
              </a:defRPr>
            </a:lvl1pPr>
          </a:lstStyle>
          <a:p>
            <a:pPr lvl="0"/>
            <a:r>
              <a:rPr lang="en-US" dirty="0" smtClean="0"/>
              <a:t>3</a:t>
            </a:r>
            <a:endParaRPr lang="en-NZ" dirty="0"/>
          </a:p>
        </p:txBody>
      </p:sp>
      <p:sp>
        <p:nvSpPr>
          <p:cNvPr id="9" name="Text Placeholder 5"/>
          <p:cNvSpPr>
            <a:spLocks noGrp="1"/>
          </p:cNvSpPr>
          <p:nvPr>
            <p:ph type="body" sz="quarter" idx="14"/>
          </p:nvPr>
        </p:nvSpPr>
        <p:spPr>
          <a:xfrm>
            <a:off x="2176271" y="1999237"/>
            <a:ext cx="13956357" cy="1535620"/>
          </a:xfrm>
          <a:prstGeom prst="rect">
            <a:avLst/>
          </a:prstGeom>
        </p:spPr>
        <p:txBody>
          <a:bodyPr/>
          <a:lstStyle>
            <a:lvl1pPr marL="0" indent="0">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84960325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04536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19075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3965640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3447067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619125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783479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598617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736678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334650437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59446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2030401" y="2047419"/>
            <a:ext cx="13349808"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9" name="Content Placeholder 2"/>
          <p:cNvSpPr>
            <a:spLocks noGrp="1"/>
          </p:cNvSpPr>
          <p:nvPr>
            <p:ph idx="1"/>
          </p:nvPr>
        </p:nvSpPr>
        <p:spPr>
          <a:xfrm>
            <a:off x="2030400" y="5013325"/>
            <a:ext cx="13349810" cy="769683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407969212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87386891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1825485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10205418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795142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946710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017953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648916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3185656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23384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06405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0400" y="2060627"/>
            <a:ext cx="1359090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2030400" y="4981627"/>
            <a:ext cx="13590905" cy="7947989"/>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411004166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1751395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112105360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143130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612555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284206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9627779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2737611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73229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03400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256203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2030401" y="2047419"/>
            <a:ext cx="13349808"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9" name="Content Placeholder 2"/>
          <p:cNvSpPr>
            <a:spLocks noGrp="1"/>
          </p:cNvSpPr>
          <p:nvPr>
            <p:ph idx="1"/>
          </p:nvPr>
        </p:nvSpPr>
        <p:spPr>
          <a:xfrm>
            <a:off x="2030400" y="5013325"/>
            <a:ext cx="13349810" cy="769683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39226622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nal slide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6203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0400" y="2060627"/>
            <a:ext cx="1359090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2030400" y="4981627"/>
            <a:ext cx="13590905" cy="7947989"/>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9102576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3330531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0.jpg"/><Relationship Id="rId5" Type="http://schemas.openxmlformats.org/officeDocument/2006/relationships/slideLayout" Target="../slideLayouts/slideLayout38.xml"/><Relationship Id="rId10" Type="http://schemas.openxmlformats.org/officeDocument/2006/relationships/theme" Target="../theme/theme10.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1.jpg"/><Relationship Id="rId5" Type="http://schemas.openxmlformats.org/officeDocument/2006/relationships/slideLayout" Target="../slideLayouts/slideLayout47.xml"/><Relationship Id="rId10" Type="http://schemas.openxmlformats.org/officeDocument/2006/relationships/theme" Target="../theme/theme11.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12.jpg"/><Relationship Id="rId5" Type="http://schemas.openxmlformats.org/officeDocument/2006/relationships/slideLayout" Target="../slideLayouts/slideLayout56.xml"/><Relationship Id="rId10" Type="http://schemas.openxmlformats.org/officeDocument/2006/relationships/theme" Target="../theme/theme12.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2.jpg"/><Relationship Id="rId5" Type="http://schemas.openxmlformats.org/officeDocument/2006/relationships/slideLayout" Target="../slideLayouts/slideLayout65.xml"/><Relationship Id="rId10" Type="http://schemas.openxmlformats.org/officeDocument/2006/relationships/theme" Target="../theme/theme13.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4.xml"/><Relationship Id="rId1" Type="http://schemas.openxmlformats.org/officeDocument/2006/relationships/slideLayout" Target="../slideLayouts/slideLayout70.xml"/><Relationship Id="rId4" Type="http://schemas.openxmlformats.org/officeDocument/2006/relationships/image" Target="../media/image14.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7.jpg"/><Relationship Id="rId4" Type="http://schemas.openxmlformats.org/officeDocument/2006/relationships/slideLayout" Target="../slideLayouts/slideLayout1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8.jpg"/><Relationship Id="rId4" Type="http://schemas.openxmlformats.org/officeDocument/2006/relationships/slideLayout" Target="../slideLayouts/slideLayout2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9.jpg"/><Relationship Id="rId5" Type="http://schemas.openxmlformats.org/officeDocument/2006/relationships/slideLayout" Target="../slideLayouts/slideLayout29.xml"/><Relationship Id="rId10" Type="http://schemas.openxmlformats.org/officeDocument/2006/relationships/theme" Target="../theme/theme9.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9822"/>
            <a:ext cx="24418924" cy="13735645"/>
          </a:xfrm>
          <a:prstGeom prst="rect">
            <a:avLst/>
          </a:prstGeom>
        </p:spPr>
      </p:pic>
    </p:spTree>
    <p:extLst>
      <p:ext uri="{BB962C8B-B14F-4D97-AF65-F5344CB8AC3E}">
        <p14:creationId xmlns:p14="http://schemas.microsoft.com/office/powerpoint/2010/main" val="943481942"/>
      </p:ext>
    </p:extLst>
  </p:cSld>
  <p:clrMap bg1="lt1" tx1="dk1" bg2="lt2" tx2="dk2" accent1="accent1" accent2="accent2" accent3="accent3" accent4="accent4" accent5="accent5" accent6="accent6" hlink="hlink" folHlink="folHlink"/>
  <p:sldLayoutIdLst>
    <p:sldLayoutId id="2147483837"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9883" y="12695936"/>
            <a:ext cx="24468808" cy="1020064"/>
          </a:xfrm>
          <a:prstGeom prst="rect">
            <a:avLst/>
          </a:prstGeom>
        </p:spPr>
      </p:pic>
    </p:spTree>
    <p:extLst>
      <p:ext uri="{BB962C8B-B14F-4D97-AF65-F5344CB8AC3E}">
        <p14:creationId xmlns:p14="http://schemas.microsoft.com/office/powerpoint/2010/main" val="37270894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33" r:id="rId3"/>
    <p:sldLayoutId id="2147483826" r:id="rId4"/>
    <p:sldLayoutId id="2147483827" r:id="rId5"/>
    <p:sldLayoutId id="2147483828" r:id="rId6"/>
    <p:sldLayoutId id="2147483829" r:id="rId7"/>
    <p:sldLayoutId id="2147483830" r:id="rId8"/>
    <p:sldLayoutId id="214748384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247673078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834" r:id="rId3"/>
    <p:sldLayoutId id="2147483731" r:id="rId4"/>
    <p:sldLayoutId id="2147483732" r:id="rId5"/>
    <p:sldLayoutId id="2147483733" r:id="rId6"/>
    <p:sldLayoutId id="2147483734" r:id="rId7"/>
    <p:sldLayoutId id="2147483735" r:id="rId8"/>
    <p:sldLayoutId id="2147483845"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33525476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835" r:id="rId3"/>
    <p:sldLayoutId id="2147483742" r:id="rId4"/>
    <p:sldLayoutId id="2147483743" r:id="rId5"/>
    <p:sldLayoutId id="2147483744" r:id="rId6"/>
    <p:sldLayoutId id="2147483745" r:id="rId7"/>
    <p:sldLayoutId id="2147483746" r:id="rId8"/>
    <p:sldLayoutId id="21474837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24418925" cy="137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4160742126"/>
      </p:ext>
    </p:extLst>
  </p:cSld>
  <p:clrMap bg1="lt1" tx1="dk1" bg2="lt2" tx2="dk2" accent1="accent1" accent2="accent2" accent3="accent3" accent4="accent4" accent5="accent5" accent6="accent6" hlink="hlink" folHlink="folHlink"/>
  <p:sldLayoutIdLst>
    <p:sldLayoutId id="2147483750" r:id="rId1"/>
    <p:sldLayoutId id="2147483836" r:id="rId2"/>
    <p:sldLayoutId id="2147483751" r:id="rId3"/>
    <p:sldLayoutId id="2147483752" r:id="rId4"/>
    <p:sldLayoutId id="2147483753" r:id="rId5"/>
    <p:sldLayoutId id="2147483754" r:id="rId6"/>
    <p:sldLayoutId id="2147483755" r:id="rId7"/>
    <p:sldLayoutId id="2147483756" r:id="rId8"/>
    <p:sldLayoutId id="2147483848"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64760" y="11494814"/>
            <a:ext cx="1208472" cy="1411056"/>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891"/>
            <a:ext cx="24420515" cy="13715109"/>
          </a:xfrm>
          <a:prstGeom prst="rect">
            <a:avLst/>
          </a:prstGeom>
        </p:spPr>
      </p:pic>
    </p:spTree>
    <p:extLst>
      <p:ext uri="{BB962C8B-B14F-4D97-AF65-F5344CB8AC3E}">
        <p14:creationId xmlns:p14="http://schemas.microsoft.com/office/powerpoint/2010/main" val="1953771679"/>
      </p:ext>
    </p:extLst>
  </p:cSld>
  <p:clrMap bg1="lt1" tx1="dk1" bg2="lt2" tx2="dk2" accent1="accent1" accent2="accent2" accent3="accent3" accent4="accent4" accent5="accent5" accent6="accent6" hlink="hlink" folHlink="folHlink"/>
  <p:sldLayoutIdLst>
    <p:sldLayoutId id="214748384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24418924" cy="13735645"/>
          </a:xfrm>
          <a:prstGeom prst="rect">
            <a:avLst/>
          </a:prstGeom>
        </p:spPr>
      </p:pic>
    </p:spTree>
    <p:extLst>
      <p:ext uri="{BB962C8B-B14F-4D97-AF65-F5344CB8AC3E}">
        <p14:creationId xmlns:p14="http://schemas.microsoft.com/office/powerpoint/2010/main" val="2598467033"/>
      </p:ext>
    </p:extLst>
  </p:cSld>
  <p:clrMap bg1="lt1" tx1="dk1" bg2="lt2" tx2="dk2" accent1="accent1" accent2="accent2" accent3="accent3" accent4="accent4" accent5="accent5" accent6="accent6" hlink="hlink" folHlink="folHlink"/>
  <p:sldLayoutIdLst>
    <p:sldLayoutId id="214748383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909"/>
            <a:ext cx="24418924" cy="13756731"/>
          </a:xfrm>
          <a:prstGeom prst="rect">
            <a:avLst/>
          </a:prstGeom>
        </p:spPr>
      </p:pic>
    </p:spTree>
    <p:extLst>
      <p:ext uri="{BB962C8B-B14F-4D97-AF65-F5344CB8AC3E}">
        <p14:creationId xmlns:p14="http://schemas.microsoft.com/office/powerpoint/2010/main" val="1812545907"/>
      </p:ext>
    </p:extLst>
  </p:cSld>
  <p:clrMap bg1="lt1" tx1="dk1" bg2="lt2" tx2="dk2" accent1="accent1" accent2="accent2" accent3="accent3" accent4="accent4" accent5="accent5" accent6="accent6" hlink="hlink" folHlink="folHlink"/>
  <p:sldLayoutIdLst>
    <p:sldLayoutId id="214748383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24418924" cy="13735645"/>
          </a:xfrm>
          <a:prstGeom prst="rect">
            <a:avLst/>
          </a:prstGeom>
        </p:spPr>
      </p:pic>
    </p:spTree>
    <p:extLst>
      <p:ext uri="{BB962C8B-B14F-4D97-AF65-F5344CB8AC3E}">
        <p14:creationId xmlns:p14="http://schemas.microsoft.com/office/powerpoint/2010/main" val="1663405345"/>
      </p:ext>
    </p:extLst>
  </p:cSld>
  <p:clrMap bg1="lt1" tx1="dk1" bg2="lt2" tx2="dk2" accent1="accent1" accent2="accent2" accent3="accent3" accent4="accent4" accent5="accent5" accent6="accent6" hlink="hlink" folHlink="folHlink"/>
  <p:sldLayoutIdLst>
    <p:sldLayoutId id="214748384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461" y="-1"/>
            <a:ext cx="24401463" cy="13725823"/>
          </a:xfrm>
          <a:prstGeom prst="rect">
            <a:avLst/>
          </a:prstGeom>
        </p:spPr>
      </p:pic>
    </p:spTree>
    <p:extLst>
      <p:ext uri="{BB962C8B-B14F-4D97-AF65-F5344CB8AC3E}">
        <p14:creationId xmlns:p14="http://schemas.microsoft.com/office/powerpoint/2010/main" val="2026647114"/>
      </p:ext>
    </p:extLst>
  </p:cSld>
  <p:clrMap bg1="lt1" tx1="dk1" bg2="lt2" tx2="dk2" accent1="accent1" accent2="accent2" accent3="accent3" accent4="accent4" accent5="accent5" accent6="accent6" hlink="hlink" folHlink="folHlink"/>
  <p:sldLayoutIdLst>
    <p:sldLayoutId id="2147483692" r:id="rId1"/>
    <p:sldLayoutId id="2147483693"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
            <a:ext cx="24418925" cy="13735645"/>
          </a:xfrm>
          <a:prstGeom prst="rect">
            <a:avLst/>
          </a:prstGeom>
        </p:spPr>
      </p:pic>
    </p:spTree>
    <p:extLst>
      <p:ext uri="{BB962C8B-B14F-4D97-AF65-F5344CB8AC3E}">
        <p14:creationId xmlns:p14="http://schemas.microsoft.com/office/powerpoint/2010/main" val="925626411"/>
      </p:ext>
    </p:extLst>
  </p:cSld>
  <p:clrMap bg1="lt1" tx1="dk1" bg2="lt2" tx2="dk2" accent1="accent1" accent2="accent2" accent3="accent3" accent4="accent4" accent5="accent5" accent6="accent6" hlink="hlink" folHlink="folHlink"/>
  <p:sldLayoutIdLst>
    <p:sldLayoutId id="2147483850" r:id="rId1"/>
    <p:sldLayoutId id="2147483851"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2"/>
            <a:ext cx="24418922" cy="13735643"/>
          </a:xfrm>
          <a:prstGeom prst="rect">
            <a:avLst/>
          </a:prstGeom>
        </p:spPr>
      </p:pic>
    </p:spTree>
    <p:extLst>
      <p:ext uri="{BB962C8B-B14F-4D97-AF65-F5344CB8AC3E}">
        <p14:creationId xmlns:p14="http://schemas.microsoft.com/office/powerpoint/2010/main" val="1240832810"/>
      </p:ext>
    </p:extLst>
  </p:cSld>
  <p:clrMap bg1="lt1" tx1="dk1" bg2="lt2" tx2="dk2" accent1="accent1" accent2="accent2" accent3="accent3" accent4="accent4" accent5="accent5" accent6="accent6" hlink="hlink" folHlink="folHlink"/>
  <p:sldLayoutIdLst>
    <p:sldLayoutId id="2147483699" r:id="rId1"/>
    <p:sldLayoutId id="2147483844" r:id="rId2"/>
    <p:sldLayoutId id="2147483700" r:id="rId3"/>
    <p:sldLayoutId id="2147483702" r:id="rId4"/>
    <p:sldLayoutId id="2147483703" r:id="rId5"/>
    <p:sldLayoutId id="2147483704" r:id="rId6"/>
    <p:sldLayoutId id="2147483706" r:id="rId7"/>
    <p:sldLayoutId id="214748370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2"/>
            <a:ext cx="24418920" cy="13735643"/>
          </a:xfrm>
          <a:prstGeom prst="rect">
            <a:avLst/>
          </a:prstGeom>
        </p:spPr>
      </p:pic>
    </p:spTree>
    <p:extLst>
      <p:ext uri="{BB962C8B-B14F-4D97-AF65-F5344CB8AC3E}">
        <p14:creationId xmlns:p14="http://schemas.microsoft.com/office/powerpoint/2010/main" val="3469974352"/>
      </p:ext>
    </p:extLst>
  </p:cSld>
  <p:clrMap bg1="lt1" tx1="dk1" bg2="lt2" tx2="dk2" accent1="accent1" accent2="accent2" accent3="accent3" accent4="accent4" accent5="accent5" accent6="accent6" hlink="hlink" folHlink="folHlink"/>
  <p:sldLayoutIdLst>
    <p:sldLayoutId id="2147483709" r:id="rId1"/>
    <p:sldLayoutId id="2147483831" r:id="rId2"/>
    <p:sldLayoutId id="2147483710" r:id="rId3"/>
    <p:sldLayoutId id="2147483711" r:id="rId4"/>
    <p:sldLayoutId id="2147483712" r:id="rId5"/>
    <p:sldLayoutId id="2147483713" r:id="rId6"/>
    <p:sldLayoutId id="2147483714" r:id="rId7"/>
    <p:sldLayoutId id="214748371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107083957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832" r:id="rId3"/>
    <p:sldLayoutId id="2147483719" r:id="rId4"/>
    <p:sldLayoutId id="2147483720" r:id="rId5"/>
    <p:sldLayoutId id="2147483721" r:id="rId6"/>
    <p:sldLayoutId id="2147483722" r:id="rId7"/>
    <p:sldLayoutId id="2147483723" r:id="rId8"/>
    <p:sldLayoutId id="214748384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8.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45335" y="2450719"/>
            <a:ext cx="21729065" cy="1280033"/>
          </a:xfrm>
        </p:spPr>
        <p:txBody>
          <a:bodyPr/>
          <a:lstStyle/>
          <a:p>
            <a:r>
              <a:rPr lang="en-NZ" sz="7200" dirty="0"/>
              <a:t>r</a:t>
            </a:r>
            <a:r>
              <a:rPr lang="en-NZ" sz="7200" dirty="0" smtClean="0"/>
              <a:t>ss2oai: harvesting </a:t>
            </a:r>
            <a:r>
              <a:rPr lang="en-NZ" sz="7200" dirty="0" err="1"/>
              <a:t>Wordpress</a:t>
            </a:r>
            <a:r>
              <a:rPr lang="en-NZ" sz="7200" dirty="0"/>
              <a:t> into Primo</a:t>
            </a:r>
          </a:p>
          <a:p>
            <a:endParaRPr lang="en-NZ" sz="7200" dirty="0"/>
          </a:p>
        </p:txBody>
      </p:sp>
      <p:sp>
        <p:nvSpPr>
          <p:cNvPr id="3" name="Text Placeholder 2"/>
          <p:cNvSpPr>
            <a:spLocks noGrp="1"/>
          </p:cNvSpPr>
          <p:nvPr>
            <p:ph type="body" sz="quarter" idx="11"/>
          </p:nvPr>
        </p:nvSpPr>
        <p:spPr/>
        <p:txBody>
          <a:bodyPr/>
          <a:lstStyle/>
          <a:p>
            <a:r>
              <a:rPr lang="en-NZ" sz="6000" b="1" dirty="0"/>
              <a:t>Deborah Fitchett</a:t>
            </a:r>
          </a:p>
          <a:p>
            <a:r>
              <a:rPr lang="mi-NZ" sz="5400" dirty="0"/>
              <a:t>Lincoln University Library, Teaching and </a:t>
            </a:r>
            <a:r>
              <a:rPr lang="mi-NZ" sz="5400" dirty="0" smtClean="0"/>
              <a:t>Learning</a:t>
            </a:r>
            <a:endParaRPr lang="en-NZ" sz="5400" dirty="0"/>
          </a:p>
        </p:txBody>
      </p:sp>
      <p:sp>
        <p:nvSpPr>
          <p:cNvPr id="4" name="Text Placeholder 1"/>
          <p:cNvSpPr txBox="1">
            <a:spLocks/>
          </p:cNvSpPr>
          <p:nvPr/>
        </p:nvSpPr>
        <p:spPr>
          <a:xfrm>
            <a:off x="2045336" y="7236736"/>
            <a:ext cx="17029049" cy="1280033"/>
          </a:xfrm>
          <a:prstGeom prst="rect">
            <a:avLst/>
          </a:prstGeom>
        </p:spPr>
        <p:txBody>
          <a:bodyPr/>
          <a:lstStyle>
            <a:lvl1pPr marL="0" indent="0" algn="l" defTabSz="914400" rtl="0" eaLnBrk="1" latinLnBrk="0" hangingPunct="1">
              <a:lnSpc>
                <a:spcPct val="90000"/>
              </a:lnSpc>
              <a:spcBef>
                <a:spcPts val="1000"/>
              </a:spcBef>
              <a:buFontTx/>
              <a:buNone/>
              <a:defRPr sz="8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8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8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8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8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5400" dirty="0"/>
              <a:t>ANZREG 2019 Developers’ Day</a:t>
            </a:r>
          </a:p>
        </p:txBody>
      </p:sp>
    </p:spTree>
    <p:extLst>
      <p:ext uri="{BB962C8B-B14F-4D97-AF65-F5344CB8AC3E}">
        <p14:creationId xmlns:p14="http://schemas.microsoft.com/office/powerpoint/2010/main" val="174421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PHP</a:t>
            </a:r>
            <a:endParaRPr lang="en-NZ" dirty="0"/>
          </a:p>
        </p:txBody>
      </p:sp>
      <p:sp>
        <p:nvSpPr>
          <p:cNvPr id="4" name="Rounded Rectangle 3"/>
          <p:cNvSpPr/>
          <p:nvPr/>
        </p:nvSpPr>
        <p:spPr>
          <a:xfrm>
            <a:off x="781418" y="7600109"/>
            <a:ext cx="4775013"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fetchRSS</a:t>
            </a:r>
            <a:r>
              <a:rPr lang="en-NZ" b="1" dirty="0" smtClean="0"/>
              <a:t>($</a:t>
            </a:r>
            <a:r>
              <a:rPr lang="en-NZ" b="1" dirty="0" err="1" smtClean="0"/>
              <a:t>feed,$page</a:t>
            </a:r>
            <a:r>
              <a:rPr lang="en-NZ" b="1" dirty="0" smtClean="0"/>
              <a:t>)</a:t>
            </a:r>
            <a:endParaRPr lang="en-NZ" b="1" dirty="0"/>
          </a:p>
        </p:txBody>
      </p:sp>
      <p:sp>
        <p:nvSpPr>
          <p:cNvPr id="8" name="Rounded Rectangle 7"/>
          <p:cNvSpPr/>
          <p:nvPr/>
        </p:nvSpPr>
        <p:spPr>
          <a:xfrm>
            <a:off x="5342858" y="1202953"/>
            <a:ext cx="5288458" cy="148646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Basic parameters</a:t>
            </a:r>
            <a:endParaRPr lang="en-NZ" b="1" dirty="0"/>
          </a:p>
        </p:txBody>
      </p:sp>
      <p:sp>
        <p:nvSpPr>
          <p:cNvPr id="9" name="Rounded Rectangle 8"/>
          <p:cNvSpPr/>
          <p:nvPr/>
        </p:nvSpPr>
        <p:spPr>
          <a:xfrm>
            <a:off x="5599581" y="3157259"/>
            <a:ext cx="4775013" cy="119959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Build $data if:</a:t>
            </a:r>
            <a:endParaRPr lang="en-NZ" b="1" dirty="0"/>
          </a:p>
        </p:txBody>
      </p:sp>
      <p:sp>
        <p:nvSpPr>
          <p:cNvPr id="12" name="Oval 11"/>
          <p:cNvSpPr/>
          <p:nvPr/>
        </p:nvSpPr>
        <p:spPr>
          <a:xfrm>
            <a:off x="147986" y="5321112"/>
            <a:ext cx="6044640" cy="1307165"/>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$verb = Identify</a:t>
            </a:r>
            <a:endParaRPr lang="en-NZ" b="1" dirty="0"/>
          </a:p>
        </p:txBody>
      </p:sp>
      <p:cxnSp>
        <p:nvCxnSpPr>
          <p:cNvPr id="14" name="Straight Arrow Connector 13"/>
          <p:cNvCxnSpPr>
            <a:stCxn id="12" idx="4"/>
            <a:endCxn id="4" idx="0"/>
          </p:cNvCxnSpPr>
          <p:nvPr/>
        </p:nvCxnSpPr>
        <p:spPr>
          <a:xfrm flipH="1">
            <a:off x="3168925" y="6628277"/>
            <a:ext cx="1381" cy="971832"/>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9" idx="2"/>
            <a:endCxn id="12" idx="0"/>
          </p:cNvCxnSpPr>
          <p:nvPr/>
        </p:nvCxnSpPr>
        <p:spPr>
          <a:xfrm rot="5400000">
            <a:off x="5096566" y="2430589"/>
            <a:ext cx="964263" cy="4816782"/>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6200000" flipH="1">
            <a:off x="7753164" y="2923335"/>
            <a:ext cx="467846" cy="1"/>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tretch>
            <a:fillRect/>
          </a:stretch>
        </p:blipFill>
        <p:spPr>
          <a:xfrm>
            <a:off x="8094661" y="4553789"/>
            <a:ext cx="16324263" cy="5952747"/>
          </a:xfrm>
          <a:prstGeom prst="rect">
            <a:avLst/>
          </a:prstGeom>
        </p:spPr>
      </p:pic>
    </p:spTree>
    <p:extLst>
      <p:ext uri="{BB962C8B-B14F-4D97-AF65-F5344CB8AC3E}">
        <p14:creationId xmlns:p14="http://schemas.microsoft.com/office/powerpoint/2010/main" val="2039594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5658"/>
          <a:stretch/>
        </p:blipFill>
        <p:spPr>
          <a:xfrm>
            <a:off x="12421286" y="4699746"/>
            <a:ext cx="18100077" cy="7967384"/>
          </a:xfrm>
          <a:prstGeom prst="rect">
            <a:avLst/>
          </a:prstGeom>
        </p:spPr>
      </p:pic>
      <p:sp>
        <p:nvSpPr>
          <p:cNvPr id="2" name="Title 1"/>
          <p:cNvSpPr>
            <a:spLocks noGrp="1"/>
          </p:cNvSpPr>
          <p:nvPr>
            <p:ph type="title"/>
          </p:nvPr>
        </p:nvSpPr>
        <p:spPr/>
        <p:txBody>
          <a:bodyPr/>
          <a:lstStyle/>
          <a:p>
            <a:r>
              <a:rPr lang="en-NZ" dirty="0" smtClean="0"/>
              <a:t>The PHP</a:t>
            </a:r>
            <a:endParaRPr lang="en-NZ" dirty="0"/>
          </a:p>
        </p:txBody>
      </p:sp>
      <p:sp>
        <p:nvSpPr>
          <p:cNvPr id="4" name="Rounded Rectangle 3"/>
          <p:cNvSpPr/>
          <p:nvPr/>
        </p:nvSpPr>
        <p:spPr>
          <a:xfrm>
            <a:off x="781418" y="7600109"/>
            <a:ext cx="4775013"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fetchRSS</a:t>
            </a:r>
            <a:r>
              <a:rPr lang="en-NZ" b="1" dirty="0" smtClean="0"/>
              <a:t>($</a:t>
            </a:r>
            <a:r>
              <a:rPr lang="en-NZ" b="1" dirty="0" err="1" smtClean="0"/>
              <a:t>feed,$page</a:t>
            </a:r>
            <a:r>
              <a:rPr lang="en-NZ" b="1" dirty="0" smtClean="0"/>
              <a:t>)</a:t>
            </a:r>
            <a:endParaRPr lang="en-NZ" b="1" dirty="0"/>
          </a:p>
        </p:txBody>
      </p:sp>
      <p:sp>
        <p:nvSpPr>
          <p:cNvPr id="6" name="Rounded Rectangle 5"/>
          <p:cNvSpPr/>
          <p:nvPr/>
        </p:nvSpPr>
        <p:spPr>
          <a:xfrm>
            <a:off x="7544767" y="7604592"/>
            <a:ext cx="4775013"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fetchFull</a:t>
            </a:r>
            <a:r>
              <a:rPr lang="en-NZ" b="1" dirty="0" smtClean="0"/>
              <a:t>($</a:t>
            </a:r>
            <a:r>
              <a:rPr lang="en-NZ" b="1" dirty="0" err="1" smtClean="0"/>
              <a:t>feed,$from</a:t>
            </a:r>
            <a:r>
              <a:rPr lang="en-NZ" b="1" dirty="0" smtClean="0"/>
              <a:t>)</a:t>
            </a:r>
            <a:endParaRPr lang="en-NZ" b="1" dirty="0"/>
          </a:p>
        </p:txBody>
      </p:sp>
      <p:sp>
        <p:nvSpPr>
          <p:cNvPr id="8" name="Rounded Rectangle 7"/>
          <p:cNvSpPr/>
          <p:nvPr/>
        </p:nvSpPr>
        <p:spPr>
          <a:xfrm>
            <a:off x="9565233" y="1202953"/>
            <a:ext cx="5288458" cy="148646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Basic parameters</a:t>
            </a:r>
            <a:endParaRPr lang="en-NZ" b="1" dirty="0"/>
          </a:p>
        </p:txBody>
      </p:sp>
      <p:sp>
        <p:nvSpPr>
          <p:cNvPr id="9" name="Rounded Rectangle 8"/>
          <p:cNvSpPr/>
          <p:nvPr/>
        </p:nvSpPr>
        <p:spPr>
          <a:xfrm>
            <a:off x="9821956" y="3157259"/>
            <a:ext cx="4775013" cy="119959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Build $data if:</a:t>
            </a:r>
            <a:endParaRPr lang="en-NZ" b="1" dirty="0"/>
          </a:p>
        </p:txBody>
      </p:sp>
      <p:sp>
        <p:nvSpPr>
          <p:cNvPr id="11" name="Oval 10"/>
          <p:cNvSpPr/>
          <p:nvPr/>
        </p:nvSpPr>
        <p:spPr>
          <a:xfrm>
            <a:off x="6901143" y="5307665"/>
            <a:ext cx="6044640" cy="1347787"/>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$verb</a:t>
            </a:r>
            <a:r>
              <a:rPr lang="en-NZ" b="1" dirty="0" smtClean="0"/>
              <a:t> = </a:t>
            </a:r>
            <a:r>
              <a:rPr lang="en-NZ" b="1" dirty="0" err="1" smtClean="0"/>
              <a:t>ListRecords</a:t>
            </a:r>
            <a:endParaRPr lang="en-NZ" b="1" dirty="0"/>
          </a:p>
        </p:txBody>
      </p:sp>
      <p:cxnSp>
        <p:nvCxnSpPr>
          <p:cNvPr id="19" name="Straight Arrow Connector 18"/>
          <p:cNvCxnSpPr>
            <a:stCxn id="11" idx="4"/>
            <a:endCxn id="6" idx="0"/>
          </p:cNvCxnSpPr>
          <p:nvPr/>
        </p:nvCxnSpPr>
        <p:spPr>
          <a:xfrm>
            <a:off x="9923463" y="6655452"/>
            <a:ext cx="8811" cy="949140"/>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1"/>
            <a:endCxn id="4" idx="3"/>
          </p:cNvCxnSpPr>
          <p:nvPr/>
        </p:nvCxnSpPr>
        <p:spPr>
          <a:xfrm flipH="1" flipV="1">
            <a:off x="5556431" y="8595191"/>
            <a:ext cx="1988336" cy="4483"/>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582858" y="9084608"/>
            <a:ext cx="1961909" cy="1"/>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582858" y="8146815"/>
            <a:ext cx="1953099" cy="1"/>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5400000">
            <a:off x="10591055" y="3689257"/>
            <a:ext cx="950816" cy="2286000"/>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6200000" flipH="1">
            <a:off x="11975539" y="2923335"/>
            <a:ext cx="467846" cy="1"/>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219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CF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64" t="2671" r="453" b="43998"/>
          <a:stretch/>
        </p:blipFill>
        <p:spPr>
          <a:xfrm>
            <a:off x="1263089" y="4493281"/>
            <a:ext cx="15706162" cy="8200743"/>
          </a:xfrm>
          <a:prstGeom prst="rect">
            <a:avLst/>
          </a:prstGeom>
        </p:spPr>
      </p:pic>
      <p:pic>
        <p:nvPicPr>
          <p:cNvPr id="5" name="Picture 4"/>
          <p:cNvPicPr>
            <a:picLocks noChangeAspect="1"/>
          </p:cNvPicPr>
          <p:nvPr/>
        </p:nvPicPr>
        <p:blipFill>
          <a:blip r:embed="rId4"/>
          <a:stretch>
            <a:fillRect/>
          </a:stretch>
        </p:blipFill>
        <p:spPr>
          <a:xfrm>
            <a:off x="1989230" y="1588"/>
            <a:ext cx="22429695" cy="4144618"/>
          </a:xfrm>
          <a:prstGeom prst="rect">
            <a:avLst/>
          </a:prstGeom>
        </p:spPr>
      </p:pic>
      <p:sp>
        <p:nvSpPr>
          <p:cNvPr id="6" name="TextBox 5"/>
          <p:cNvSpPr txBox="1"/>
          <p:nvPr/>
        </p:nvSpPr>
        <p:spPr>
          <a:xfrm>
            <a:off x="3669740" y="3569951"/>
            <a:ext cx="1261884" cy="923330"/>
          </a:xfrm>
          <a:prstGeom prst="rect">
            <a:avLst/>
          </a:prstGeom>
          <a:noFill/>
        </p:spPr>
        <p:txBody>
          <a:bodyPr wrap="none" rtlCol="0">
            <a:spAutoFit/>
          </a:bodyPr>
          <a:lstStyle/>
          <a:p>
            <a:r>
              <a:rPr lang="en-NZ" sz="5400" dirty="0" smtClean="0">
                <a:latin typeface="Arial" panose="020B0604020202020204" pitchFamily="34" charset="0"/>
                <a:cs typeface="Arial" panose="020B0604020202020204" pitchFamily="34" charset="0"/>
              </a:rPr>
              <a:t>[…]</a:t>
            </a:r>
            <a:endParaRPr lang="en-NZ"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925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PHP</a:t>
            </a:r>
            <a:endParaRPr lang="en-NZ" dirty="0"/>
          </a:p>
        </p:txBody>
      </p:sp>
      <p:sp>
        <p:nvSpPr>
          <p:cNvPr id="4" name="Rounded Rectangle 3"/>
          <p:cNvSpPr/>
          <p:nvPr/>
        </p:nvSpPr>
        <p:spPr>
          <a:xfrm>
            <a:off x="781418" y="7600109"/>
            <a:ext cx="4775013"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fetchRSS</a:t>
            </a:r>
            <a:r>
              <a:rPr lang="en-NZ" b="1" dirty="0" smtClean="0"/>
              <a:t>($</a:t>
            </a:r>
            <a:r>
              <a:rPr lang="en-NZ" b="1" dirty="0" err="1" smtClean="0"/>
              <a:t>feed,$page</a:t>
            </a:r>
            <a:r>
              <a:rPr lang="en-NZ" b="1" dirty="0" smtClean="0"/>
              <a:t>)</a:t>
            </a:r>
            <a:endParaRPr lang="en-NZ" b="1" dirty="0"/>
          </a:p>
        </p:txBody>
      </p:sp>
      <p:sp>
        <p:nvSpPr>
          <p:cNvPr id="6" name="Rounded Rectangle 5"/>
          <p:cNvSpPr/>
          <p:nvPr/>
        </p:nvSpPr>
        <p:spPr>
          <a:xfrm>
            <a:off x="7544767" y="7604592"/>
            <a:ext cx="4775013"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fetchFull</a:t>
            </a:r>
            <a:r>
              <a:rPr lang="en-NZ" b="1" dirty="0" smtClean="0"/>
              <a:t>($</a:t>
            </a:r>
            <a:r>
              <a:rPr lang="en-NZ" b="1" dirty="0" err="1" smtClean="0"/>
              <a:t>feed,$from</a:t>
            </a:r>
            <a:r>
              <a:rPr lang="en-NZ" b="1" dirty="0" smtClean="0"/>
              <a:t>)</a:t>
            </a:r>
            <a:endParaRPr lang="en-NZ" b="1" dirty="0"/>
          </a:p>
        </p:txBody>
      </p:sp>
      <p:sp>
        <p:nvSpPr>
          <p:cNvPr id="7" name="Rounded Rectangle 6"/>
          <p:cNvSpPr/>
          <p:nvPr/>
        </p:nvSpPr>
        <p:spPr>
          <a:xfrm>
            <a:off x="6251151" y="10562104"/>
            <a:ext cx="5031735"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assocArrayToXml</a:t>
            </a:r>
            <a:r>
              <a:rPr lang="en-NZ" b="1" dirty="0" smtClean="0"/>
              <a:t>($data)</a:t>
            </a:r>
            <a:endParaRPr lang="en-NZ" b="1" dirty="0"/>
          </a:p>
        </p:txBody>
      </p:sp>
      <p:sp>
        <p:nvSpPr>
          <p:cNvPr id="8" name="Rounded Rectangle 7"/>
          <p:cNvSpPr/>
          <p:nvPr/>
        </p:nvSpPr>
        <p:spPr>
          <a:xfrm>
            <a:off x="9565233" y="1202953"/>
            <a:ext cx="5288458" cy="148646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Basic parameters</a:t>
            </a:r>
            <a:endParaRPr lang="en-NZ" b="1" dirty="0"/>
          </a:p>
        </p:txBody>
      </p:sp>
      <p:sp>
        <p:nvSpPr>
          <p:cNvPr id="9" name="Rounded Rectangle 8"/>
          <p:cNvSpPr/>
          <p:nvPr/>
        </p:nvSpPr>
        <p:spPr>
          <a:xfrm>
            <a:off x="9821956" y="3157259"/>
            <a:ext cx="4775013" cy="119959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Build $data if:</a:t>
            </a:r>
            <a:endParaRPr lang="en-NZ" b="1" dirty="0"/>
          </a:p>
        </p:txBody>
      </p:sp>
      <p:sp>
        <p:nvSpPr>
          <p:cNvPr id="10" name="Oval 9"/>
          <p:cNvSpPr/>
          <p:nvPr/>
        </p:nvSpPr>
        <p:spPr>
          <a:xfrm>
            <a:off x="13654300" y="5321113"/>
            <a:ext cx="6044640" cy="1307164"/>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$verb</a:t>
            </a:r>
            <a:r>
              <a:rPr lang="en-NZ" b="1" dirty="0" smtClean="0"/>
              <a:t> = </a:t>
            </a:r>
            <a:r>
              <a:rPr lang="en-NZ" b="1" dirty="0" err="1" smtClean="0"/>
              <a:t>ListMetadataFormats</a:t>
            </a:r>
            <a:endParaRPr lang="en-NZ" b="1" dirty="0"/>
          </a:p>
        </p:txBody>
      </p:sp>
      <p:sp>
        <p:nvSpPr>
          <p:cNvPr id="11" name="Oval 10"/>
          <p:cNvSpPr/>
          <p:nvPr/>
        </p:nvSpPr>
        <p:spPr>
          <a:xfrm>
            <a:off x="6901143" y="5307665"/>
            <a:ext cx="6044640" cy="1347787"/>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$verb</a:t>
            </a:r>
            <a:r>
              <a:rPr lang="en-NZ" b="1" dirty="0" smtClean="0"/>
              <a:t> = </a:t>
            </a:r>
            <a:r>
              <a:rPr lang="en-NZ" b="1" dirty="0" err="1" smtClean="0"/>
              <a:t>ListRecords</a:t>
            </a:r>
            <a:endParaRPr lang="en-NZ" b="1" dirty="0"/>
          </a:p>
        </p:txBody>
      </p:sp>
      <p:sp>
        <p:nvSpPr>
          <p:cNvPr id="12" name="Oval 11"/>
          <p:cNvSpPr/>
          <p:nvPr/>
        </p:nvSpPr>
        <p:spPr>
          <a:xfrm>
            <a:off x="147986" y="5321112"/>
            <a:ext cx="6044640" cy="1307165"/>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$verb = Identify</a:t>
            </a:r>
            <a:endParaRPr lang="en-NZ" b="1" dirty="0"/>
          </a:p>
        </p:txBody>
      </p:sp>
      <p:cxnSp>
        <p:nvCxnSpPr>
          <p:cNvPr id="14" name="Straight Arrow Connector 13"/>
          <p:cNvCxnSpPr>
            <a:stCxn id="12" idx="4"/>
            <a:endCxn id="4" idx="0"/>
          </p:cNvCxnSpPr>
          <p:nvPr/>
        </p:nvCxnSpPr>
        <p:spPr>
          <a:xfrm flipH="1">
            <a:off x="3168925" y="6628277"/>
            <a:ext cx="1381" cy="971832"/>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4"/>
            <a:endCxn id="6" idx="0"/>
          </p:cNvCxnSpPr>
          <p:nvPr/>
        </p:nvCxnSpPr>
        <p:spPr>
          <a:xfrm>
            <a:off x="9923463" y="6655452"/>
            <a:ext cx="8811" cy="949140"/>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1"/>
            <a:endCxn id="4" idx="3"/>
          </p:cNvCxnSpPr>
          <p:nvPr/>
        </p:nvCxnSpPr>
        <p:spPr>
          <a:xfrm flipH="1" flipV="1">
            <a:off x="5556431" y="8595191"/>
            <a:ext cx="1988336" cy="4483"/>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582858" y="9084608"/>
            <a:ext cx="1961909" cy="1"/>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582858" y="8146815"/>
            <a:ext cx="1953099" cy="1"/>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20407456" y="5307666"/>
            <a:ext cx="3757559" cy="1347786"/>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errors</a:t>
            </a:r>
            <a:endParaRPr lang="en-NZ" b="1" dirty="0"/>
          </a:p>
        </p:txBody>
      </p:sp>
      <p:cxnSp>
        <p:nvCxnSpPr>
          <p:cNvPr id="35" name="Elbow Connector 34"/>
          <p:cNvCxnSpPr/>
          <p:nvPr/>
        </p:nvCxnSpPr>
        <p:spPr>
          <a:xfrm rot="5400000">
            <a:off x="7207754" y="319402"/>
            <a:ext cx="964263" cy="9039157"/>
          </a:xfrm>
          <a:prstGeom prst="bentConnector3">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5400000">
            <a:off x="10591055" y="3689257"/>
            <a:ext cx="950816" cy="2286000"/>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16200000" flipH="1">
            <a:off x="13960909" y="2605402"/>
            <a:ext cx="964264" cy="4467157"/>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endCxn id="33" idx="0"/>
          </p:cNvCxnSpPr>
          <p:nvPr/>
        </p:nvCxnSpPr>
        <p:spPr>
          <a:xfrm rot="16200000" flipH="1">
            <a:off x="16772441" y="-206130"/>
            <a:ext cx="950817" cy="10076773"/>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6200000" flipH="1">
            <a:off x="11975539" y="2923335"/>
            <a:ext cx="467846" cy="1"/>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 idx="2"/>
            <a:endCxn id="7" idx="0"/>
          </p:cNvCxnSpPr>
          <p:nvPr/>
        </p:nvCxnSpPr>
        <p:spPr>
          <a:xfrm rot="16200000" flipH="1">
            <a:off x="5482057" y="7277141"/>
            <a:ext cx="971831" cy="5598094"/>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6" idx="2"/>
            <a:endCxn id="7" idx="0"/>
          </p:cNvCxnSpPr>
          <p:nvPr/>
        </p:nvCxnSpPr>
        <p:spPr>
          <a:xfrm rot="5400000">
            <a:off x="8865973" y="9495803"/>
            <a:ext cx="967348" cy="1165255"/>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10" idx="4"/>
            <a:endCxn id="7" idx="0"/>
          </p:cNvCxnSpPr>
          <p:nvPr/>
        </p:nvCxnSpPr>
        <p:spPr>
          <a:xfrm rot="5400000">
            <a:off x="10754907" y="4640390"/>
            <a:ext cx="3933827" cy="7909601"/>
          </a:xfrm>
          <a:prstGeom prst="bentConnector3">
            <a:avLst>
              <a:gd name="adj1" fmla="val 88969"/>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33" idx="4"/>
            <a:endCxn id="7" idx="0"/>
          </p:cNvCxnSpPr>
          <p:nvPr/>
        </p:nvCxnSpPr>
        <p:spPr>
          <a:xfrm rot="5400000">
            <a:off x="13573302" y="1849170"/>
            <a:ext cx="3906652" cy="13519217"/>
          </a:xfrm>
          <a:prstGeom prst="bentConnector3">
            <a:avLst>
              <a:gd name="adj1" fmla="val 8855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1776011" y="11059927"/>
            <a:ext cx="12686722" cy="959500"/>
          </a:xfrm>
          <a:prstGeom prst="rect">
            <a:avLst/>
          </a:prstGeom>
        </p:spPr>
      </p:pic>
    </p:spTree>
    <p:extLst>
      <p:ext uri="{BB962C8B-B14F-4D97-AF65-F5344CB8AC3E}">
        <p14:creationId xmlns:p14="http://schemas.microsoft.com/office/powerpoint/2010/main" val="23087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OAI feeds</a:t>
            </a:r>
            <a:endParaRPr lang="en-NZ" dirty="0"/>
          </a:p>
        </p:txBody>
      </p:sp>
      <p:sp>
        <p:nvSpPr>
          <p:cNvPr id="4" name="Oval 3"/>
          <p:cNvSpPr/>
          <p:nvPr/>
        </p:nvSpPr>
        <p:spPr>
          <a:xfrm>
            <a:off x="9801161" y="4692650"/>
            <a:ext cx="4394200" cy="4394200"/>
          </a:xfrm>
          <a:prstGeom prst="ellipse">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8000" dirty="0" smtClean="0"/>
              <a:t>Primo</a:t>
            </a:r>
            <a:endParaRPr lang="en-NZ" sz="8000" dirty="0"/>
          </a:p>
        </p:txBody>
      </p:sp>
      <p:sp>
        <p:nvSpPr>
          <p:cNvPr id="5" name="Oval 4"/>
          <p:cNvSpPr/>
          <p:nvPr/>
        </p:nvSpPr>
        <p:spPr>
          <a:xfrm>
            <a:off x="6524561" y="2438400"/>
            <a:ext cx="3835400" cy="3835400"/>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800" dirty="0" err="1" smtClean="0"/>
              <a:t>Research@Lincoln</a:t>
            </a:r>
            <a:endParaRPr lang="en-NZ" sz="4800" dirty="0"/>
          </a:p>
        </p:txBody>
      </p:sp>
      <p:sp>
        <p:nvSpPr>
          <p:cNvPr id="6" name="Oval 5"/>
          <p:cNvSpPr/>
          <p:nvPr/>
        </p:nvSpPr>
        <p:spPr>
          <a:xfrm>
            <a:off x="6524561" y="7604125"/>
            <a:ext cx="3835400" cy="3835400"/>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800" dirty="0" smtClean="0"/>
              <a:t>Living Heritage</a:t>
            </a:r>
            <a:endParaRPr lang="en-NZ" sz="4800" dirty="0"/>
          </a:p>
        </p:txBody>
      </p:sp>
      <p:sp>
        <p:nvSpPr>
          <p:cNvPr id="7" name="Oval 6"/>
          <p:cNvSpPr/>
          <p:nvPr/>
        </p:nvSpPr>
        <p:spPr>
          <a:xfrm>
            <a:off x="11639031" y="851897"/>
            <a:ext cx="3835400" cy="3835400"/>
          </a:xfrm>
          <a:prstGeom prst="ellipse">
            <a:avLst/>
          </a:prstGeom>
          <a:solidFill>
            <a:srgbClr val="C48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800" dirty="0" err="1" smtClean="0"/>
              <a:t>Journals@Lincoln</a:t>
            </a:r>
            <a:endParaRPr lang="en-NZ" sz="4800" dirty="0"/>
          </a:p>
        </p:txBody>
      </p:sp>
      <p:sp>
        <p:nvSpPr>
          <p:cNvPr id="8" name="Oval 7"/>
          <p:cNvSpPr/>
          <p:nvPr/>
        </p:nvSpPr>
        <p:spPr>
          <a:xfrm>
            <a:off x="11581881" y="9117603"/>
            <a:ext cx="3835400" cy="3835400"/>
          </a:xfrm>
          <a:prstGeom prst="ellipse">
            <a:avLst/>
          </a:prstGeom>
          <a:solidFill>
            <a:srgbClr val="C48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800" dirty="0" smtClean="0"/>
              <a:t>Data</a:t>
            </a:r>
            <a:br>
              <a:rPr lang="en-NZ" sz="4800" dirty="0" smtClean="0"/>
            </a:br>
            <a:r>
              <a:rPr lang="en-NZ" sz="4800" dirty="0" smtClean="0"/>
              <a:t>@Lincoln</a:t>
            </a:r>
            <a:endParaRPr lang="en-NZ" sz="4800" dirty="0"/>
          </a:p>
        </p:txBody>
      </p:sp>
      <p:sp>
        <p:nvSpPr>
          <p:cNvPr id="10" name="Oval 9"/>
          <p:cNvSpPr/>
          <p:nvPr/>
        </p:nvSpPr>
        <p:spPr>
          <a:xfrm>
            <a:off x="14512861" y="4972050"/>
            <a:ext cx="3835400" cy="3835400"/>
          </a:xfrm>
          <a:prstGeom prst="ellipse">
            <a:avLst/>
          </a:prstGeom>
          <a:solidFill>
            <a:srgbClr val="8C8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800" dirty="0" smtClean="0"/>
              <a:t>LTL</a:t>
            </a:r>
            <a:br>
              <a:rPr lang="en-NZ" sz="4800" dirty="0" smtClean="0"/>
            </a:br>
            <a:r>
              <a:rPr lang="en-NZ" sz="4800" dirty="0" smtClean="0"/>
              <a:t>website</a:t>
            </a:r>
            <a:endParaRPr lang="en-NZ" sz="4800" dirty="0"/>
          </a:p>
        </p:txBody>
      </p:sp>
      <p:sp>
        <p:nvSpPr>
          <p:cNvPr id="11" name="Right Arrow 10"/>
          <p:cNvSpPr/>
          <p:nvPr/>
        </p:nvSpPr>
        <p:spPr>
          <a:xfrm rot="2386673">
            <a:off x="9877361" y="5181600"/>
            <a:ext cx="816039" cy="812800"/>
          </a:xfrm>
          <a:prstGeom prst="rightArrow">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ight Arrow 11"/>
          <p:cNvSpPr/>
          <p:nvPr/>
        </p:nvSpPr>
        <p:spPr>
          <a:xfrm rot="19366230">
            <a:off x="9826560" y="7745457"/>
            <a:ext cx="816039" cy="812800"/>
          </a:xfrm>
          <a:prstGeom prst="rightArrow">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ight Arrow 12"/>
          <p:cNvSpPr/>
          <p:nvPr/>
        </p:nvSpPr>
        <p:spPr>
          <a:xfrm rot="14990151">
            <a:off x="12410831" y="8490243"/>
            <a:ext cx="816039" cy="812800"/>
          </a:xfrm>
          <a:prstGeom prst="rightArrow">
            <a:avLst/>
          </a:prstGeom>
          <a:solidFill>
            <a:srgbClr val="C48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ight Arrow 13"/>
          <p:cNvSpPr/>
          <p:nvPr/>
        </p:nvSpPr>
        <p:spPr>
          <a:xfrm rot="10800000">
            <a:off x="13767540" y="6500286"/>
            <a:ext cx="816039" cy="812800"/>
          </a:xfrm>
          <a:prstGeom prst="rightArrow">
            <a:avLst/>
          </a:prstGeom>
          <a:solidFill>
            <a:srgbClr val="8C8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ight Arrow 14"/>
          <p:cNvSpPr/>
          <p:nvPr/>
        </p:nvSpPr>
        <p:spPr>
          <a:xfrm rot="6696474">
            <a:off x="12387696" y="4469340"/>
            <a:ext cx="816039" cy="812800"/>
          </a:xfrm>
          <a:prstGeom prst="rightArrow">
            <a:avLst/>
          </a:prstGeom>
          <a:solidFill>
            <a:srgbClr val="C48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2641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Next up</a:t>
            </a:r>
            <a:endParaRPr lang="en-NZ" dirty="0"/>
          </a:p>
        </p:txBody>
      </p:sp>
      <p:sp>
        <p:nvSpPr>
          <p:cNvPr id="4" name="Content Placeholder 3"/>
          <p:cNvSpPr>
            <a:spLocks noGrp="1"/>
          </p:cNvSpPr>
          <p:nvPr>
            <p:ph idx="1"/>
          </p:nvPr>
        </p:nvSpPr>
        <p:spPr/>
        <p:txBody>
          <a:bodyPr/>
          <a:lstStyle/>
          <a:p>
            <a:endParaRPr lang="en-NZ"/>
          </a:p>
        </p:txBody>
      </p:sp>
      <p:pic>
        <p:nvPicPr>
          <p:cNvPr id="5" name="Picture 4"/>
          <p:cNvPicPr>
            <a:picLocks noChangeAspect="1"/>
          </p:cNvPicPr>
          <p:nvPr/>
        </p:nvPicPr>
        <p:blipFill>
          <a:blip r:embed="rId3"/>
          <a:stretch>
            <a:fillRect/>
          </a:stretch>
        </p:blipFill>
        <p:spPr>
          <a:xfrm>
            <a:off x="21777" y="2798532"/>
            <a:ext cx="24437586" cy="9132209"/>
          </a:xfrm>
          <a:prstGeom prst="rect">
            <a:avLst/>
          </a:prstGeom>
        </p:spPr>
      </p:pic>
    </p:spTree>
    <p:extLst>
      <p:ext uri="{BB962C8B-B14F-4D97-AF65-F5344CB8AC3E}">
        <p14:creationId xmlns:p14="http://schemas.microsoft.com/office/powerpoint/2010/main" val="4212513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Open source code</a:t>
            </a:r>
            <a:endParaRPr lang="en-NZ" dirty="0"/>
          </a:p>
        </p:txBody>
      </p:sp>
      <p:sp>
        <p:nvSpPr>
          <p:cNvPr id="3" name="Content Placeholder 2"/>
          <p:cNvSpPr>
            <a:spLocks noGrp="1"/>
          </p:cNvSpPr>
          <p:nvPr>
            <p:ph idx="1"/>
          </p:nvPr>
        </p:nvSpPr>
        <p:spPr>
          <a:xfrm>
            <a:off x="1018904" y="3651251"/>
            <a:ext cx="21514216" cy="8254238"/>
          </a:xfrm>
        </p:spPr>
        <p:txBody>
          <a:bodyPr/>
          <a:lstStyle/>
          <a:p>
            <a:pPr marL="0" indent="0">
              <a:buNone/>
            </a:pPr>
            <a:r>
              <a:rPr lang="en-NZ" sz="8800" u="sng" dirty="0" smtClean="0">
                <a:solidFill>
                  <a:srgbClr val="2B47E7"/>
                </a:solidFill>
              </a:rPr>
              <a:t>https</a:t>
            </a:r>
            <a:r>
              <a:rPr lang="en-NZ" sz="8800" u="sng" dirty="0">
                <a:solidFill>
                  <a:srgbClr val="2B47E7"/>
                </a:solidFill>
              </a:rPr>
              <a:t>://</a:t>
            </a:r>
            <a:r>
              <a:rPr lang="en-NZ" sz="8800" u="sng" dirty="0" smtClean="0">
                <a:solidFill>
                  <a:srgbClr val="2B47E7"/>
                </a:solidFill>
              </a:rPr>
              <a:t>github.com/LincolnUniLTL/rss2oai</a:t>
            </a:r>
          </a:p>
          <a:p>
            <a:pPr marL="0" indent="0">
              <a:buNone/>
            </a:pPr>
            <a:endParaRPr lang="en-NZ" sz="8800" u="sng" dirty="0" smtClean="0">
              <a:solidFill>
                <a:srgbClr val="2B47E7"/>
              </a:solidFill>
            </a:endParaRPr>
          </a:p>
          <a:p>
            <a:pPr marL="0" indent="0">
              <a:buNone/>
            </a:pPr>
            <a:endParaRPr lang="en-NZ" sz="8800" u="sng" dirty="0" smtClean="0">
              <a:solidFill>
                <a:srgbClr val="2B47E7"/>
              </a:solidFill>
            </a:endParaRPr>
          </a:p>
          <a:p>
            <a:pPr marL="0" indent="0">
              <a:buNone/>
            </a:pPr>
            <a:r>
              <a:rPr lang="en-NZ" sz="8800" u="sng" dirty="0" smtClean="0">
                <a:solidFill>
                  <a:srgbClr val="2B47E7"/>
                </a:solidFill>
              </a:rPr>
              <a:t>deborah.fitchett@lincoln.ac.nz</a:t>
            </a:r>
            <a:endParaRPr lang="en-NZ" sz="8800" u="sng" dirty="0">
              <a:solidFill>
                <a:srgbClr val="2B47E7"/>
              </a:solidFill>
            </a:endParaRPr>
          </a:p>
        </p:txBody>
      </p:sp>
    </p:spTree>
    <p:extLst>
      <p:ext uri="{BB962C8B-B14F-4D97-AF65-F5344CB8AC3E}">
        <p14:creationId xmlns:p14="http://schemas.microsoft.com/office/powerpoint/2010/main" val="2170140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106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Searching the LTL website</a:t>
            </a:r>
            <a:endParaRPr lang="en-NZ" dirty="0"/>
          </a:p>
        </p:txBody>
      </p:sp>
      <p:sp>
        <p:nvSpPr>
          <p:cNvPr id="3" name="Content Placeholder 2"/>
          <p:cNvSpPr>
            <a:spLocks noGrp="1"/>
          </p:cNvSpPr>
          <p:nvPr>
            <p:ph idx="1"/>
          </p:nvPr>
        </p:nvSpPr>
        <p:spPr/>
        <p:txBody>
          <a:bodyPr/>
          <a:lstStyle/>
          <a:p>
            <a:endParaRPr lang="en-NZ" dirty="0"/>
          </a:p>
        </p:txBody>
      </p:sp>
      <p:pic>
        <p:nvPicPr>
          <p:cNvPr id="4" name="Picture 3"/>
          <p:cNvPicPr>
            <a:picLocks noChangeAspect="1"/>
          </p:cNvPicPr>
          <p:nvPr/>
        </p:nvPicPr>
        <p:blipFill>
          <a:blip r:embed="rId3"/>
          <a:stretch>
            <a:fillRect/>
          </a:stretch>
        </p:blipFill>
        <p:spPr>
          <a:xfrm>
            <a:off x="0" y="1793829"/>
            <a:ext cx="24418925" cy="10920686"/>
          </a:xfrm>
          <a:prstGeom prst="rect">
            <a:avLst/>
          </a:prstGeom>
        </p:spPr>
      </p:pic>
      <p:sp>
        <p:nvSpPr>
          <p:cNvPr id="5" name="Rectangle 4"/>
          <p:cNvSpPr/>
          <p:nvPr/>
        </p:nvSpPr>
        <p:spPr>
          <a:xfrm>
            <a:off x="21227142" y="1958019"/>
            <a:ext cx="3148241" cy="7184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p:cNvSpPr/>
          <p:nvPr/>
        </p:nvSpPr>
        <p:spPr>
          <a:xfrm>
            <a:off x="1110342" y="6646127"/>
            <a:ext cx="7881258" cy="627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04800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564032" y="4891994"/>
            <a:ext cx="4394200" cy="4394200"/>
          </a:xfrm>
          <a:prstGeom prst="ellipse">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8000" dirty="0" smtClean="0"/>
              <a:t>Primo</a:t>
            </a:r>
            <a:endParaRPr lang="en-NZ" sz="8000" dirty="0"/>
          </a:p>
        </p:txBody>
      </p:sp>
      <p:sp>
        <p:nvSpPr>
          <p:cNvPr id="2" name="Title 1"/>
          <p:cNvSpPr>
            <a:spLocks noGrp="1"/>
          </p:cNvSpPr>
          <p:nvPr>
            <p:ph type="title"/>
          </p:nvPr>
        </p:nvSpPr>
        <p:spPr/>
        <p:txBody>
          <a:bodyPr/>
          <a:lstStyle/>
          <a:p>
            <a:r>
              <a:rPr lang="en-NZ" dirty="0" smtClean="0"/>
              <a:t>OAI feeds</a:t>
            </a:r>
            <a:endParaRPr lang="en-NZ" dirty="0"/>
          </a:p>
        </p:txBody>
      </p:sp>
      <p:sp>
        <p:nvSpPr>
          <p:cNvPr id="5" name="Oval 4"/>
          <p:cNvSpPr/>
          <p:nvPr/>
        </p:nvSpPr>
        <p:spPr>
          <a:xfrm>
            <a:off x="6801270" y="1282832"/>
            <a:ext cx="3835400" cy="3835400"/>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800" dirty="0" err="1" smtClean="0"/>
              <a:t>Research@Lincoln</a:t>
            </a:r>
            <a:endParaRPr lang="en-NZ" sz="4800" dirty="0"/>
          </a:p>
        </p:txBody>
      </p:sp>
      <p:sp>
        <p:nvSpPr>
          <p:cNvPr id="6" name="Oval 5"/>
          <p:cNvSpPr/>
          <p:nvPr/>
        </p:nvSpPr>
        <p:spPr>
          <a:xfrm>
            <a:off x="6670648" y="9009911"/>
            <a:ext cx="3835400" cy="3835400"/>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800" dirty="0" smtClean="0"/>
              <a:t>Living Heritage</a:t>
            </a:r>
            <a:endParaRPr lang="en-NZ" sz="4800" dirty="0"/>
          </a:p>
        </p:txBody>
      </p:sp>
      <p:sp>
        <p:nvSpPr>
          <p:cNvPr id="10" name="Oval 9"/>
          <p:cNvSpPr/>
          <p:nvPr/>
        </p:nvSpPr>
        <p:spPr>
          <a:xfrm>
            <a:off x="13275732" y="5171394"/>
            <a:ext cx="3835400" cy="3835400"/>
          </a:xfrm>
          <a:prstGeom prst="ellipse">
            <a:avLst/>
          </a:prstGeom>
          <a:solidFill>
            <a:srgbClr val="8C8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800" dirty="0" smtClean="0"/>
              <a:t>LTL</a:t>
            </a:r>
            <a:br>
              <a:rPr lang="en-NZ" sz="4800" dirty="0" smtClean="0"/>
            </a:br>
            <a:r>
              <a:rPr lang="en-NZ" sz="4800" dirty="0" smtClean="0"/>
              <a:t>website</a:t>
            </a:r>
            <a:endParaRPr lang="en-NZ" sz="4800" dirty="0"/>
          </a:p>
        </p:txBody>
      </p:sp>
      <p:sp>
        <p:nvSpPr>
          <p:cNvPr id="11" name="Right Arrow 10"/>
          <p:cNvSpPr/>
          <p:nvPr/>
        </p:nvSpPr>
        <p:spPr>
          <a:xfrm rot="3763895">
            <a:off x="9278502" y="4809603"/>
            <a:ext cx="816039" cy="812800"/>
          </a:xfrm>
          <a:prstGeom prst="rightArrow">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ight Arrow 11"/>
          <p:cNvSpPr/>
          <p:nvPr/>
        </p:nvSpPr>
        <p:spPr>
          <a:xfrm rot="18004399">
            <a:off x="9294494" y="8584173"/>
            <a:ext cx="816039" cy="812800"/>
          </a:xfrm>
          <a:prstGeom prst="rightArrow">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ight Arrow 13"/>
          <p:cNvSpPr/>
          <p:nvPr/>
        </p:nvSpPr>
        <p:spPr>
          <a:xfrm rot="10800000">
            <a:off x="12530411" y="6699630"/>
            <a:ext cx="816039" cy="812800"/>
          </a:xfrm>
          <a:prstGeom prst="rightArrow">
            <a:avLst/>
          </a:prstGeom>
          <a:solidFill>
            <a:srgbClr val="8C8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8547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WordPress plugins</a:t>
            </a:r>
            <a:endParaRPr lang="en-NZ" dirty="0"/>
          </a:p>
        </p:txBody>
      </p:sp>
      <p:sp>
        <p:nvSpPr>
          <p:cNvPr id="3" name="Content Placeholder 2"/>
          <p:cNvSpPr>
            <a:spLocks noGrp="1"/>
          </p:cNvSpPr>
          <p:nvPr>
            <p:ph idx="1"/>
          </p:nvPr>
        </p:nvSpPr>
        <p:spPr>
          <a:xfrm>
            <a:off x="1679576" y="5665059"/>
            <a:ext cx="4514849" cy="2303282"/>
          </a:xfrm>
        </p:spPr>
        <p:txBody>
          <a:bodyPr/>
          <a:lstStyle/>
          <a:p>
            <a:pPr marL="0" indent="0" algn="ctr">
              <a:buNone/>
            </a:pPr>
            <a:r>
              <a:rPr lang="en-NZ" dirty="0" smtClean="0"/>
              <a:t>OAI-PMH?</a:t>
            </a:r>
            <a:endParaRPr lang="en-NZ" dirty="0"/>
          </a:p>
        </p:txBody>
      </p:sp>
      <p:pic>
        <p:nvPicPr>
          <p:cNvPr id="4" name="Picture 3"/>
          <p:cNvPicPr>
            <a:picLocks noChangeAspect="1"/>
          </p:cNvPicPr>
          <p:nvPr/>
        </p:nvPicPr>
        <p:blipFill>
          <a:blip r:embed="rId3"/>
          <a:stretch>
            <a:fillRect/>
          </a:stretch>
        </p:blipFill>
        <p:spPr>
          <a:xfrm>
            <a:off x="10920549" y="8404173"/>
            <a:ext cx="13418184" cy="38181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0436" y="5223034"/>
            <a:ext cx="3605347" cy="36053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9575" y="2433906"/>
            <a:ext cx="4514850" cy="3152775"/>
          </a:xfrm>
          <a:prstGeom prst="rect">
            <a:avLst/>
          </a:prstGeom>
        </p:spPr>
      </p:pic>
      <p:sp>
        <p:nvSpPr>
          <p:cNvPr id="7" name="Multiply 6"/>
          <p:cNvSpPr/>
          <p:nvPr/>
        </p:nvSpPr>
        <p:spPr>
          <a:xfrm>
            <a:off x="0" y="712026"/>
            <a:ext cx="7628709" cy="718035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8801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XML</a:t>
            </a:r>
            <a:endParaRPr lang="en-NZ" dirty="0"/>
          </a:p>
        </p:txBody>
      </p:sp>
      <p:pic>
        <p:nvPicPr>
          <p:cNvPr id="4" name="Picture 3"/>
          <p:cNvPicPr>
            <a:picLocks noChangeAspect="1"/>
          </p:cNvPicPr>
          <p:nvPr/>
        </p:nvPicPr>
        <p:blipFill rotWithShape="1">
          <a:blip r:embed="rId3"/>
          <a:srcRect b="20846"/>
          <a:stretch/>
        </p:blipFill>
        <p:spPr>
          <a:xfrm>
            <a:off x="85060" y="1773555"/>
            <a:ext cx="11940166" cy="10900454"/>
          </a:xfrm>
          <a:prstGeom prst="rect">
            <a:avLst/>
          </a:prstGeom>
          <a:ln>
            <a:solidFill>
              <a:srgbClr val="00B050"/>
            </a:solidFill>
          </a:ln>
        </p:spPr>
      </p:pic>
      <p:pic>
        <p:nvPicPr>
          <p:cNvPr id="6" name="Picture 5"/>
          <p:cNvPicPr>
            <a:picLocks noChangeAspect="1"/>
          </p:cNvPicPr>
          <p:nvPr/>
        </p:nvPicPr>
        <p:blipFill rotWithShape="1">
          <a:blip r:embed="rId4"/>
          <a:srcRect l="298" b="20846"/>
          <a:stretch/>
        </p:blipFill>
        <p:spPr>
          <a:xfrm>
            <a:off x="12286875" y="1773556"/>
            <a:ext cx="11992672" cy="10900453"/>
          </a:xfrm>
          <a:prstGeom prst="rect">
            <a:avLst/>
          </a:prstGeom>
          <a:ln>
            <a:solidFill>
              <a:srgbClr val="00B050"/>
            </a:solidFill>
          </a:ln>
        </p:spPr>
      </p:pic>
      <p:cxnSp>
        <p:nvCxnSpPr>
          <p:cNvPr id="8" name="Straight Arrow Connector 7"/>
          <p:cNvCxnSpPr/>
          <p:nvPr/>
        </p:nvCxnSpPr>
        <p:spPr>
          <a:xfrm>
            <a:off x="10164725" y="2232837"/>
            <a:ext cx="2147777"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534632" y="4423144"/>
            <a:ext cx="11309498" cy="542614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9526772" y="3647188"/>
            <a:ext cx="3011494" cy="103113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188149" y="8612372"/>
            <a:ext cx="7498797" cy="150982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928840" y="7953153"/>
            <a:ext cx="2694311" cy="374266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953153" y="8272133"/>
            <a:ext cx="5733793" cy="250208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953153" y="8952614"/>
            <a:ext cx="5591191" cy="211244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0748748" y="9367283"/>
            <a:ext cx="2795596" cy="266877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22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How</a:t>
            </a:r>
            <a:endParaRPr lang="en-NZ" dirty="0"/>
          </a:p>
        </p:txBody>
      </p:sp>
      <p:sp>
        <p:nvSpPr>
          <p:cNvPr id="5" name="Oval 4"/>
          <p:cNvSpPr/>
          <p:nvPr/>
        </p:nvSpPr>
        <p:spPr>
          <a:xfrm>
            <a:off x="1184976" y="6010460"/>
            <a:ext cx="4394200" cy="4394200"/>
          </a:xfrm>
          <a:prstGeom prst="ellipse">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6600" dirty="0" smtClean="0"/>
              <a:t>Primo</a:t>
            </a:r>
            <a:endParaRPr lang="en-NZ" sz="6600" dirty="0"/>
          </a:p>
        </p:txBody>
      </p:sp>
      <p:sp>
        <p:nvSpPr>
          <p:cNvPr id="6" name="Oval 5"/>
          <p:cNvSpPr/>
          <p:nvPr/>
        </p:nvSpPr>
        <p:spPr>
          <a:xfrm>
            <a:off x="19010156" y="6010460"/>
            <a:ext cx="4394200" cy="4394200"/>
          </a:xfrm>
          <a:prstGeom prst="ellipse">
            <a:avLst/>
          </a:prstGeom>
          <a:solidFill>
            <a:srgbClr val="8C8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6600" dirty="0" smtClean="0"/>
              <a:t>LTL</a:t>
            </a:r>
            <a:br>
              <a:rPr lang="en-NZ" sz="6600" dirty="0" smtClean="0"/>
            </a:br>
            <a:r>
              <a:rPr lang="en-NZ" sz="6600" dirty="0" smtClean="0"/>
              <a:t>website</a:t>
            </a:r>
            <a:endParaRPr lang="en-NZ" sz="6600" dirty="0"/>
          </a:p>
        </p:txBody>
      </p:sp>
      <p:sp>
        <p:nvSpPr>
          <p:cNvPr id="7" name="Oval 6"/>
          <p:cNvSpPr/>
          <p:nvPr/>
        </p:nvSpPr>
        <p:spPr>
          <a:xfrm>
            <a:off x="10102992" y="6010460"/>
            <a:ext cx="4394200" cy="4394200"/>
          </a:xfrm>
          <a:prstGeom prst="ellipse">
            <a:avLst/>
          </a:prstGeom>
          <a:solidFill>
            <a:srgbClr val="C48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6600" dirty="0" smtClean="0"/>
              <a:t>PHP-enabled server</a:t>
            </a:r>
            <a:endParaRPr lang="en-NZ" sz="6600" dirty="0"/>
          </a:p>
        </p:txBody>
      </p:sp>
      <p:sp>
        <p:nvSpPr>
          <p:cNvPr id="8" name="Right Arrow 7"/>
          <p:cNvSpPr/>
          <p:nvPr/>
        </p:nvSpPr>
        <p:spPr>
          <a:xfrm rot="10800000" flipH="1">
            <a:off x="14470297" y="7801160"/>
            <a:ext cx="4567145" cy="812800"/>
          </a:xfrm>
          <a:prstGeom prst="rightArrow">
            <a:avLst/>
          </a:prstGeom>
          <a:solidFill>
            <a:srgbClr val="2B4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9"/>
          <p:cNvSpPr txBox="1"/>
          <p:nvPr/>
        </p:nvSpPr>
        <p:spPr>
          <a:xfrm>
            <a:off x="15922295" y="7117636"/>
            <a:ext cx="1306768" cy="923330"/>
          </a:xfrm>
          <a:prstGeom prst="rect">
            <a:avLst/>
          </a:prstGeom>
          <a:noFill/>
        </p:spPr>
        <p:txBody>
          <a:bodyPr wrap="none" rtlCol="0">
            <a:spAutoFit/>
          </a:bodyPr>
          <a:lstStyle/>
          <a:p>
            <a:r>
              <a:rPr lang="en-NZ" sz="5400" b="1" dirty="0" smtClean="0">
                <a:solidFill>
                  <a:srgbClr val="2B49E7"/>
                </a:solidFill>
              </a:rPr>
              <a:t>GET</a:t>
            </a:r>
            <a:endParaRPr lang="en-NZ" sz="5400" b="1" dirty="0">
              <a:solidFill>
                <a:srgbClr val="2B49E7"/>
              </a:solidFill>
            </a:endParaRPr>
          </a:p>
        </p:txBody>
      </p:sp>
      <p:sp>
        <p:nvSpPr>
          <p:cNvPr id="11" name="Right Arrow 10"/>
          <p:cNvSpPr/>
          <p:nvPr/>
        </p:nvSpPr>
        <p:spPr>
          <a:xfrm rot="10800000" flipH="1">
            <a:off x="5552282" y="7801160"/>
            <a:ext cx="4567145" cy="812800"/>
          </a:xfrm>
          <a:prstGeom prst="rightArrow">
            <a:avLst/>
          </a:prstGeom>
          <a:solidFill>
            <a:srgbClr val="2B4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Box 11"/>
          <p:cNvSpPr txBox="1"/>
          <p:nvPr/>
        </p:nvSpPr>
        <p:spPr>
          <a:xfrm>
            <a:off x="5943600" y="7098585"/>
            <a:ext cx="3905373" cy="923330"/>
          </a:xfrm>
          <a:prstGeom prst="rect">
            <a:avLst/>
          </a:prstGeom>
          <a:noFill/>
        </p:spPr>
        <p:txBody>
          <a:bodyPr wrap="square" rtlCol="0">
            <a:spAutoFit/>
          </a:bodyPr>
          <a:lstStyle/>
          <a:p>
            <a:r>
              <a:rPr lang="en-NZ" sz="5400" b="1" dirty="0" smtClean="0">
                <a:solidFill>
                  <a:srgbClr val="2B49E7"/>
                </a:solidFill>
              </a:rPr>
              <a:t>Harvest Pipe</a:t>
            </a:r>
            <a:endParaRPr lang="en-NZ" sz="5400" b="1" dirty="0">
              <a:solidFill>
                <a:srgbClr val="2B49E7"/>
              </a:solidFill>
            </a:endParaRPr>
          </a:p>
        </p:txBody>
      </p:sp>
      <p:sp>
        <p:nvSpPr>
          <p:cNvPr id="13" name="TextBox 12"/>
          <p:cNvSpPr txBox="1"/>
          <p:nvPr/>
        </p:nvSpPr>
        <p:spPr>
          <a:xfrm>
            <a:off x="10972645" y="10623175"/>
            <a:ext cx="2654894" cy="1755673"/>
          </a:xfrm>
          <a:prstGeom prst="rect">
            <a:avLst/>
          </a:prstGeom>
          <a:noFill/>
        </p:spPr>
        <p:txBody>
          <a:bodyPr wrap="none" rtlCol="0">
            <a:spAutoFit/>
          </a:bodyPr>
          <a:lstStyle/>
          <a:p>
            <a:pPr algn="ctr"/>
            <a:r>
              <a:rPr lang="en-NZ" dirty="0" smtClean="0">
                <a:solidFill>
                  <a:srgbClr val="2B49E7"/>
                </a:solidFill>
              </a:rPr>
              <a:t>PHP converts</a:t>
            </a:r>
            <a:br>
              <a:rPr lang="en-NZ" dirty="0" smtClean="0">
                <a:solidFill>
                  <a:srgbClr val="2B49E7"/>
                </a:solidFill>
              </a:rPr>
            </a:br>
            <a:r>
              <a:rPr lang="en-NZ" dirty="0" smtClean="0">
                <a:solidFill>
                  <a:srgbClr val="2B49E7"/>
                </a:solidFill>
              </a:rPr>
              <a:t>RSS to OAI</a:t>
            </a:r>
            <a:br>
              <a:rPr lang="en-NZ" dirty="0" smtClean="0">
                <a:solidFill>
                  <a:srgbClr val="2B49E7"/>
                </a:solidFill>
              </a:rPr>
            </a:br>
            <a:r>
              <a:rPr lang="en-NZ" dirty="0" smtClean="0">
                <a:solidFill>
                  <a:srgbClr val="2B49E7"/>
                </a:solidFill>
              </a:rPr>
              <a:t>in real-time</a:t>
            </a:r>
            <a:endParaRPr lang="en-NZ" dirty="0">
              <a:solidFill>
                <a:srgbClr val="2B49E7"/>
              </a:solidFill>
            </a:endParaRPr>
          </a:p>
        </p:txBody>
      </p:sp>
      <p:sp>
        <p:nvSpPr>
          <p:cNvPr id="14" name="Content Placeholder 2"/>
          <p:cNvSpPr>
            <a:spLocks noGrp="1"/>
          </p:cNvSpPr>
          <p:nvPr>
            <p:ph idx="1"/>
          </p:nvPr>
        </p:nvSpPr>
        <p:spPr>
          <a:xfrm>
            <a:off x="1679575" y="2387226"/>
            <a:ext cx="20192873" cy="1028325"/>
          </a:xfrm>
        </p:spPr>
        <p:txBody>
          <a:bodyPr/>
          <a:lstStyle/>
          <a:p>
            <a:pPr marL="0" indent="0">
              <a:buNone/>
            </a:pPr>
            <a:r>
              <a:rPr lang="en-NZ" sz="4800" dirty="0"/>
              <a:t>https://</a:t>
            </a:r>
            <a:r>
              <a:rPr lang="en-NZ" sz="4800" dirty="0" smtClean="0"/>
              <a:t>library2.lincoln.ac.nz/tools/rss2oai/ltl.php/oai</a:t>
            </a:r>
            <a:endParaRPr lang="en-NZ" sz="4800" dirty="0"/>
          </a:p>
        </p:txBody>
      </p:sp>
      <p:sp>
        <p:nvSpPr>
          <p:cNvPr id="15" name="TextBox 14"/>
          <p:cNvSpPr txBox="1"/>
          <p:nvPr/>
        </p:nvSpPr>
        <p:spPr>
          <a:xfrm>
            <a:off x="2916704" y="3030105"/>
            <a:ext cx="5338321" cy="830997"/>
          </a:xfrm>
          <a:prstGeom prst="rect">
            <a:avLst/>
          </a:prstGeom>
          <a:noFill/>
        </p:spPr>
        <p:txBody>
          <a:bodyPr wrap="none" rtlCol="0">
            <a:spAutoFit/>
          </a:bodyPr>
          <a:lstStyle/>
          <a:p>
            <a:r>
              <a:rPr lang="en-NZ" sz="4800" dirty="0">
                <a:latin typeface="Arial" panose="020B0604020202020204" pitchFamily="34" charset="0"/>
                <a:cs typeface="Arial" panose="020B0604020202020204" pitchFamily="34" charset="0"/>
              </a:rPr>
              <a:t>?</a:t>
            </a:r>
            <a:r>
              <a:rPr lang="en-NZ" sz="4800" dirty="0" smtClean="0">
                <a:latin typeface="Arial" panose="020B0604020202020204" pitchFamily="34" charset="0"/>
                <a:cs typeface="Arial" panose="020B0604020202020204" pitchFamily="34" charset="0"/>
              </a:rPr>
              <a:t>verb=</a:t>
            </a:r>
            <a:r>
              <a:rPr lang="en-NZ" sz="4800" dirty="0" err="1" smtClean="0">
                <a:latin typeface="Arial" panose="020B0604020202020204" pitchFamily="34" charset="0"/>
                <a:cs typeface="Arial" panose="020B0604020202020204" pitchFamily="34" charset="0"/>
              </a:rPr>
              <a:t>ListRecords</a:t>
            </a:r>
            <a:endParaRPr lang="en-NZ" sz="4800" dirty="0">
              <a:latin typeface="Arial" panose="020B0604020202020204" pitchFamily="34" charset="0"/>
              <a:cs typeface="Arial" panose="020B0604020202020204" pitchFamily="34" charset="0"/>
            </a:endParaRPr>
          </a:p>
        </p:txBody>
      </p:sp>
      <p:sp>
        <p:nvSpPr>
          <p:cNvPr id="16" name="TextBox 15"/>
          <p:cNvSpPr txBox="1"/>
          <p:nvPr/>
        </p:nvSpPr>
        <p:spPr>
          <a:xfrm>
            <a:off x="2916704" y="3762596"/>
            <a:ext cx="6915676" cy="830997"/>
          </a:xfrm>
          <a:prstGeom prst="rect">
            <a:avLst/>
          </a:prstGeom>
          <a:noFill/>
        </p:spPr>
        <p:txBody>
          <a:bodyPr wrap="none" rtlCol="0">
            <a:spAutoFit/>
          </a:bodyPr>
          <a:lstStyle/>
          <a:p>
            <a:r>
              <a:rPr lang="en-NZ" sz="4800" dirty="0" smtClean="0">
                <a:latin typeface="Arial" panose="020B0604020202020204" pitchFamily="34" charset="0"/>
                <a:cs typeface="Arial" panose="020B0604020202020204" pitchFamily="34" charset="0"/>
              </a:rPr>
              <a:t>&amp;</a:t>
            </a:r>
            <a:r>
              <a:rPr lang="en-NZ" sz="4800" dirty="0" err="1" smtClean="0">
                <a:latin typeface="Arial" panose="020B0604020202020204" pitchFamily="34" charset="0"/>
                <a:cs typeface="Arial" panose="020B0604020202020204" pitchFamily="34" charset="0"/>
              </a:rPr>
              <a:t>metadataPrefix</a:t>
            </a:r>
            <a:r>
              <a:rPr lang="en-NZ" sz="4800" dirty="0" smtClean="0">
                <a:latin typeface="Arial" panose="020B0604020202020204" pitchFamily="34" charset="0"/>
                <a:cs typeface="Arial" panose="020B0604020202020204" pitchFamily="34" charset="0"/>
              </a:rPr>
              <a:t>=</a:t>
            </a:r>
            <a:r>
              <a:rPr lang="en-NZ" sz="4800" dirty="0" err="1" smtClean="0">
                <a:latin typeface="Arial" panose="020B0604020202020204" pitchFamily="34" charset="0"/>
                <a:cs typeface="Arial" panose="020B0604020202020204" pitchFamily="34" charset="0"/>
              </a:rPr>
              <a:t>oai_dc</a:t>
            </a:r>
            <a:endParaRPr lang="en-NZ" sz="4800" dirty="0">
              <a:latin typeface="Arial" panose="020B0604020202020204" pitchFamily="34" charset="0"/>
              <a:cs typeface="Arial" panose="020B0604020202020204" pitchFamily="34" charset="0"/>
            </a:endParaRPr>
          </a:p>
        </p:txBody>
      </p:sp>
      <p:sp>
        <p:nvSpPr>
          <p:cNvPr id="17" name="TextBox 16"/>
          <p:cNvSpPr txBox="1"/>
          <p:nvPr/>
        </p:nvSpPr>
        <p:spPr>
          <a:xfrm>
            <a:off x="2916704" y="4548875"/>
            <a:ext cx="8450518" cy="830997"/>
          </a:xfrm>
          <a:prstGeom prst="rect">
            <a:avLst/>
          </a:prstGeom>
          <a:noFill/>
        </p:spPr>
        <p:txBody>
          <a:bodyPr wrap="none" rtlCol="0">
            <a:spAutoFit/>
          </a:bodyPr>
          <a:lstStyle/>
          <a:p>
            <a:r>
              <a:rPr lang="en-NZ" sz="4800" dirty="0" smtClean="0">
                <a:latin typeface="Arial" panose="020B0604020202020204" pitchFamily="34" charset="0"/>
                <a:cs typeface="Arial" panose="020B0604020202020204" pitchFamily="34" charset="0"/>
              </a:rPr>
              <a:t>&amp;from=2019-10-24T11:10:00Z</a:t>
            </a:r>
            <a:endParaRPr lang="en-NZ"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61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animBg="1"/>
      <p:bldP spid="12" grpId="0"/>
      <p:bldP spid="13"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PHP</a:t>
            </a:r>
            <a:endParaRPr lang="en-NZ" dirty="0"/>
          </a:p>
        </p:txBody>
      </p:sp>
      <p:sp>
        <p:nvSpPr>
          <p:cNvPr id="4" name="Rounded Rectangle 3"/>
          <p:cNvSpPr/>
          <p:nvPr/>
        </p:nvSpPr>
        <p:spPr>
          <a:xfrm>
            <a:off x="781418" y="7600109"/>
            <a:ext cx="4775013"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fetchRSS</a:t>
            </a:r>
            <a:r>
              <a:rPr lang="en-NZ" b="1" dirty="0" smtClean="0"/>
              <a:t>($</a:t>
            </a:r>
            <a:r>
              <a:rPr lang="en-NZ" b="1" dirty="0" err="1" smtClean="0"/>
              <a:t>feed,$page</a:t>
            </a:r>
            <a:r>
              <a:rPr lang="en-NZ" b="1" dirty="0" smtClean="0"/>
              <a:t>)</a:t>
            </a:r>
            <a:endParaRPr lang="en-NZ" b="1" dirty="0"/>
          </a:p>
        </p:txBody>
      </p:sp>
      <p:sp>
        <p:nvSpPr>
          <p:cNvPr id="6" name="Rounded Rectangle 5"/>
          <p:cNvSpPr/>
          <p:nvPr/>
        </p:nvSpPr>
        <p:spPr>
          <a:xfrm>
            <a:off x="7544767" y="7604592"/>
            <a:ext cx="4775013"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fetchFull</a:t>
            </a:r>
            <a:r>
              <a:rPr lang="en-NZ" b="1" dirty="0" smtClean="0"/>
              <a:t>($</a:t>
            </a:r>
            <a:r>
              <a:rPr lang="en-NZ" b="1" dirty="0" err="1" smtClean="0"/>
              <a:t>feed,$from</a:t>
            </a:r>
            <a:r>
              <a:rPr lang="en-NZ" b="1" dirty="0" smtClean="0"/>
              <a:t>)</a:t>
            </a:r>
            <a:endParaRPr lang="en-NZ" b="1" dirty="0"/>
          </a:p>
        </p:txBody>
      </p:sp>
      <p:sp>
        <p:nvSpPr>
          <p:cNvPr id="7" name="Rounded Rectangle 6"/>
          <p:cNvSpPr/>
          <p:nvPr/>
        </p:nvSpPr>
        <p:spPr>
          <a:xfrm>
            <a:off x="9693595" y="10562104"/>
            <a:ext cx="5031735" cy="1990164"/>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err="1" smtClean="0"/>
              <a:t>assocArrayToXml</a:t>
            </a:r>
            <a:r>
              <a:rPr lang="en-NZ" b="1" dirty="0" smtClean="0"/>
              <a:t>($data)</a:t>
            </a:r>
            <a:endParaRPr lang="en-NZ" b="1" dirty="0"/>
          </a:p>
        </p:txBody>
      </p:sp>
      <p:sp>
        <p:nvSpPr>
          <p:cNvPr id="8" name="Rounded Rectangle 7"/>
          <p:cNvSpPr/>
          <p:nvPr/>
        </p:nvSpPr>
        <p:spPr>
          <a:xfrm>
            <a:off x="9565233" y="1202953"/>
            <a:ext cx="5288458" cy="148646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Basic parameters</a:t>
            </a:r>
            <a:endParaRPr lang="en-NZ" b="1" dirty="0"/>
          </a:p>
        </p:txBody>
      </p:sp>
      <p:sp>
        <p:nvSpPr>
          <p:cNvPr id="9" name="Rounded Rectangle 8"/>
          <p:cNvSpPr/>
          <p:nvPr/>
        </p:nvSpPr>
        <p:spPr>
          <a:xfrm>
            <a:off x="9821956" y="3157259"/>
            <a:ext cx="4775013" cy="119959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Build $data if:</a:t>
            </a:r>
            <a:endParaRPr lang="en-NZ" b="1" dirty="0"/>
          </a:p>
        </p:txBody>
      </p:sp>
      <p:sp>
        <p:nvSpPr>
          <p:cNvPr id="10" name="Oval 9"/>
          <p:cNvSpPr/>
          <p:nvPr/>
        </p:nvSpPr>
        <p:spPr>
          <a:xfrm>
            <a:off x="13654300" y="5321113"/>
            <a:ext cx="6044640" cy="1307164"/>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$verb</a:t>
            </a:r>
            <a:r>
              <a:rPr lang="en-NZ" b="1" dirty="0" smtClean="0"/>
              <a:t> = </a:t>
            </a:r>
            <a:r>
              <a:rPr lang="en-NZ" b="1" dirty="0" err="1" smtClean="0"/>
              <a:t>ListMetadataFormats</a:t>
            </a:r>
            <a:endParaRPr lang="en-NZ" b="1" dirty="0"/>
          </a:p>
        </p:txBody>
      </p:sp>
      <p:sp>
        <p:nvSpPr>
          <p:cNvPr id="11" name="Oval 10"/>
          <p:cNvSpPr/>
          <p:nvPr/>
        </p:nvSpPr>
        <p:spPr>
          <a:xfrm>
            <a:off x="6901143" y="5307665"/>
            <a:ext cx="6044640" cy="1347787"/>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$verb</a:t>
            </a:r>
            <a:r>
              <a:rPr lang="en-NZ" b="1" dirty="0" smtClean="0"/>
              <a:t> = </a:t>
            </a:r>
            <a:r>
              <a:rPr lang="en-NZ" b="1" dirty="0" err="1" smtClean="0"/>
              <a:t>ListRecords</a:t>
            </a:r>
            <a:endParaRPr lang="en-NZ" b="1" dirty="0"/>
          </a:p>
        </p:txBody>
      </p:sp>
      <p:sp>
        <p:nvSpPr>
          <p:cNvPr id="12" name="Oval 11"/>
          <p:cNvSpPr/>
          <p:nvPr/>
        </p:nvSpPr>
        <p:spPr>
          <a:xfrm>
            <a:off x="147986" y="5321112"/>
            <a:ext cx="6044640" cy="1307165"/>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$verb = Identify</a:t>
            </a:r>
            <a:endParaRPr lang="en-NZ" b="1" dirty="0"/>
          </a:p>
        </p:txBody>
      </p:sp>
      <p:cxnSp>
        <p:nvCxnSpPr>
          <p:cNvPr id="14" name="Straight Arrow Connector 13"/>
          <p:cNvCxnSpPr>
            <a:stCxn id="12" idx="4"/>
            <a:endCxn id="4" idx="0"/>
          </p:cNvCxnSpPr>
          <p:nvPr/>
        </p:nvCxnSpPr>
        <p:spPr>
          <a:xfrm flipH="1">
            <a:off x="3168925" y="6628277"/>
            <a:ext cx="1381" cy="971832"/>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4"/>
            <a:endCxn id="6" idx="0"/>
          </p:cNvCxnSpPr>
          <p:nvPr/>
        </p:nvCxnSpPr>
        <p:spPr>
          <a:xfrm>
            <a:off x="9923463" y="6655452"/>
            <a:ext cx="8811" cy="949140"/>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1"/>
            <a:endCxn id="4" idx="3"/>
          </p:cNvCxnSpPr>
          <p:nvPr/>
        </p:nvCxnSpPr>
        <p:spPr>
          <a:xfrm flipH="1" flipV="1">
            <a:off x="5556431" y="8595191"/>
            <a:ext cx="1988336" cy="4483"/>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582858" y="9084608"/>
            <a:ext cx="1961909" cy="1"/>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582858" y="8146815"/>
            <a:ext cx="1953099" cy="1"/>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20407456" y="5307666"/>
            <a:ext cx="3757559" cy="1347786"/>
          </a:xfrm>
          <a:prstGeom prst="ellipse">
            <a:avLst/>
          </a:prstGeom>
          <a:solidFill>
            <a:srgbClr val="47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errors</a:t>
            </a:r>
            <a:endParaRPr lang="en-NZ" b="1" dirty="0"/>
          </a:p>
        </p:txBody>
      </p:sp>
      <p:cxnSp>
        <p:nvCxnSpPr>
          <p:cNvPr id="35" name="Elbow Connector 34"/>
          <p:cNvCxnSpPr/>
          <p:nvPr/>
        </p:nvCxnSpPr>
        <p:spPr>
          <a:xfrm rot="5400000">
            <a:off x="7207754" y="319402"/>
            <a:ext cx="964263" cy="9039157"/>
          </a:xfrm>
          <a:prstGeom prst="bentConnector3">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5400000">
            <a:off x="10591055" y="3689257"/>
            <a:ext cx="950816" cy="2286000"/>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16200000" flipH="1">
            <a:off x="13960909" y="2605402"/>
            <a:ext cx="964264" cy="4467157"/>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endCxn id="33" idx="0"/>
          </p:cNvCxnSpPr>
          <p:nvPr/>
        </p:nvCxnSpPr>
        <p:spPr>
          <a:xfrm rot="16200000" flipH="1">
            <a:off x="16772441" y="-206130"/>
            <a:ext cx="950817" cy="10076773"/>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6200000" flipH="1">
            <a:off x="11975539" y="2923335"/>
            <a:ext cx="467846" cy="1"/>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 idx="2"/>
            <a:endCxn id="7" idx="0"/>
          </p:cNvCxnSpPr>
          <p:nvPr/>
        </p:nvCxnSpPr>
        <p:spPr>
          <a:xfrm rot="16200000" flipH="1">
            <a:off x="7203279" y="5555919"/>
            <a:ext cx="971831" cy="9040538"/>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6" idx="2"/>
            <a:endCxn id="7" idx="0"/>
          </p:cNvCxnSpPr>
          <p:nvPr/>
        </p:nvCxnSpPr>
        <p:spPr>
          <a:xfrm rot="16200000" flipH="1">
            <a:off x="10587194" y="8939835"/>
            <a:ext cx="967348" cy="2277189"/>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10" idx="4"/>
            <a:endCxn id="7" idx="0"/>
          </p:cNvCxnSpPr>
          <p:nvPr/>
        </p:nvCxnSpPr>
        <p:spPr>
          <a:xfrm rot="5400000">
            <a:off x="12476129" y="6361612"/>
            <a:ext cx="3933827" cy="4467157"/>
          </a:xfrm>
          <a:prstGeom prst="bentConnector3">
            <a:avLst>
              <a:gd name="adj1" fmla="val 88285"/>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33" idx="4"/>
            <a:endCxn id="7" idx="0"/>
          </p:cNvCxnSpPr>
          <p:nvPr/>
        </p:nvCxnSpPr>
        <p:spPr>
          <a:xfrm rot="5400000">
            <a:off x="15294524" y="3570392"/>
            <a:ext cx="3906652" cy="10076773"/>
          </a:xfrm>
          <a:prstGeom prst="bentConnector3">
            <a:avLst>
              <a:gd name="adj1" fmla="val 8855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856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PHP</a:t>
            </a:r>
            <a:endParaRPr lang="en-NZ" dirty="0"/>
          </a:p>
        </p:txBody>
      </p:sp>
      <p:sp>
        <p:nvSpPr>
          <p:cNvPr id="8" name="Rounded Rectangle 7"/>
          <p:cNvSpPr/>
          <p:nvPr/>
        </p:nvSpPr>
        <p:spPr>
          <a:xfrm>
            <a:off x="9565233" y="1202953"/>
            <a:ext cx="5288458" cy="1486460"/>
          </a:xfrm>
          <a:prstGeom prst="roundRect">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t>Basic parameters</a:t>
            </a:r>
            <a:endParaRPr lang="en-NZ" b="1" dirty="0"/>
          </a:p>
        </p:txBody>
      </p:sp>
      <p:cxnSp>
        <p:nvCxnSpPr>
          <p:cNvPr id="51" name="Elbow Connector 50"/>
          <p:cNvCxnSpPr/>
          <p:nvPr/>
        </p:nvCxnSpPr>
        <p:spPr>
          <a:xfrm rot="16200000" flipH="1">
            <a:off x="11975539" y="2923335"/>
            <a:ext cx="467846" cy="1"/>
          </a:xfrm>
          <a:prstGeom prst="bentConnector3">
            <a:avLst>
              <a:gd name="adj1" fmla="val 50000"/>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1"/>
          </p:nvPr>
        </p:nvSpPr>
        <p:spPr>
          <a:xfrm>
            <a:off x="1679575" y="3651251"/>
            <a:ext cx="20192873" cy="8254238"/>
          </a:xfrm>
        </p:spPr>
        <p:txBody>
          <a:bodyPr/>
          <a:lstStyle/>
          <a:p>
            <a:pPr marL="0" indent="0">
              <a:buNone/>
            </a:pPr>
            <a:r>
              <a:rPr lang="en-NZ" dirty="0"/>
              <a:t>$feed = "https://ltl.lincoln.ac.nz/feed/";</a:t>
            </a:r>
          </a:p>
          <a:p>
            <a:pPr marL="0" indent="0">
              <a:buNone/>
            </a:pPr>
            <a:r>
              <a:rPr lang="en-NZ" dirty="0"/>
              <a:t>$</a:t>
            </a:r>
            <a:r>
              <a:rPr lang="en-NZ" dirty="0" err="1"/>
              <a:t>adminEmail</a:t>
            </a:r>
            <a:r>
              <a:rPr lang="en-NZ" dirty="0"/>
              <a:t> = "digitalaccess@lincoln.ac.nz";</a:t>
            </a:r>
          </a:p>
          <a:p>
            <a:pPr marL="0" indent="0">
              <a:buNone/>
            </a:pPr>
            <a:r>
              <a:rPr lang="en-NZ" dirty="0"/>
              <a:t>$rights = array(</a:t>
            </a:r>
          </a:p>
          <a:p>
            <a:pPr marL="0" indent="0">
              <a:buNone/>
            </a:pPr>
            <a:r>
              <a:rPr lang="en-NZ" dirty="0"/>
              <a:t>	"© Lincoln University; see https://ltl.lincoln.ac.nz/services/copyright-re-use/ for full copyright and re-use statement",</a:t>
            </a:r>
          </a:p>
          <a:p>
            <a:pPr marL="0" indent="0">
              <a:buNone/>
            </a:pPr>
            <a:r>
              <a:rPr lang="en-NZ" dirty="0"/>
              <a:t>	"Creative Commons Attribution",</a:t>
            </a:r>
          </a:p>
          <a:p>
            <a:pPr marL="0" indent="0">
              <a:buNone/>
            </a:pPr>
            <a:r>
              <a:rPr lang="en-NZ" dirty="0"/>
              <a:t>);</a:t>
            </a:r>
          </a:p>
          <a:p>
            <a:pPr marL="0" indent="0">
              <a:buNone/>
            </a:pPr>
            <a:r>
              <a:rPr lang="en-NZ" dirty="0"/>
              <a:t>$</a:t>
            </a:r>
            <a:r>
              <a:rPr lang="en-NZ" dirty="0" err="1"/>
              <a:t>serveSSL</a:t>
            </a:r>
            <a:r>
              <a:rPr lang="en-NZ" dirty="0"/>
              <a:t> = true;</a:t>
            </a:r>
          </a:p>
          <a:p>
            <a:pPr marL="0" indent="0">
              <a:buNone/>
            </a:pPr>
            <a:r>
              <a:rPr lang="en-NZ" dirty="0" smtClean="0"/>
              <a:t>$</a:t>
            </a:r>
            <a:r>
              <a:rPr lang="en-NZ" dirty="0" err="1"/>
              <a:t>useBuildDate</a:t>
            </a:r>
            <a:r>
              <a:rPr lang="en-NZ" dirty="0"/>
              <a:t> = </a:t>
            </a:r>
            <a:r>
              <a:rPr lang="en-NZ" dirty="0" smtClean="0"/>
              <a:t>true;</a:t>
            </a:r>
            <a:endParaRPr lang="en-NZ" dirty="0"/>
          </a:p>
        </p:txBody>
      </p:sp>
    </p:spTree>
    <p:extLst>
      <p:ext uri="{BB962C8B-B14F-4D97-AF65-F5344CB8AC3E}">
        <p14:creationId xmlns:p14="http://schemas.microsoft.com/office/powerpoint/2010/main" val="3935803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ight Arrow 21"/>
          <p:cNvSpPr/>
          <p:nvPr/>
        </p:nvSpPr>
        <p:spPr>
          <a:xfrm rot="9035365" flipV="1">
            <a:off x="13869359" y="4174276"/>
            <a:ext cx="5680533" cy="812800"/>
          </a:xfrm>
          <a:prstGeom prst="rightArrow">
            <a:avLst/>
          </a:prstGeom>
          <a:solidFill>
            <a:srgbClr val="2B4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smtClean="0"/>
              <a:t>$useBuildDate = true</a:t>
            </a:r>
            <a:endParaRPr lang="en-NZ" dirty="0"/>
          </a:p>
        </p:txBody>
      </p:sp>
      <p:sp>
        <p:nvSpPr>
          <p:cNvPr id="23" name="Right Arrow 22"/>
          <p:cNvSpPr/>
          <p:nvPr/>
        </p:nvSpPr>
        <p:spPr>
          <a:xfrm rot="12444454" flipV="1">
            <a:off x="13969584" y="8608024"/>
            <a:ext cx="5685062" cy="812800"/>
          </a:xfrm>
          <a:prstGeom prst="rightArrow">
            <a:avLst/>
          </a:prstGeom>
          <a:solidFill>
            <a:srgbClr val="2B4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smtClean="0"/>
              <a:t>$useBuildDate = true</a:t>
            </a:r>
            <a:endParaRPr lang="en-NZ" dirty="0"/>
          </a:p>
        </p:txBody>
      </p:sp>
      <p:sp>
        <p:nvSpPr>
          <p:cNvPr id="18" name="Right Arrow 17"/>
          <p:cNvSpPr/>
          <p:nvPr/>
        </p:nvSpPr>
        <p:spPr>
          <a:xfrm rot="10800000" flipV="1">
            <a:off x="14497188" y="6796294"/>
            <a:ext cx="4679046" cy="949709"/>
          </a:xfrm>
          <a:prstGeom prst="rightArrow">
            <a:avLst/>
          </a:prstGeom>
          <a:solidFill>
            <a:srgbClr val="2B4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smtClean="0"/>
              <a:t>$useBuildDate = true</a:t>
            </a:r>
            <a:endParaRPr lang="en-NZ" dirty="0"/>
          </a:p>
        </p:txBody>
      </p:sp>
      <p:sp>
        <p:nvSpPr>
          <p:cNvPr id="2" name="Title 1"/>
          <p:cNvSpPr>
            <a:spLocks noGrp="1"/>
          </p:cNvSpPr>
          <p:nvPr>
            <p:ph type="title"/>
          </p:nvPr>
        </p:nvSpPr>
        <p:spPr/>
        <p:txBody>
          <a:bodyPr/>
          <a:lstStyle/>
          <a:p>
            <a:r>
              <a:rPr lang="en-NZ" dirty="0" smtClean="0"/>
              <a:t>$</a:t>
            </a:r>
            <a:r>
              <a:rPr lang="en-NZ" dirty="0" err="1" smtClean="0"/>
              <a:t>useBuildDate</a:t>
            </a:r>
            <a:endParaRPr lang="en-NZ" dirty="0"/>
          </a:p>
        </p:txBody>
      </p:sp>
      <p:sp>
        <p:nvSpPr>
          <p:cNvPr id="5" name="Oval 4"/>
          <p:cNvSpPr/>
          <p:nvPr/>
        </p:nvSpPr>
        <p:spPr>
          <a:xfrm>
            <a:off x="1184976" y="4692650"/>
            <a:ext cx="4394200" cy="4394200"/>
          </a:xfrm>
          <a:prstGeom prst="ellipse">
            <a:avLst/>
          </a:prstGeom>
          <a:solidFill>
            <a:srgbClr val="BAB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6000" dirty="0" smtClean="0"/>
              <a:t>Primo</a:t>
            </a:r>
            <a:endParaRPr lang="en-NZ" sz="6000" dirty="0"/>
          </a:p>
        </p:txBody>
      </p:sp>
      <p:sp>
        <p:nvSpPr>
          <p:cNvPr id="6" name="Oval 5"/>
          <p:cNvSpPr/>
          <p:nvPr/>
        </p:nvSpPr>
        <p:spPr>
          <a:xfrm>
            <a:off x="19010156" y="5210112"/>
            <a:ext cx="3876738" cy="3876738"/>
          </a:xfrm>
          <a:prstGeom prst="ellipse">
            <a:avLst/>
          </a:prstGeom>
          <a:solidFill>
            <a:srgbClr val="8C8C8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700" b="1" dirty="0">
                <a:solidFill>
                  <a:srgbClr val="FEDA2A"/>
                </a:solidFill>
              </a:rPr>
              <a:t>Created =</a:t>
            </a:r>
            <a:br>
              <a:rPr lang="en-NZ" sz="2700" b="1" dirty="0">
                <a:solidFill>
                  <a:srgbClr val="FEDA2A"/>
                </a:solidFill>
              </a:rPr>
            </a:br>
            <a:r>
              <a:rPr lang="en-NZ" sz="2700" b="1" dirty="0">
                <a:solidFill>
                  <a:srgbClr val="FEDA2A"/>
                </a:solidFill>
              </a:rPr>
              <a:t>2019-10-24 15:00</a:t>
            </a:r>
          </a:p>
          <a:p>
            <a:pPr algn="ctr"/>
            <a:endParaRPr lang="en-NZ" sz="2700" b="1" dirty="0">
              <a:solidFill>
                <a:schemeClr val="bg1"/>
              </a:solidFill>
            </a:endParaRPr>
          </a:p>
          <a:p>
            <a:pPr algn="ctr"/>
            <a:r>
              <a:rPr lang="en-NZ" sz="2700" b="1" dirty="0">
                <a:solidFill>
                  <a:schemeClr val="bg1"/>
                </a:solidFill>
              </a:rPr>
              <a:t>Modified = </a:t>
            </a:r>
            <a:br>
              <a:rPr lang="en-NZ" sz="2700" b="1" dirty="0">
                <a:solidFill>
                  <a:schemeClr val="bg1"/>
                </a:solidFill>
              </a:rPr>
            </a:br>
            <a:r>
              <a:rPr lang="en-NZ" sz="2700" b="1" dirty="0">
                <a:solidFill>
                  <a:schemeClr val="bg1"/>
                </a:solidFill>
              </a:rPr>
              <a:t>2019-10-24 15:00</a:t>
            </a:r>
            <a:endParaRPr lang="en-NZ" sz="2700" dirty="0"/>
          </a:p>
        </p:txBody>
      </p:sp>
      <p:sp>
        <p:nvSpPr>
          <p:cNvPr id="7" name="Oval 6"/>
          <p:cNvSpPr/>
          <p:nvPr/>
        </p:nvSpPr>
        <p:spPr>
          <a:xfrm>
            <a:off x="10102992" y="4692650"/>
            <a:ext cx="4394200" cy="4394200"/>
          </a:xfrm>
          <a:prstGeom prst="ellipse">
            <a:avLst/>
          </a:prstGeom>
          <a:solidFill>
            <a:srgbClr val="C48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6000" dirty="0" smtClean="0"/>
              <a:t>rss2oai</a:t>
            </a:r>
            <a:endParaRPr lang="en-NZ" sz="6000" dirty="0"/>
          </a:p>
        </p:txBody>
      </p:sp>
      <p:sp>
        <p:nvSpPr>
          <p:cNvPr id="8" name="Right Arrow 7"/>
          <p:cNvSpPr/>
          <p:nvPr/>
        </p:nvSpPr>
        <p:spPr>
          <a:xfrm rot="10800000" flipV="1">
            <a:off x="14497190" y="6026524"/>
            <a:ext cx="4919434" cy="812800"/>
          </a:xfrm>
          <a:prstGeom prst="rightArrow">
            <a:avLst/>
          </a:prstGeom>
          <a:solidFill>
            <a:srgbClr val="8C8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smtClean="0">
                <a:solidFill>
                  <a:srgbClr val="FEDA2A"/>
                </a:solidFill>
              </a:rPr>
              <a:t>$useBuildDate = false</a:t>
            </a:r>
            <a:endParaRPr lang="en-NZ" dirty="0">
              <a:solidFill>
                <a:srgbClr val="FEDA2A"/>
              </a:solidFill>
            </a:endParaRPr>
          </a:p>
        </p:txBody>
      </p:sp>
      <p:sp>
        <p:nvSpPr>
          <p:cNvPr id="10" name="TextBox 9"/>
          <p:cNvSpPr txBox="1"/>
          <p:nvPr/>
        </p:nvSpPr>
        <p:spPr>
          <a:xfrm>
            <a:off x="13907913" y="11553015"/>
            <a:ext cx="2667718" cy="923330"/>
          </a:xfrm>
          <a:prstGeom prst="rect">
            <a:avLst/>
          </a:prstGeom>
          <a:noFill/>
        </p:spPr>
        <p:txBody>
          <a:bodyPr wrap="none" rtlCol="0">
            <a:spAutoFit/>
          </a:bodyPr>
          <a:lstStyle/>
          <a:p>
            <a:pPr algn="ctr"/>
            <a:r>
              <a:rPr lang="en-NZ" sz="2700" b="1" dirty="0" smtClean="0">
                <a:solidFill>
                  <a:srgbClr val="2B49E7"/>
                </a:solidFill>
              </a:rPr>
              <a:t>Build date</a:t>
            </a:r>
            <a:r>
              <a:rPr lang="en-NZ" sz="2700" b="1" dirty="0">
                <a:solidFill>
                  <a:srgbClr val="2B49E7"/>
                </a:solidFill>
              </a:rPr>
              <a:t> </a:t>
            </a:r>
            <a:r>
              <a:rPr lang="en-NZ" sz="2700" b="1" dirty="0" smtClean="0">
                <a:solidFill>
                  <a:srgbClr val="2B49E7"/>
                </a:solidFill>
              </a:rPr>
              <a:t>=</a:t>
            </a:r>
            <a:br>
              <a:rPr lang="en-NZ" sz="2700" b="1" dirty="0" smtClean="0">
                <a:solidFill>
                  <a:srgbClr val="2B49E7"/>
                </a:solidFill>
              </a:rPr>
            </a:br>
            <a:r>
              <a:rPr lang="en-NZ" sz="2700" b="1" dirty="0" smtClean="0">
                <a:solidFill>
                  <a:srgbClr val="2B49E7"/>
                </a:solidFill>
              </a:rPr>
              <a:t>2019-10-25 10:00</a:t>
            </a:r>
            <a:endParaRPr lang="en-NZ" sz="2700" b="1" dirty="0">
              <a:solidFill>
                <a:srgbClr val="2B49E7"/>
              </a:solidFill>
            </a:endParaRPr>
          </a:p>
        </p:txBody>
      </p:sp>
      <p:sp>
        <p:nvSpPr>
          <p:cNvPr id="11" name="Right Arrow 10"/>
          <p:cNvSpPr/>
          <p:nvPr/>
        </p:nvSpPr>
        <p:spPr>
          <a:xfrm rot="10800000">
            <a:off x="5579176" y="6483350"/>
            <a:ext cx="4567145" cy="812800"/>
          </a:xfrm>
          <a:prstGeom prst="rightArrow">
            <a:avLst/>
          </a:prstGeom>
          <a:solidFill>
            <a:srgbClr val="2B4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TextBox 14"/>
          <p:cNvSpPr txBox="1"/>
          <p:nvPr/>
        </p:nvSpPr>
        <p:spPr>
          <a:xfrm>
            <a:off x="6052677" y="3420851"/>
            <a:ext cx="3871573" cy="1323439"/>
          </a:xfrm>
          <a:prstGeom prst="rect">
            <a:avLst/>
          </a:prstGeom>
          <a:noFill/>
        </p:spPr>
        <p:txBody>
          <a:bodyPr wrap="none" rtlCol="0">
            <a:spAutoFit/>
          </a:bodyPr>
          <a:lstStyle/>
          <a:p>
            <a:pPr algn="ctr"/>
            <a:r>
              <a:rPr lang="en-NZ" sz="4000" b="1" dirty="0">
                <a:solidFill>
                  <a:srgbClr val="2B49E7"/>
                </a:solidFill>
              </a:rPr>
              <a:t>Harvest from =</a:t>
            </a:r>
            <a:br>
              <a:rPr lang="en-NZ" sz="4000" b="1" dirty="0">
                <a:solidFill>
                  <a:srgbClr val="2B49E7"/>
                </a:solidFill>
              </a:rPr>
            </a:br>
            <a:r>
              <a:rPr lang="en-NZ" sz="4000" b="1" dirty="0">
                <a:solidFill>
                  <a:srgbClr val="2B49E7"/>
                </a:solidFill>
              </a:rPr>
              <a:t>2019-10-24 11:00</a:t>
            </a:r>
          </a:p>
        </p:txBody>
      </p:sp>
      <p:sp>
        <p:nvSpPr>
          <p:cNvPr id="19" name="Oval 18"/>
          <p:cNvSpPr/>
          <p:nvPr/>
        </p:nvSpPr>
        <p:spPr>
          <a:xfrm>
            <a:off x="19010156" y="1224117"/>
            <a:ext cx="3876738" cy="3876738"/>
          </a:xfrm>
          <a:prstGeom prst="ellipse">
            <a:avLst/>
          </a:prstGeom>
          <a:solidFill>
            <a:srgbClr val="8C8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700" b="1" dirty="0">
                <a:solidFill>
                  <a:srgbClr val="FEDA2A"/>
                </a:solidFill>
              </a:rPr>
              <a:t>Created =</a:t>
            </a:r>
            <a:br>
              <a:rPr lang="en-NZ" sz="2700" b="1" dirty="0">
                <a:solidFill>
                  <a:srgbClr val="FEDA2A"/>
                </a:solidFill>
              </a:rPr>
            </a:br>
            <a:r>
              <a:rPr lang="en-NZ" sz="2700" b="1" dirty="0">
                <a:solidFill>
                  <a:srgbClr val="FEDA2A"/>
                </a:solidFill>
              </a:rPr>
              <a:t>2017-08-08 14:00</a:t>
            </a:r>
          </a:p>
          <a:p>
            <a:pPr algn="ctr"/>
            <a:endParaRPr lang="en-NZ" sz="2700" b="1" dirty="0">
              <a:solidFill>
                <a:schemeClr val="bg1"/>
              </a:solidFill>
            </a:endParaRPr>
          </a:p>
          <a:p>
            <a:pPr algn="ctr"/>
            <a:r>
              <a:rPr lang="en-NZ" sz="2700" b="1" dirty="0">
                <a:solidFill>
                  <a:schemeClr val="bg1"/>
                </a:solidFill>
              </a:rPr>
              <a:t>Modified = </a:t>
            </a:r>
            <a:br>
              <a:rPr lang="en-NZ" sz="2700" b="1" dirty="0">
                <a:solidFill>
                  <a:schemeClr val="bg1"/>
                </a:solidFill>
              </a:rPr>
            </a:br>
            <a:r>
              <a:rPr lang="en-NZ" sz="2700" b="1" dirty="0">
                <a:solidFill>
                  <a:schemeClr val="bg1"/>
                </a:solidFill>
              </a:rPr>
              <a:t>2017-08-08 </a:t>
            </a:r>
            <a:r>
              <a:rPr lang="en-NZ" sz="2700" b="1" dirty="0" smtClean="0">
                <a:solidFill>
                  <a:schemeClr val="bg1"/>
                </a:solidFill>
              </a:rPr>
              <a:t>14:00</a:t>
            </a:r>
            <a:endParaRPr lang="en-NZ" sz="2700" b="1" dirty="0">
              <a:solidFill>
                <a:schemeClr val="bg1"/>
              </a:solidFill>
            </a:endParaRPr>
          </a:p>
        </p:txBody>
      </p:sp>
      <p:sp>
        <p:nvSpPr>
          <p:cNvPr id="20" name="Oval 19"/>
          <p:cNvSpPr/>
          <p:nvPr/>
        </p:nvSpPr>
        <p:spPr>
          <a:xfrm>
            <a:off x="19010156" y="9190318"/>
            <a:ext cx="3876738" cy="3876738"/>
          </a:xfrm>
          <a:prstGeom prst="ellipse">
            <a:avLst/>
          </a:prstGeom>
          <a:solidFill>
            <a:srgbClr val="8C8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700" b="1" dirty="0">
                <a:solidFill>
                  <a:srgbClr val="FEDA2A"/>
                </a:solidFill>
              </a:rPr>
              <a:t>Created =</a:t>
            </a:r>
            <a:br>
              <a:rPr lang="en-NZ" sz="2700" b="1" dirty="0">
                <a:solidFill>
                  <a:srgbClr val="FEDA2A"/>
                </a:solidFill>
              </a:rPr>
            </a:br>
            <a:r>
              <a:rPr lang="en-NZ" sz="2700" b="1" dirty="0">
                <a:solidFill>
                  <a:srgbClr val="FEDA2A"/>
                </a:solidFill>
              </a:rPr>
              <a:t>2017-08-08 14:00</a:t>
            </a:r>
          </a:p>
          <a:p>
            <a:pPr algn="ctr"/>
            <a:endParaRPr lang="en-NZ" sz="2700" b="1" dirty="0">
              <a:solidFill>
                <a:schemeClr val="bg1"/>
              </a:solidFill>
            </a:endParaRPr>
          </a:p>
          <a:p>
            <a:pPr algn="ctr"/>
            <a:r>
              <a:rPr lang="en-NZ" sz="2700" b="1" dirty="0">
                <a:solidFill>
                  <a:schemeClr val="bg1"/>
                </a:solidFill>
              </a:rPr>
              <a:t>Modified = </a:t>
            </a:r>
            <a:br>
              <a:rPr lang="en-NZ" sz="2700" b="1" dirty="0">
                <a:solidFill>
                  <a:schemeClr val="bg1"/>
                </a:solidFill>
              </a:rPr>
            </a:br>
            <a:r>
              <a:rPr lang="en-NZ" sz="2700" b="1" dirty="0">
                <a:solidFill>
                  <a:schemeClr val="bg1"/>
                </a:solidFill>
              </a:rPr>
              <a:t>2019-10-25 </a:t>
            </a:r>
            <a:r>
              <a:rPr lang="en-NZ" sz="2700" b="1" dirty="0" smtClean="0">
                <a:solidFill>
                  <a:schemeClr val="bg1"/>
                </a:solidFill>
              </a:rPr>
              <a:t>10:00</a:t>
            </a:r>
            <a:endParaRPr lang="en-NZ" sz="2700" b="1" dirty="0">
              <a:solidFill>
                <a:schemeClr val="bg1"/>
              </a:solidFill>
            </a:endParaRPr>
          </a:p>
        </p:txBody>
      </p:sp>
      <p:cxnSp>
        <p:nvCxnSpPr>
          <p:cNvPr id="4" name="Straight Arrow Connector 3"/>
          <p:cNvCxnSpPr>
            <a:endCxn id="10" idx="3"/>
          </p:cNvCxnSpPr>
          <p:nvPr/>
        </p:nvCxnSpPr>
        <p:spPr>
          <a:xfrm flipH="1">
            <a:off x="16575631" y="12008721"/>
            <a:ext cx="2976394" cy="5959"/>
          </a:xfrm>
          <a:prstGeom prst="straightConnector1">
            <a:avLst/>
          </a:prstGeom>
          <a:ln w="76200">
            <a:solidFill>
              <a:srgbClr val="2B47E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1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2"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3"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grpId="2"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8" grpId="0" animBg="1"/>
      <p:bldP spid="18" grpId="1" animBg="1"/>
      <p:bldP spid="18" grpId="2" animBg="1"/>
      <p:bldP spid="8" grpId="0" animBg="1"/>
      <p:bldP spid="8" grpId="1" animBg="1"/>
      <p:bldP spid="8" grpId="2" animBg="1"/>
      <p:bldP spid="8" grpId="3" animBg="1"/>
      <p:bldP spid="10" grpId="0"/>
    </p:bldLst>
  </p:timing>
</p:sld>
</file>

<file path=ppt/theme/theme1.xml><?xml version="1.0" encoding="utf-8"?>
<a:theme xmlns:a="http://schemas.openxmlformats.org/drawingml/2006/main" name="1. Title_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639B26D4-6B5A-4510-AB21-CC74F0E4BB97}"/>
    </a:ext>
  </a:extLst>
</a:theme>
</file>

<file path=ppt/theme/theme10.xml><?xml version="1.0" encoding="utf-8"?>
<a:theme xmlns:a="http://schemas.openxmlformats.org/drawingml/2006/main" name="10. Content_dark blu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016A6F3F-ABF8-4B05-AC92-2586930F373D}"/>
    </a:ext>
  </a:extLst>
</a:theme>
</file>

<file path=ppt/theme/theme11.xml><?xml version="1.0" encoding="utf-8"?>
<a:theme xmlns:a="http://schemas.openxmlformats.org/drawingml/2006/main" name="11. Content_yellow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C64A2C90-B6B4-41FD-879C-A0334FB0CBD3}"/>
    </a:ext>
  </a:extLst>
</a:theme>
</file>

<file path=ppt/theme/theme12.xml><?xml version="1.0" encoding="utf-8"?>
<a:theme xmlns:a="http://schemas.openxmlformats.org/drawingml/2006/main" name="12. Content_whit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D424A75B-D835-48A6-B6AB-03050B6B1A80}"/>
    </a:ext>
  </a:extLst>
</a:theme>
</file>

<file path=ppt/theme/theme13.xml><?xml version="1.0" encoding="utf-8"?>
<a:theme xmlns:a="http://schemas.openxmlformats.org/drawingml/2006/main" name="13. Content_white foot_grey">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714B772F-D047-4A1D-BD59-2433E2F54CDA}"/>
    </a:ext>
  </a:extLst>
</a:theme>
</file>

<file path=ppt/theme/theme14.xml><?xml version="1.0" encoding="utf-8"?>
<a:theme xmlns:a="http://schemas.openxmlformats.org/drawingml/2006/main" name="14. Final slid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545173C1-8DF2-4C80-82F1-16EDAD597E79}"/>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Section 1_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34DA21A2-DC82-4080-80D1-3BE33B431F42}"/>
    </a:ext>
  </a:extLst>
</a:theme>
</file>

<file path=ppt/theme/theme3.xml><?xml version="1.0" encoding="utf-8"?>
<a:theme xmlns:a="http://schemas.openxmlformats.org/drawingml/2006/main" name="3. Section 2_yellow">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7A35A031-ACD3-4CD0-BB00-C7DA0DF11E7A}"/>
    </a:ext>
  </a:extLst>
</a:theme>
</file>

<file path=ppt/theme/theme4.xml><?xml version="1.0" encoding="utf-8"?>
<a:theme xmlns:a="http://schemas.openxmlformats.org/drawingml/2006/main" name="4. Section 3_dark 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058FB0DD-D9DF-4780-A0FC-32F2ED19A611}"/>
    </a:ext>
  </a:extLst>
</a:theme>
</file>

<file path=ppt/theme/theme5.xml><?xml version="1.0" encoding="utf-8"?>
<a:theme xmlns:a="http://schemas.openxmlformats.org/drawingml/2006/main" name="5. Breaker slide_picture_woman">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EB96D6FC-EE68-487F-AFC2-70FC3F6F84A8}"/>
    </a:ext>
  </a:extLst>
</a:theme>
</file>

<file path=ppt/theme/theme6.xml><?xml version="1.0" encoding="utf-8"?>
<a:theme xmlns:a="http://schemas.openxmlformats.org/drawingml/2006/main" name="6. Breaker slide_picture_man">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D1B67FE2-F129-4902-B44C-2D5EB2F63E5E}"/>
    </a:ext>
  </a:extLst>
</a:theme>
</file>

<file path=ppt/theme/theme7.xml><?xml version="1.0" encoding="utf-8"?>
<a:theme xmlns:a="http://schemas.openxmlformats.org/drawingml/2006/main" name="7. Breaker slide_yellow">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CE4FE004-4681-460B-88AC-07CBE5A65DB4}"/>
    </a:ext>
  </a:extLst>
</a:theme>
</file>

<file path=ppt/theme/theme8.xml><?xml version="1.0" encoding="utf-8"?>
<a:theme xmlns:a="http://schemas.openxmlformats.org/drawingml/2006/main" name="8. Breakers slide_dark 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AC36813C-7B18-4315-B312-9830902D868F}"/>
    </a:ext>
  </a:extLst>
</a:theme>
</file>

<file path=ppt/theme/theme9.xml><?xml version="1.0" encoding="utf-8"?>
<a:theme xmlns:a="http://schemas.openxmlformats.org/drawingml/2006/main" name="9. Content_blu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48494638-5BD2-4D9D-8ECE-BE75061E44C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FA44354BC4114C822AC3F0C03E9E0A" ma:contentTypeVersion="1" ma:contentTypeDescription="Create a new document." ma:contentTypeScope="" ma:versionID="3895cbe70dba078ebc87eae83bca4add">
  <xsd:schema xmlns:xsd="http://www.w3.org/2001/XMLSchema" xmlns:xs="http://www.w3.org/2001/XMLSchema" xmlns:p="http://schemas.microsoft.com/office/2006/metadata/properties" xmlns:ns1="http://schemas.microsoft.com/sharepoint/v3" xmlns:ns2="3a4d8d9e-9c3a-4cea-9353-80c92c4351c7" targetNamespace="http://schemas.microsoft.com/office/2006/metadata/properties" ma:root="true" ma:fieldsID="b5872c0f3b1ae34177bf66e85cb97e69" ns1:_="" ns2:_="">
    <xsd:import namespace="http://schemas.microsoft.com/sharepoint/v3"/>
    <xsd:import namespace="3a4d8d9e-9c3a-4cea-9353-80c92c4351c7"/>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4d8d9e-9c3a-4cea-9353-80c92c4351c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3a4d8d9e-9c3a-4cea-9353-80c92c4351c7">TA6R7TV7RP65-4-187</_dlc_DocId>
    <_dlc_DocIdUrl xmlns="3a4d8d9e-9c3a-4cea-9353-80c92c4351c7">
      <Url>http://hub.lincoln.ac.nz/external/_layouts/DocIdRedir.aspx?ID=TA6R7TV7RP65-4-187</Url>
      <Description>TA6R7TV7RP65-4-187</Description>
    </_dlc_DocIdUrl>
  </documentManagement>
</p:properties>
</file>

<file path=customXml/itemProps1.xml><?xml version="1.0" encoding="utf-8"?>
<ds:datastoreItem xmlns:ds="http://schemas.openxmlformats.org/officeDocument/2006/customXml" ds:itemID="{F5D47ABE-543A-48A9-943A-481E88A61D00}">
  <ds:schemaRefs>
    <ds:schemaRef ds:uri="http://schemas.microsoft.com/sharepoint/events"/>
  </ds:schemaRefs>
</ds:datastoreItem>
</file>

<file path=customXml/itemProps2.xml><?xml version="1.0" encoding="utf-8"?>
<ds:datastoreItem xmlns:ds="http://schemas.openxmlformats.org/officeDocument/2006/customXml" ds:itemID="{AED1AD26-6F1A-4787-945C-08CFF4B97B13}">
  <ds:schemaRefs>
    <ds:schemaRef ds:uri="http://schemas.microsoft.com/sharepoint/v3/contenttype/forms"/>
  </ds:schemaRefs>
</ds:datastoreItem>
</file>

<file path=customXml/itemProps3.xml><?xml version="1.0" encoding="utf-8"?>
<ds:datastoreItem xmlns:ds="http://schemas.openxmlformats.org/officeDocument/2006/customXml" ds:itemID="{C7A0D908-4278-4075-8518-664FB9F0E2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4d8d9e-9c3a-4cea-9353-80c92c4351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643BAA1-BFD7-4FD4-A4F5-03D31F048F6D}">
  <ds:schemaRefs>
    <ds:schemaRef ds:uri="http://purl.org/dc/elements/1.1/"/>
    <ds:schemaRef ds:uri="http://schemas.microsoft.com/office/2006/metadata/properties"/>
    <ds:schemaRef ds:uri="http://schemas.microsoft.com/sharepoint/v3"/>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3a4d8d9e-9c3a-4cea-9353-80c92c4351c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Lincoln-University-PPT-STANDARD_16.9</Template>
  <TotalTime>4766</TotalTime>
  <Words>2034</Words>
  <Application>Microsoft Office PowerPoint</Application>
  <PresentationFormat>Custom</PresentationFormat>
  <Paragraphs>196</Paragraphs>
  <Slides>17</Slides>
  <Notes>16</Notes>
  <HiddenSlides>0</HiddenSlides>
  <MMClips>0</MMClips>
  <ScaleCrop>false</ScaleCrop>
  <HeadingPairs>
    <vt:vector size="6" baseType="variant">
      <vt:variant>
        <vt:lpstr>Fonts Used</vt:lpstr>
      </vt:variant>
      <vt:variant>
        <vt:i4>2</vt:i4>
      </vt:variant>
      <vt:variant>
        <vt:lpstr>Theme</vt:lpstr>
      </vt:variant>
      <vt:variant>
        <vt:i4>14</vt:i4>
      </vt:variant>
      <vt:variant>
        <vt:lpstr>Slide Titles</vt:lpstr>
      </vt:variant>
      <vt:variant>
        <vt:i4>17</vt:i4>
      </vt:variant>
    </vt:vector>
  </HeadingPairs>
  <TitlesOfParts>
    <vt:vector size="33" baseType="lpstr">
      <vt:lpstr>Arial</vt:lpstr>
      <vt:lpstr>Calibri</vt:lpstr>
      <vt:lpstr>1. Title_blue</vt:lpstr>
      <vt:lpstr>2. Section 1_Blue</vt:lpstr>
      <vt:lpstr>3. Section 2_yellow</vt:lpstr>
      <vt:lpstr>4. Section 3_dark blue</vt:lpstr>
      <vt:lpstr>5. Breaker slide_picture_woman</vt:lpstr>
      <vt:lpstr>6. Breaker slide_picture_man</vt:lpstr>
      <vt:lpstr>7. Breaker slide_yellow</vt:lpstr>
      <vt:lpstr>8. Breakers slide_dark blue</vt:lpstr>
      <vt:lpstr>9. Content_blue footer</vt:lpstr>
      <vt:lpstr>10. Content_dark blue footer</vt:lpstr>
      <vt:lpstr>11. Content_yellow footer</vt:lpstr>
      <vt:lpstr>12. Content_white footer</vt:lpstr>
      <vt:lpstr>13. Content_white foot_grey</vt:lpstr>
      <vt:lpstr>14. Final slide</vt:lpstr>
      <vt:lpstr>PowerPoint Presentation</vt:lpstr>
      <vt:lpstr>Searching the LTL website</vt:lpstr>
      <vt:lpstr>OAI feeds</vt:lpstr>
      <vt:lpstr>WordPress plugins</vt:lpstr>
      <vt:lpstr>The XML</vt:lpstr>
      <vt:lpstr>How</vt:lpstr>
      <vt:lpstr>The PHP</vt:lpstr>
      <vt:lpstr>The PHP</vt:lpstr>
      <vt:lpstr>$useBuildDate</vt:lpstr>
      <vt:lpstr>The PHP</vt:lpstr>
      <vt:lpstr>The PHP</vt:lpstr>
      <vt:lpstr>PowerPoint Presentation</vt:lpstr>
      <vt:lpstr>The PHP</vt:lpstr>
      <vt:lpstr>OAI feeds</vt:lpstr>
      <vt:lpstr>Next up</vt:lpstr>
      <vt:lpstr>Open source code</vt:lpstr>
      <vt:lpstr>PowerPoint Presentation</vt:lpstr>
    </vt:vector>
  </TitlesOfParts>
  <Company>Lincoln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Fitchett, Deborah</dc:creator>
  <cp:lastModifiedBy>Fitchett, Deborah</cp:lastModifiedBy>
  <cp:revision>78</cp:revision>
  <dcterms:created xsi:type="dcterms:W3CDTF">2019-10-07T00:46:06Z</dcterms:created>
  <dcterms:modified xsi:type="dcterms:W3CDTF">2019-10-22T03:45:59Z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0x01010041FA44354BC4114C822AC3F0C03E9E0A</vt:lpwstr>
  </property>
  <property fmtid="{D5CDD505-2E9C-101B-9397-08002B2CF9AE}" pid="3" name="_dlc_DocIdItemGuid">
    <vt:lpwstr>b09b2197-e0d6-465b-923d-842f57d270b6</vt:lpwstr>
  </property>
</Properties>
</file>