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1" r:id="rId1"/>
  </p:sldMasterIdLst>
  <p:notesMasterIdLst>
    <p:notesMasterId r:id="rId53"/>
  </p:notesMasterIdLst>
  <p:handoutMasterIdLst>
    <p:handoutMasterId r:id="rId54"/>
  </p:handoutMasterIdLst>
  <p:sldIdLst>
    <p:sldId id="595" r:id="rId2"/>
    <p:sldId id="596" r:id="rId3"/>
    <p:sldId id="597" r:id="rId4"/>
    <p:sldId id="598" r:id="rId5"/>
    <p:sldId id="599" r:id="rId6"/>
    <p:sldId id="600" r:id="rId7"/>
    <p:sldId id="601" r:id="rId8"/>
    <p:sldId id="602" r:id="rId9"/>
    <p:sldId id="603" r:id="rId10"/>
    <p:sldId id="604" r:id="rId11"/>
    <p:sldId id="605" r:id="rId12"/>
    <p:sldId id="607" r:id="rId13"/>
    <p:sldId id="622" r:id="rId14"/>
    <p:sldId id="612" r:id="rId15"/>
    <p:sldId id="613" r:id="rId16"/>
    <p:sldId id="614" r:id="rId17"/>
    <p:sldId id="615" r:id="rId18"/>
    <p:sldId id="616" r:id="rId19"/>
    <p:sldId id="541" r:id="rId20"/>
    <p:sldId id="546" r:id="rId21"/>
    <p:sldId id="543" r:id="rId22"/>
    <p:sldId id="553" r:id="rId23"/>
    <p:sldId id="554" r:id="rId24"/>
    <p:sldId id="548" r:id="rId25"/>
    <p:sldId id="564" r:id="rId26"/>
    <p:sldId id="544" r:id="rId27"/>
    <p:sldId id="572" r:id="rId28"/>
    <p:sldId id="549" r:id="rId29"/>
    <p:sldId id="556" r:id="rId30"/>
    <p:sldId id="557" r:id="rId31"/>
    <p:sldId id="558" r:id="rId32"/>
    <p:sldId id="559" r:id="rId33"/>
    <p:sldId id="560" r:id="rId34"/>
    <p:sldId id="561" r:id="rId35"/>
    <p:sldId id="563" r:id="rId36"/>
    <p:sldId id="550" r:id="rId37"/>
    <p:sldId id="574" r:id="rId38"/>
    <p:sldId id="585" r:id="rId39"/>
    <p:sldId id="575" r:id="rId40"/>
    <p:sldId id="582" r:id="rId41"/>
    <p:sldId id="594" r:id="rId42"/>
    <p:sldId id="579" r:id="rId43"/>
    <p:sldId id="588" r:id="rId44"/>
    <p:sldId id="591" r:id="rId45"/>
    <p:sldId id="593" r:id="rId46"/>
    <p:sldId id="536" r:id="rId47"/>
    <p:sldId id="542" r:id="rId48"/>
    <p:sldId id="617" r:id="rId49"/>
    <p:sldId id="618" r:id="rId50"/>
    <p:sldId id="619" r:id="rId51"/>
    <p:sldId id="539" r:id="rId52"/>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B"/>
    <a:srgbClr val="AFE961"/>
    <a:srgbClr val="969696"/>
    <a:srgbClr val="5A5A5A"/>
    <a:srgbClr val="D2D2D2"/>
    <a:srgbClr val="E6E6E6"/>
    <a:srgbClr val="C800D9"/>
    <a:srgbClr val="CD48D9"/>
    <a:srgbClr val="00AC3E"/>
    <a:srgbClr val="F16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97" autoAdjust="0"/>
    <p:restoredTop sz="71512" autoAdjust="0"/>
  </p:normalViewPr>
  <p:slideViewPr>
    <p:cSldViewPr snapToGrid="0" snapToObjects="1" showGuides="1">
      <p:cViewPr varScale="1">
        <p:scale>
          <a:sx n="65" d="100"/>
          <a:sy n="65" d="100"/>
        </p:scale>
        <p:origin x="1416" y="78"/>
      </p:cViewPr>
      <p:guideLst>
        <p:guide orient="horz" pos="3861"/>
        <p:guide pos="7446"/>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68" d="100"/>
          <a:sy n="68" d="100"/>
        </p:scale>
        <p:origin x="2246" y="48"/>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ad.monash.edu\home\User080\melee\Documents\Primo-Review-2017\Reports\User-behaviour-log-analysis-spreadsheet-20180316.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ad.monash.edu\shared\Library\all-library\projects\Primo%20UX%20Review\Report\SDS-report\User-behaviour-log-analysis-spreadsheet-20180316.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ad.monash.edu\home\User080\melee\Documents\IGeLU\Singapore-2019\Papers\PrimoUX\User-behaviour-log-analysis-IGeLU-2019082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baseline="0" dirty="0"/>
              <a:t>Sign-in link</a:t>
            </a:r>
          </a:p>
        </c:rich>
      </c:tx>
      <c:layout>
        <c:manualLayout>
          <c:xMode val="edge"/>
          <c:yMode val="edge"/>
          <c:x val="0.16133436707646734"/>
          <c:y val="9.789220680582078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'PLP-signIn'!$C$6</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35-425E-9BCF-9418DBA429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F35-425E-9BCF-9418DBA429A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'PLP-signIn'!$A$7:$A$8</c:f>
              <c:strCache>
                <c:ptCount val="2"/>
                <c:pt idx="0">
                  <c:v>Sessions signed in</c:v>
                </c:pt>
                <c:pt idx="1">
                  <c:v>Sessions not signed in</c:v>
                </c:pt>
              </c:strCache>
            </c:strRef>
          </c:cat>
          <c:val>
            <c:numRef>
              <c:f>'PLP-signIn'!$C$7:$C$8</c:f>
              <c:numCache>
                <c:formatCode>0.0000%</c:formatCode>
                <c:ptCount val="2"/>
                <c:pt idx="0">
                  <c:v>0.15278113351992767</c:v>
                </c:pt>
                <c:pt idx="1">
                  <c:v>0.84721886648007227</c:v>
                </c:pt>
              </c:numCache>
            </c:numRef>
          </c:val>
          <c:extLst>
            <c:ext xmlns:c16="http://schemas.microsoft.com/office/drawing/2014/chart" uri="{C3380CC4-5D6E-409C-BE32-E72D297353CC}">
              <c16:uniqueId val="{00000004-3F35-425E-9BCF-9418DBA429A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935061124003111"/>
          <c:y val="0.85559523059037879"/>
          <c:w val="0.38947688556410326"/>
          <c:h val="0.144374273260534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Lateral linking</a:t>
            </a:r>
          </a:p>
        </c:rich>
      </c:tx>
      <c:layout>
        <c:manualLayout>
          <c:xMode val="edge"/>
          <c:yMode val="edge"/>
          <c:x val="0.22847453152548583"/>
          <c:y val="5.796409746835773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LateralLinking!$B$9</c:f>
              <c:strCache>
                <c:ptCount val="1"/>
                <c:pt idx="0">
                  <c:v>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36-447C-B13E-2CF484075C8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36-447C-B13E-2CF484075C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36-447C-B13E-2CF484075C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LateralLinking!$A$10:$A$12</c:f>
              <c:strCache>
                <c:ptCount val="3"/>
                <c:pt idx="0">
                  <c:v>Lateral Linking – Author</c:v>
                </c:pt>
                <c:pt idx="1">
                  <c:v>Lateral Linking – Series Title</c:v>
                </c:pt>
                <c:pt idx="2">
                  <c:v>Lateral Linking – Subject</c:v>
                </c:pt>
              </c:strCache>
            </c:strRef>
          </c:cat>
          <c:val>
            <c:numRef>
              <c:f>LateralLinking!$B$10:$B$12</c:f>
              <c:numCache>
                <c:formatCode>#,##0_ ;[Red]\-#,##0\ </c:formatCode>
                <c:ptCount val="3"/>
                <c:pt idx="0">
                  <c:v>12218</c:v>
                </c:pt>
                <c:pt idx="1">
                  <c:v>618</c:v>
                </c:pt>
                <c:pt idx="2">
                  <c:v>11364</c:v>
                </c:pt>
              </c:numCache>
            </c:numRef>
          </c:val>
          <c:extLst>
            <c:ext xmlns:c16="http://schemas.microsoft.com/office/drawing/2014/chart" uri="{C3380CC4-5D6E-409C-BE32-E72D297353CC}">
              <c16:uniqueId val="{00000006-4736-447C-B13E-2CF484075C8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0066363776161347"/>
          <c:y val="0.47705241110582064"/>
          <c:w val="0.39696048143202378"/>
          <c:h val="0.397427245676980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Use My Account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MyAccount!$B$9</c:f>
              <c:strCache>
                <c:ptCount val="1"/>
                <c:pt idx="0">
                  <c:v>Count</c:v>
                </c:pt>
              </c:strCache>
            </c:strRef>
          </c:tx>
          <c:spPr>
            <a:solidFill>
              <a:schemeClr val="accent1"/>
            </a:solidFill>
            <a:ln>
              <a:noFill/>
            </a:ln>
            <a:effectLst/>
          </c:spPr>
          <c:invertIfNegative val="0"/>
          <c:cat>
            <c:strRef>
              <c:f>MyAccount!$A$10:$A$16</c:f>
              <c:strCache>
                <c:ptCount val="7"/>
                <c:pt idx="0">
                  <c:v>Blocks and Messages</c:v>
                </c:pt>
                <c:pt idx="1">
                  <c:v>Fine and Fees</c:v>
                </c:pt>
                <c:pt idx="2">
                  <c:v>Go to My Account</c:v>
                </c:pt>
                <c:pt idx="3">
                  <c:v>Go to My Account (Deep Link)</c:v>
                </c:pt>
                <c:pt idx="4">
                  <c:v>Loans</c:v>
                </c:pt>
                <c:pt idx="5">
                  <c:v>Personal Settings</c:v>
                </c:pt>
                <c:pt idx="6">
                  <c:v>Requests</c:v>
                </c:pt>
              </c:strCache>
            </c:strRef>
          </c:cat>
          <c:val>
            <c:numRef>
              <c:f>MyAccount!$B$10:$B$16</c:f>
              <c:numCache>
                <c:formatCode>#,##0_ ;[Red]\-#,##0\ </c:formatCode>
                <c:ptCount val="7"/>
                <c:pt idx="0">
                  <c:v>1778</c:v>
                </c:pt>
                <c:pt idx="1">
                  <c:v>11579</c:v>
                </c:pt>
                <c:pt idx="2">
                  <c:v>3</c:v>
                </c:pt>
                <c:pt idx="3">
                  <c:v>74843</c:v>
                </c:pt>
                <c:pt idx="4">
                  <c:v>12510</c:v>
                </c:pt>
                <c:pt idx="5">
                  <c:v>13432</c:v>
                </c:pt>
                <c:pt idx="6">
                  <c:v>2440</c:v>
                </c:pt>
              </c:numCache>
            </c:numRef>
          </c:val>
          <c:extLst>
            <c:ext xmlns:c16="http://schemas.microsoft.com/office/drawing/2014/chart" uri="{C3380CC4-5D6E-409C-BE32-E72D297353CC}">
              <c16:uniqueId val="{00000000-0F89-484A-8D5B-82F556561F4D}"/>
            </c:ext>
          </c:extLst>
        </c:ser>
        <c:dLbls>
          <c:showLegendKey val="0"/>
          <c:showVal val="0"/>
          <c:showCatName val="0"/>
          <c:showSerName val="0"/>
          <c:showPercent val="0"/>
          <c:showBubbleSize val="0"/>
        </c:dLbls>
        <c:gapWidth val="182"/>
        <c:axId val="504517920"/>
        <c:axId val="504518312"/>
      </c:barChart>
      <c:catAx>
        <c:axId val="504517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4518312"/>
        <c:crosses val="autoZero"/>
        <c:auto val="1"/>
        <c:lblAlgn val="ctr"/>
        <c:lblOffset val="100"/>
        <c:noMultiLvlLbl val="0"/>
      </c:catAx>
      <c:valAx>
        <c:axId val="504518312"/>
        <c:scaling>
          <c:orientation val="minMax"/>
        </c:scaling>
        <c:delete val="0"/>
        <c:axPos val="b"/>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4517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Use personal profile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PersonalProfile!$C$9</c:f>
              <c:strCache>
                <c:ptCount val="1"/>
                <c:pt idx="0">
                  <c:v>%</c:v>
                </c:pt>
              </c:strCache>
            </c:strRef>
          </c:tx>
          <c:spPr>
            <a:solidFill>
              <a:schemeClr val="accent4"/>
            </a:solidFill>
            <a:ln>
              <a:noFill/>
            </a:ln>
            <a:effectLst/>
          </c:spPr>
          <c:invertIfNegative val="0"/>
          <c:cat>
            <c:strRef>
              <c:f>PersonalProfile!$A$10:$A$11</c:f>
              <c:strCache>
                <c:ptCount val="2"/>
                <c:pt idx="0">
                  <c:v>Update Personalized Results Profile</c:v>
                </c:pt>
                <c:pt idx="1">
                  <c:v>Remove personalized results profile</c:v>
                </c:pt>
              </c:strCache>
            </c:strRef>
          </c:cat>
          <c:val>
            <c:numRef>
              <c:f>PersonalProfile!$C$10:$C$11</c:f>
              <c:numCache>
                <c:formatCode>0.000%</c:formatCode>
                <c:ptCount val="2"/>
                <c:pt idx="0">
                  <c:v>0</c:v>
                </c:pt>
                <c:pt idx="1">
                  <c:v>1</c:v>
                </c:pt>
              </c:numCache>
            </c:numRef>
          </c:val>
          <c:extLst>
            <c:ext xmlns:c16="http://schemas.microsoft.com/office/drawing/2014/chart" uri="{C3380CC4-5D6E-409C-BE32-E72D297353CC}">
              <c16:uniqueId val="{00000000-80F8-4F8E-AC41-4304F8FE3DBE}"/>
            </c:ext>
          </c:extLst>
        </c:ser>
        <c:dLbls>
          <c:showLegendKey val="0"/>
          <c:showVal val="0"/>
          <c:showCatName val="0"/>
          <c:showSerName val="0"/>
          <c:showPercent val="0"/>
          <c:showBubbleSize val="0"/>
        </c:dLbls>
        <c:gapWidth val="182"/>
        <c:axId val="505525872"/>
        <c:axId val="505526264"/>
      </c:barChart>
      <c:catAx>
        <c:axId val="505525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5526264"/>
        <c:crosses val="autoZero"/>
        <c:auto val="1"/>
        <c:lblAlgn val="ctr"/>
        <c:lblOffset val="100"/>
        <c:noMultiLvlLbl val="0"/>
      </c:catAx>
      <c:valAx>
        <c:axId val="505526264"/>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525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Tags &amp; Reviews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TagsReviews!$B$9</c:f>
              <c:strCache>
                <c:ptCount val="1"/>
                <c:pt idx="0">
                  <c:v>Count</c:v>
                </c:pt>
              </c:strCache>
            </c:strRef>
          </c:tx>
          <c:dPt>
            <c:idx val="0"/>
            <c:bubble3D val="0"/>
            <c:spPr>
              <a:solidFill>
                <a:schemeClr val="accent1"/>
              </a:solidFill>
              <a:ln>
                <a:noFill/>
              </a:ln>
              <a:effectLst/>
            </c:spPr>
            <c:extLst>
              <c:ext xmlns:c16="http://schemas.microsoft.com/office/drawing/2014/chart" uri="{C3380CC4-5D6E-409C-BE32-E72D297353CC}">
                <c16:uniqueId val="{00000001-D7F8-4022-8A50-2090257FF823}"/>
              </c:ext>
            </c:extLst>
          </c:dPt>
          <c:dPt>
            <c:idx val="1"/>
            <c:bubble3D val="0"/>
            <c:spPr>
              <a:solidFill>
                <a:schemeClr val="accent2"/>
              </a:solidFill>
              <a:ln>
                <a:noFill/>
              </a:ln>
              <a:effectLst/>
            </c:spPr>
            <c:extLst>
              <c:ext xmlns:c16="http://schemas.microsoft.com/office/drawing/2014/chart" uri="{C3380CC4-5D6E-409C-BE32-E72D297353CC}">
                <c16:uniqueId val="{00000003-D7F8-4022-8A50-2090257FF82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TagsReviews!$A$10:$A$11</c:f>
              <c:strCache>
                <c:ptCount val="2"/>
                <c:pt idx="0">
                  <c:v>Add review</c:v>
                </c:pt>
                <c:pt idx="1">
                  <c:v>Add tag</c:v>
                </c:pt>
              </c:strCache>
            </c:strRef>
          </c:cat>
          <c:val>
            <c:numRef>
              <c:f>TagsReviews!$B$10:$B$11</c:f>
              <c:numCache>
                <c:formatCode>General</c:formatCode>
                <c:ptCount val="2"/>
                <c:pt idx="0">
                  <c:v>188</c:v>
                </c:pt>
                <c:pt idx="1">
                  <c:v>176</c:v>
                </c:pt>
              </c:numCache>
            </c:numRef>
          </c:val>
          <c:extLst>
            <c:ext xmlns:c16="http://schemas.microsoft.com/office/drawing/2014/chart" uri="{C3380CC4-5D6E-409C-BE32-E72D297353CC}">
              <c16:uniqueId val="{00000004-D7F8-4022-8A50-2090257FF82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
          <c:y val="0.83296796855616928"/>
          <c:w val="0.23432184613286974"/>
          <c:h val="0.1670320314438307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Export citations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ExportCitations!$B$9</c:f>
              <c:strCache>
                <c:ptCount val="1"/>
                <c:pt idx="0">
                  <c:v>Count</c:v>
                </c:pt>
              </c:strCache>
            </c:strRef>
          </c:tx>
          <c:spPr>
            <a:solidFill>
              <a:schemeClr val="accent6"/>
            </a:solidFill>
            <a:ln>
              <a:noFill/>
            </a:ln>
            <a:effectLst/>
          </c:spPr>
          <c:invertIfNegative val="0"/>
          <c:cat>
            <c:strRef>
              <c:f>ExportCitations!$A$10:$A$18</c:f>
              <c:strCache>
                <c:ptCount val="9"/>
                <c:pt idx="0">
                  <c:v>Citation</c:v>
                </c:pt>
                <c:pt idx="1">
                  <c:v>Delicious</c:v>
                </c:pt>
                <c:pt idx="2">
                  <c:v>EasyBIB</c:v>
                </c:pt>
                <c:pt idx="3">
                  <c:v>EndNote Web</c:v>
                </c:pt>
                <c:pt idx="4">
                  <c:v>Print</c:v>
                </c:pt>
                <c:pt idx="5">
                  <c:v>RIS Export</c:v>
                </c:pt>
                <c:pt idx="6">
                  <c:v>RefWorks</c:v>
                </c:pt>
                <c:pt idx="7">
                  <c:v>Remove from eShelf</c:v>
                </c:pt>
                <c:pt idx="8">
                  <c:v>eMail</c:v>
                </c:pt>
              </c:strCache>
            </c:strRef>
          </c:cat>
          <c:val>
            <c:numRef>
              <c:f>ExportCitations!$B$10:$B$18</c:f>
              <c:numCache>
                <c:formatCode>#,##0_ ;[Red]\-#,##0\ </c:formatCode>
                <c:ptCount val="9"/>
                <c:pt idx="0">
                  <c:v>51244</c:v>
                </c:pt>
                <c:pt idx="1">
                  <c:v>104</c:v>
                </c:pt>
                <c:pt idx="2">
                  <c:v>1461</c:v>
                </c:pt>
                <c:pt idx="3">
                  <c:v>5363</c:v>
                </c:pt>
                <c:pt idx="4">
                  <c:v>1165</c:v>
                </c:pt>
                <c:pt idx="5">
                  <c:v>18932</c:v>
                </c:pt>
                <c:pt idx="6">
                  <c:v>658</c:v>
                </c:pt>
                <c:pt idx="7">
                  <c:v>671</c:v>
                </c:pt>
                <c:pt idx="8">
                  <c:v>3012</c:v>
                </c:pt>
              </c:numCache>
            </c:numRef>
          </c:val>
          <c:extLst>
            <c:ext xmlns:c16="http://schemas.microsoft.com/office/drawing/2014/chart" uri="{C3380CC4-5D6E-409C-BE32-E72D297353CC}">
              <c16:uniqueId val="{00000000-2C7C-4A17-B03C-FB79831FF0CE}"/>
            </c:ext>
          </c:extLst>
        </c:ser>
        <c:dLbls>
          <c:showLegendKey val="0"/>
          <c:showVal val="0"/>
          <c:showCatName val="0"/>
          <c:showSerName val="0"/>
          <c:showPercent val="0"/>
          <c:showBubbleSize val="0"/>
        </c:dLbls>
        <c:gapWidth val="182"/>
        <c:axId val="510438632"/>
        <c:axId val="510439024"/>
      </c:barChart>
      <c:catAx>
        <c:axId val="510438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10439024"/>
        <c:crosses val="autoZero"/>
        <c:auto val="1"/>
        <c:lblAlgn val="ctr"/>
        <c:lblOffset val="100"/>
        <c:noMultiLvlLbl val="0"/>
      </c:catAx>
      <c:valAx>
        <c:axId val="510439024"/>
        <c:scaling>
          <c:orientation val="minMax"/>
        </c:scaling>
        <c:delete val="0"/>
        <c:axPos val="b"/>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438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Save session or Saved query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SaveSessionQuery!$B$9</c:f>
              <c:strCache>
                <c:ptCount val="1"/>
                <c:pt idx="0">
                  <c:v>Count</c:v>
                </c:pt>
              </c:strCache>
            </c:strRef>
          </c:tx>
          <c:spPr>
            <a:solidFill>
              <a:schemeClr val="accent2"/>
            </a:solidFill>
            <a:ln>
              <a:noFill/>
            </a:ln>
            <a:effectLst/>
          </c:spPr>
          <c:invertIfNegative val="0"/>
          <c:cat>
            <c:strRef>
              <c:f>SaveSessionQuery!$A$10:$A$11</c:f>
              <c:strCache>
                <c:ptCount val="2"/>
                <c:pt idx="0">
                  <c:v>Saved query</c:v>
                </c:pt>
                <c:pt idx="1">
                  <c:v>Session query</c:v>
                </c:pt>
              </c:strCache>
            </c:strRef>
          </c:cat>
          <c:val>
            <c:numRef>
              <c:f>SaveSessionQuery!$B$10:$B$11</c:f>
              <c:numCache>
                <c:formatCode>General</c:formatCode>
                <c:ptCount val="2"/>
                <c:pt idx="0">
                  <c:v>241</c:v>
                </c:pt>
                <c:pt idx="1">
                  <c:v>365</c:v>
                </c:pt>
              </c:numCache>
            </c:numRef>
          </c:val>
          <c:extLst>
            <c:ext xmlns:c16="http://schemas.microsoft.com/office/drawing/2014/chart" uri="{C3380CC4-5D6E-409C-BE32-E72D297353CC}">
              <c16:uniqueId val="{00000000-7149-4386-9E70-6CD0916EA229}"/>
            </c:ext>
          </c:extLst>
        </c:ser>
        <c:dLbls>
          <c:showLegendKey val="0"/>
          <c:showVal val="0"/>
          <c:showCatName val="0"/>
          <c:showSerName val="0"/>
          <c:showPercent val="0"/>
          <c:showBubbleSize val="0"/>
        </c:dLbls>
        <c:gapWidth val="182"/>
        <c:axId val="509137024"/>
        <c:axId val="509137416"/>
      </c:barChart>
      <c:catAx>
        <c:axId val="509137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9137416"/>
        <c:crosses val="autoZero"/>
        <c:auto val="1"/>
        <c:lblAlgn val="ctr"/>
        <c:lblOffset val="100"/>
        <c:noMultiLvlLbl val="0"/>
      </c:catAx>
      <c:valAx>
        <c:axId val="509137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137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Add </a:t>
            </a:r>
            <a:r>
              <a:rPr lang="en-US" sz="1600" b="1" dirty="0" err="1"/>
              <a:t>eShelf</a:t>
            </a:r>
            <a:r>
              <a:rPr lang="en-US" sz="1600" b="1"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eShelfAdd!$B$9</c:f>
              <c:strCache>
                <c:ptCount val="1"/>
                <c:pt idx="0">
                  <c:v>Count</c:v>
                </c:pt>
              </c:strCache>
            </c:strRef>
          </c:tx>
          <c:spPr>
            <a:solidFill>
              <a:schemeClr val="accent4"/>
            </a:solidFill>
            <a:ln>
              <a:noFill/>
            </a:ln>
            <a:effectLst/>
          </c:spPr>
          <c:invertIfNegative val="0"/>
          <c:cat>
            <c:strRef>
              <c:f>eShelfAdd!$A$10:$A$13</c:f>
              <c:strCache>
                <c:ptCount val="4"/>
                <c:pt idx="0">
                  <c:v>Save to eShelf</c:v>
                </c:pt>
                <c:pt idx="1">
                  <c:v>Save to eShelf (Web Service)</c:v>
                </c:pt>
                <c:pt idx="2">
                  <c:v>Save to eShelf (X-Service)</c:v>
                </c:pt>
                <c:pt idx="3">
                  <c:v>Save page to eShelf</c:v>
                </c:pt>
              </c:strCache>
            </c:strRef>
          </c:cat>
          <c:val>
            <c:numRef>
              <c:f>eShelfAdd!$B$10:$B$13</c:f>
              <c:numCache>
                <c:formatCode>#,##0_ ;[Red]\-#,##0\ </c:formatCode>
                <c:ptCount val="4"/>
                <c:pt idx="0">
                  <c:v>46093</c:v>
                </c:pt>
                <c:pt idx="1">
                  <c:v>0</c:v>
                </c:pt>
                <c:pt idx="2">
                  <c:v>0</c:v>
                </c:pt>
                <c:pt idx="3">
                  <c:v>811</c:v>
                </c:pt>
              </c:numCache>
            </c:numRef>
          </c:val>
          <c:extLst>
            <c:ext xmlns:c16="http://schemas.microsoft.com/office/drawing/2014/chart" uri="{C3380CC4-5D6E-409C-BE32-E72D297353CC}">
              <c16:uniqueId val="{00000000-D12F-40E4-94ED-A3CEC56AB3B4}"/>
            </c:ext>
          </c:extLst>
        </c:ser>
        <c:dLbls>
          <c:showLegendKey val="0"/>
          <c:showVal val="0"/>
          <c:showCatName val="0"/>
          <c:showSerName val="0"/>
          <c:showPercent val="0"/>
          <c:showBubbleSize val="0"/>
        </c:dLbls>
        <c:gapWidth val="182"/>
        <c:axId val="509138200"/>
        <c:axId val="509138592"/>
      </c:barChart>
      <c:catAx>
        <c:axId val="50913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9138592"/>
        <c:crosses val="autoZero"/>
        <c:auto val="1"/>
        <c:lblAlgn val="ctr"/>
        <c:lblOffset val="100"/>
        <c:noMultiLvlLbl val="0"/>
      </c:catAx>
      <c:valAx>
        <c:axId val="509138592"/>
        <c:scaling>
          <c:orientation val="minMax"/>
        </c:scaling>
        <c:delete val="0"/>
        <c:axPos val="b"/>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13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Deep link &amp; Permalink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DeepPermLink!$B$9</c:f>
              <c:strCache>
                <c:ptCount val="1"/>
                <c:pt idx="0">
                  <c:v>Count</c:v>
                </c:pt>
              </c:strCache>
            </c:strRef>
          </c:tx>
          <c:spPr>
            <a:solidFill>
              <a:schemeClr val="accent1"/>
            </a:solidFill>
            <a:ln>
              <a:noFill/>
            </a:ln>
            <a:effectLst/>
          </c:spPr>
          <c:invertIfNegative val="0"/>
          <c:cat>
            <c:strRef>
              <c:f>DeepPermLink!$A$10:$A$11</c:f>
              <c:strCache>
                <c:ptCount val="2"/>
                <c:pt idx="0">
                  <c:v>Deep Link</c:v>
                </c:pt>
                <c:pt idx="1">
                  <c:v>Permalink</c:v>
                </c:pt>
              </c:strCache>
            </c:strRef>
          </c:cat>
          <c:val>
            <c:numRef>
              <c:f>DeepPermLink!$B$10:$B$11</c:f>
              <c:numCache>
                <c:formatCode>#,##0_ ;[Red]\-#,##0\ </c:formatCode>
                <c:ptCount val="2"/>
                <c:pt idx="0">
                  <c:v>22060</c:v>
                </c:pt>
                <c:pt idx="1">
                  <c:v>70839</c:v>
                </c:pt>
              </c:numCache>
            </c:numRef>
          </c:val>
          <c:extLst>
            <c:ext xmlns:c16="http://schemas.microsoft.com/office/drawing/2014/chart" uri="{C3380CC4-5D6E-409C-BE32-E72D297353CC}">
              <c16:uniqueId val="{00000000-6F7E-4767-A20D-B1CF2D5EB393}"/>
            </c:ext>
          </c:extLst>
        </c:ser>
        <c:dLbls>
          <c:showLegendKey val="0"/>
          <c:showVal val="0"/>
          <c:showCatName val="0"/>
          <c:showSerName val="0"/>
          <c:showPercent val="0"/>
          <c:showBubbleSize val="0"/>
        </c:dLbls>
        <c:gapWidth val="182"/>
        <c:axId val="509120248"/>
        <c:axId val="509120640"/>
      </c:barChart>
      <c:catAx>
        <c:axId val="509120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9120640"/>
        <c:crosses val="autoZero"/>
        <c:auto val="1"/>
        <c:lblAlgn val="ctr"/>
        <c:lblOffset val="100"/>
        <c:noMultiLvlLbl val="0"/>
      </c:catAx>
      <c:valAx>
        <c:axId val="509120640"/>
        <c:scaling>
          <c:orientation val="minMax"/>
        </c:scaling>
        <c:delete val="0"/>
        <c:axPos val="b"/>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120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Sign-in link</a:t>
            </a:r>
          </a:p>
        </c:rich>
      </c:tx>
      <c:layout>
        <c:manualLayout>
          <c:xMode val="edge"/>
          <c:yMode val="edge"/>
          <c:x val="0.2199689988316266"/>
          <c:y val="2.563178826124645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732680582419421E-2"/>
          <c:y val="0.17699964010207905"/>
          <c:w val="0.47245301960707309"/>
          <c:h val="0.45762432303676576"/>
        </c:manualLayout>
      </c:layout>
      <c:pieChart>
        <c:varyColors val="1"/>
        <c:ser>
          <c:idx val="0"/>
          <c:order val="0"/>
          <c:tx>
            <c:strRef>
              <c:f>'PLP-signIn'!$C$6</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6EA-4F6F-8020-EB6B5B6952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6EA-4F6F-8020-EB6B5B6952B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'PLP-signIn'!$A$7:$A$8</c:f>
              <c:strCache>
                <c:ptCount val="2"/>
                <c:pt idx="0">
                  <c:v>Sessions signed in</c:v>
                </c:pt>
                <c:pt idx="1">
                  <c:v>Sessions not signed in</c:v>
                </c:pt>
              </c:strCache>
            </c:strRef>
          </c:cat>
          <c:val>
            <c:numRef>
              <c:f>'PLP-signIn'!$C$7:$C$8</c:f>
              <c:numCache>
                <c:formatCode>0.0000%</c:formatCode>
                <c:ptCount val="2"/>
                <c:pt idx="0">
                  <c:v>0.15278113351992767</c:v>
                </c:pt>
                <c:pt idx="1">
                  <c:v>0.84721886648007227</c:v>
                </c:pt>
              </c:numCache>
            </c:numRef>
          </c:val>
          <c:extLst>
            <c:ext xmlns:c16="http://schemas.microsoft.com/office/drawing/2014/chart" uri="{C3380CC4-5D6E-409C-BE32-E72D297353CC}">
              <c16:uniqueId val="{00000004-16EA-4F6F-8020-EB6B5B6952B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4.9528232417943852E-2"/>
          <c:y val="0.6798360911051976"/>
          <c:w val="0.55301617068070019"/>
          <c:h val="0.23261204163166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Search launch Interface</a:t>
            </a:r>
          </a:p>
        </c:rich>
      </c:tx>
      <c:layout>
        <c:manualLayout>
          <c:xMode val="edge"/>
          <c:yMode val="edge"/>
          <c:x val="0.19393694791983057"/>
          <c:y val="4.847772315021223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479221262832847E-2"/>
          <c:y val="0.10836342003302599"/>
          <c:w val="0.88972325235318483"/>
          <c:h val="0.70592714502026965"/>
        </c:manualLayout>
      </c:layout>
      <c:barChart>
        <c:barDir val="col"/>
        <c:grouping val="clustered"/>
        <c:varyColors val="0"/>
        <c:ser>
          <c:idx val="0"/>
          <c:order val="0"/>
          <c:tx>
            <c:strRef>
              <c:f>'PLP-SearchLaunchLinks-PA'!$B$5</c:f>
              <c:strCache>
                <c:ptCount val="1"/>
                <c:pt idx="0">
                  <c:v>Searches</c:v>
                </c:pt>
              </c:strCache>
            </c:strRef>
          </c:tx>
          <c:spPr>
            <a:solidFill>
              <a:schemeClr val="accent6"/>
            </a:solidFill>
            <a:ln>
              <a:noFill/>
            </a:ln>
            <a:effectLst/>
          </c:spPr>
          <c:invertIfNegative val="0"/>
          <c:cat>
            <c:strRef>
              <c:f>'PLP-SearchLaunchLinks-PA'!$A$6:$A$13</c:f>
              <c:strCache>
                <c:ptCount val="8"/>
                <c:pt idx="0">
                  <c:v>Databases</c:v>
                </c:pt>
                <c:pt idx="1">
                  <c:v>Basic</c:v>
                </c:pt>
                <c:pt idx="2">
                  <c:v>Advanced</c:v>
                </c:pt>
                <c:pt idx="3">
                  <c:v>Citation linker</c:v>
                </c:pt>
                <c:pt idx="4">
                  <c:v>Browse</c:v>
                </c:pt>
                <c:pt idx="5">
                  <c:v>A-Z Journals</c:v>
                </c:pt>
                <c:pt idx="6">
                  <c:v>Tags</c:v>
                </c:pt>
                <c:pt idx="7">
                  <c:v>Help</c:v>
                </c:pt>
              </c:strCache>
            </c:strRef>
          </c:cat>
          <c:val>
            <c:numRef>
              <c:f>'PLP-SearchLaunchLinks-PA'!$B$6:$B$13</c:f>
              <c:numCache>
                <c:formatCode>#,##0</c:formatCode>
                <c:ptCount val="8"/>
                <c:pt idx="0">
                  <c:v>0</c:v>
                </c:pt>
                <c:pt idx="1">
                  <c:v>3439090</c:v>
                </c:pt>
                <c:pt idx="2">
                  <c:v>358915</c:v>
                </c:pt>
                <c:pt idx="3">
                  <c:v>3749</c:v>
                </c:pt>
                <c:pt idx="4">
                  <c:v>16439</c:v>
                </c:pt>
                <c:pt idx="5">
                  <c:v>185828</c:v>
                </c:pt>
                <c:pt idx="6">
                  <c:v>0</c:v>
                </c:pt>
                <c:pt idx="7" formatCode="#,##0_ ;[Red]\-#,##0\ ">
                  <c:v>18</c:v>
                </c:pt>
              </c:numCache>
            </c:numRef>
          </c:val>
          <c:extLst>
            <c:ext xmlns:c16="http://schemas.microsoft.com/office/drawing/2014/chart" uri="{C3380CC4-5D6E-409C-BE32-E72D297353CC}">
              <c16:uniqueId val="{00000000-C552-4F60-BCFE-C175DB44D3C5}"/>
            </c:ext>
          </c:extLst>
        </c:ser>
        <c:dLbls>
          <c:showLegendKey val="0"/>
          <c:showVal val="0"/>
          <c:showCatName val="0"/>
          <c:showSerName val="0"/>
          <c:showPercent val="0"/>
          <c:showBubbleSize val="0"/>
        </c:dLbls>
        <c:gapWidth val="219"/>
        <c:overlap val="-27"/>
        <c:axId val="365514072"/>
        <c:axId val="365511720"/>
      </c:barChart>
      <c:catAx>
        <c:axId val="365514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5511720"/>
        <c:crosses val="autoZero"/>
        <c:auto val="1"/>
        <c:lblAlgn val="ctr"/>
        <c:lblOffset val="100"/>
        <c:noMultiLvlLbl val="0"/>
      </c:catAx>
      <c:valAx>
        <c:axId val="365511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5514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baseline="0" dirty="0"/>
              <a:t>Search launch Interface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'PLP-SearchLaunchLinks-PA'!$B$5</c:f>
              <c:strCache>
                <c:ptCount val="1"/>
                <c:pt idx="0">
                  <c:v>Searches</c:v>
                </c:pt>
              </c:strCache>
            </c:strRef>
          </c:tx>
          <c:spPr>
            <a:solidFill>
              <a:schemeClr val="accent1"/>
            </a:solidFill>
            <a:ln>
              <a:noFill/>
            </a:ln>
            <a:effectLst/>
          </c:spPr>
          <c:invertIfNegative val="0"/>
          <c:cat>
            <c:strRef>
              <c:f>'PLP-SearchLaunchLinks-PA'!$A$6:$A$13</c:f>
              <c:strCache>
                <c:ptCount val="8"/>
                <c:pt idx="0">
                  <c:v>Databases</c:v>
                </c:pt>
                <c:pt idx="1">
                  <c:v>Basic</c:v>
                </c:pt>
                <c:pt idx="2">
                  <c:v>Advanced</c:v>
                </c:pt>
                <c:pt idx="3">
                  <c:v>Citation linker</c:v>
                </c:pt>
                <c:pt idx="4">
                  <c:v>Browse</c:v>
                </c:pt>
                <c:pt idx="5">
                  <c:v>A-Z Journals</c:v>
                </c:pt>
                <c:pt idx="6">
                  <c:v>Tags</c:v>
                </c:pt>
                <c:pt idx="7">
                  <c:v>Help</c:v>
                </c:pt>
              </c:strCache>
            </c:strRef>
          </c:cat>
          <c:val>
            <c:numRef>
              <c:f>'PLP-SearchLaunchLinks-PA'!$B$6:$B$13</c:f>
              <c:numCache>
                <c:formatCode>#,##0</c:formatCode>
                <c:ptCount val="8"/>
                <c:pt idx="0">
                  <c:v>0</c:v>
                </c:pt>
                <c:pt idx="1">
                  <c:v>3439090</c:v>
                </c:pt>
                <c:pt idx="2">
                  <c:v>358915</c:v>
                </c:pt>
                <c:pt idx="3">
                  <c:v>3749</c:v>
                </c:pt>
                <c:pt idx="4">
                  <c:v>16439</c:v>
                </c:pt>
                <c:pt idx="5">
                  <c:v>185828</c:v>
                </c:pt>
                <c:pt idx="6">
                  <c:v>0</c:v>
                </c:pt>
                <c:pt idx="7" formatCode="#,##0_ ;[Red]\-#,##0\ ">
                  <c:v>18</c:v>
                </c:pt>
              </c:numCache>
            </c:numRef>
          </c:val>
          <c:extLst>
            <c:ext xmlns:c16="http://schemas.microsoft.com/office/drawing/2014/chart" uri="{C3380CC4-5D6E-409C-BE32-E72D297353CC}">
              <c16:uniqueId val="{00000000-396D-4CDA-B40D-893B1C720675}"/>
            </c:ext>
          </c:extLst>
        </c:ser>
        <c:dLbls>
          <c:showLegendKey val="0"/>
          <c:showVal val="0"/>
          <c:showCatName val="0"/>
          <c:showSerName val="0"/>
          <c:showPercent val="0"/>
          <c:showBubbleSize val="0"/>
        </c:dLbls>
        <c:gapWidth val="219"/>
        <c:overlap val="-27"/>
        <c:axId val="506337744"/>
        <c:axId val="506806064"/>
      </c:barChart>
      <c:catAx>
        <c:axId val="50633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806064"/>
        <c:crosses val="autoZero"/>
        <c:auto val="1"/>
        <c:lblAlgn val="ctr"/>
        <c:lblOffset val="100"/>
        <c:noMultiLvlLbl val="0"/>
      </c:catAx>
      <c:valAx>
        <c:axId val="506806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337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Selected Scopes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726773668693667"/>
          <c:y val="9.9104855568384942E-2"/>
          <c:w val="0.77970766506510836"/>
          <c:h val="0.74004476353341575"/>
        </c:manualLayout>
      </c:layout>
      <c:barChart>
        <c:barDir val="bar"/>
        <c:grouping val="clustered"/>
        <c:varyColors val="0"/>
        <c:ser>
          <c:idx val="0"/>
          <c:order val="0"/>
          <c:tx>
            <c:strRef>
              <c:f>'PLP-Scope-PA'!$B$5</c:f>
              <c:strCache>
                <c:ptCount val="1"/>
                <c:pt idx="0">
                  <c:v>Actions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'PLP-Scope-PA'!$A$6:$A$10</c:f>
              <c:strCache>
                <c:ptCount val="5"/>
                <c:pt idx="0">
                  <c:v>All resources</c:v>
                </c:pt>
                <c:pt idx="1">
                  <c:v>Library collections</c:v>
                </c:pt>
                <c:pt idx="2">
                  <c:v>Online articles</c:v>
                </c:pt>
                <c:pt idx="3">
                  <c:v>Rare Book Collections</c:v>
                </c:pt>
                <c:pt idx="4">
                  <c:v>Popular databases</c:v>
                </c:pt>
              </c:strCache>
            </c:strRef>
          </c:cat>
          <c:val>
            <c:numRef>
              <c:f>'PLP-Scope-PA'!$B$6:$B$10</c:f>
              <c:numCache>
                <c:formatCode>#,##0_ ;[Red]\-#,##0\ </c:formatCode>
                <c:ptCount val="5"/>
                <c:pt idx="0">
                  <c:v>12077773</c:v>
                </c:pt>
                <c:pt idx="1">
                  <c:v>96362</c:v>
                </c:pt>
                <c:pt idx="2">
                  <c:v>88070</c:v>
                </c:pt>
                <c:pt idx="3">
                  <c:v>0</c:v>
                </c:pt>
                <c:pt idx="4">
                  <c:v>4783</c:v>
                </c:pt>
              </c:numCache>
            </c:numRef>
          </c:val>
          <c:extLst>
            <c:ext xmlns:c16="http://schemas.microsoft.com/office/drawing/2014/chart" uri="{C3380CC4-5D6E-409C-BE32-E72D297353CC}">
              <c16:uniqueId val="{00000000-DCF7-4487-8E09-E8B2BE06D440}"/>
            </c:ext>
          </c:extLst>
        </c:ser>
        <c:dLbls>
          <c:dLblPos val="outEnd"/>
          <c:showLegendKey val="0"/>
          <c:showVal val="1"/>
          <c:showCatName val="0"/>
          <c:showSerName val="0"/>
          <c:showPercent val="0"/>
          <c:showBubbleSize val="0"/>
        </c:dLbls>
        <c:gapWidth val="182"/>
        <c:axId val="440359584"/>
        <c:axId val="440359976"/>
      </c:barChart>
      <c:catAx>
        <c:axId val="440359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359976"/>
        <c:crosses val="autoZero"/>
        <c:auto val="1"/>
        <c:lblAlgn val="ctr"/>
        <c:lblOffset val="100"/>
        <c:noMultiLvlLbl val="0"/>
      </c:catAx>
      <c:valAx>
        <c:axId val="440359976"/>
        <c:scaling>
          <c:orientation val="minMax"/>
        </c:scaling>
        <c:delete val="0"/>
        <c:axPos val="b"/>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359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Searches refined by facet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'RSR-Facets-PL'!$B$7</c:f>
              <c:strCache>
                <c:ptCount val="1"/>
                <c:pt idx="0">
                  <c:v>Number of searches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'RSR-Facets-PL'!$A$8:$A$22</c:f>
              <c:strCache>
                <c:ptCount val="15"/>
                <c:pt idx="0">
                  <c:v>Show only (Top level)</c:v>
                </c:pt>
                <c:pt idx="1">
                  <c:v>Resource type</c:v>
                </c:pt>
                <c:pt idx="2">
                  <c:v>Date Slider</c:v>
                </c:pt>
                <c:pt idx="3">
                  <c:v>Topic</c:v>
                </c:pt>
                <c:pt idx="4">
                  <c:v>Library</c:v>
                </c:pt>
                <c:pt idx="5">
                  <c:v>Language</c:v>
                </c:pt>
                <c:pt idx="6">
                  <c:v>FRBR group</c:v>
                </c:pt>
                <c:pt idx="7">
                  <c:v>Cited by</c:v>
                </c:pt>
                <c:pt idx="8">
                  <c:v>Unknown facet</c:v>
                </c:pt>
                <c:pt idx="9">
                  <c:v>Creator</c:v>
                </c:pt>
                <c:pt idx="10">
                  <c:v>Domain</c:v>
                </c:pt>
                <c:pt idx="11">
                  <c:v>Genre</c:v>
                </c:pt>
                <c:pt idx="12">
                  <c:v>Creation date</c:v>
                </c:pt>
                <c:pt idx="13">
                  <c:v>Special collection</c:v>
                </c:pt>
                <c:pt idx="14">
                  <c:v>Country (L1)</c:v>
                </c:pt>
              </c:strCache>
            </c:strRef>
          </c:cat>
          <c:val>
            <c:numRef>
              <c:f>'RSR-Facets-PL'!$B$8:$B$22</c:f>
              <c:numCache>
                <c:formatCode>#,##0</c:formatCode>
                <c:ptCount val="15"/>
                <c:pt idx="0">
                  <c:v>1765392</c:v>
                </c:pt>
                <c:pt idx="1">
                  <c:v>886891</c:v>
                </c:pt>
                <c:pt idx="2">
                  <c:v>775615</c:v>
                </c:pt>
                <c:pt idx="3">
                  <c:v>89446</c:v>
                </c:pt>
                <c:pt idx="4">
                  <c:v>60179</c:v>
                </c:pt>
                <c:pt idx="5">
                  <c:v>46102</c:v>
                </c:pt>
                <c:pt idx="6">
                  <c:v>40584</c:v>
                </c:pt>
                <c:pt idx="7">
                  <c:v>26551</c:v>
                </c:pt>
                <c:pt idx="8">
                  <c:v>12941</c:v>
                </c:pt>
                <c:pt idx="9">
                  <c:v>12342</c:v>
                </c:pt>
                <c:pt idx="10">
                  <c:v>8449</c:v>
                </c:pt>
                <c:pt idx="11">
                  <c:v>6150</c:v>
                </c:pt>
                <c:pt idx="12">
                  <c:v>4688</c:v>
                </c:pt>
                <c:pt idx="13">
                  <c:v>3080</c:v>
                </c:pt>
                <c:pt idx="14">
                  <c:v>1</c:v>
                </c:pt>
              </c:numCache>
            </c:numRef>
          </c:val>
          <c:extLst>
            <c:ext xmlns:c16="http://schemas.microsoft.com/office/drawing/2014/chart" uri="{C3380CC4-5D6E-409C-BE32-E72D297353CC}">
              <c16:uniqueId val="{00000000-A8D7-4745-9C35-ACAB69ABF60C}"/>
            </c:ext>
          </c:extLst>
        </c:ser>
        <c:dLbls>
          <c:dLblPos val="outEnd"/>
          <c:showLegendKey val="0"/>
          <c:showVal val="1"/>
          <c:showCatName val="0"/>
          <c:showSerName val="0"/>
          <c:showPercent val="0"/>
          <c:showBubbleSize val="0"/>
        </c:dLbls>
        <c:gapWidth val="182"/>
        <c:axId val="249673728"/>
        <c:axId val="509893016"/>
      </c:barChart>
      <c:catAx>
        <c:axId val="249673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893016"/>
        <c:crosses val="autoZero"/>
        <c:auto val="1"/>
        <c:lblAlgn val="ctr"/>
        <c:lblOffset val="100"/>
        <c:noMultiLvlLbl val="0"/>
      </c:catAx>
      <c:valAx>
        <c:axId val="5098930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9673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79649079239757"/>
          <c:y val="0.19924279062437286"/>
          <c:w val="0.69757532422492152"/>
          <c:h val="0.63338545906394417"/>
        </c:manualLayout>
      </c:layout>
      <c:barChart>
        <c:barDir val="col"/>
        <c:grouping val="clustered"/>
        <c:varyColors val="0"/>
        <c:ser>
          <c:idx val="0"/>
          <c:order val="0"/>
          <c:tx>
            <c:strRef>
              <c:f>'Sortby-Relevance-PA'!$A$10</c:f>
              <c:strCache>
                <c:ptCount val="1"/>
                <c:pt idx="0">
                  <c:v>Unsorted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'Sortby-Relevance-PA'!$B$9</c:f>
              <c:strCache>
                <c:ptCount val="1"/>
                <c:pt idx="0">
                  <c:v># sorts by</c:v>
                </c:pt>
              </c:strCache>
            </c:strRef>
          </c:cat>
          <c:val>
            <c:numRef>
              <c:f>'Sortby-Relevance-PA'!$B$10</c:f>
              <c:numCache>
                <c:formatCode>#,##0_ ;[Red]\-#,##0\ </c:formatCode>
                <c:ptCount val="1"/>
                <c:pt idx="0">
                  <c:v>1220732</c:v>
                </c:pt>
              </c:numCache>
            </c:numRef>
          </c:val>
          <c:extLst>
            <c:ext xmlns:c16="http://schemas.microsoft.com/office/drawing/2014/chart" uri="{C3380CC4-5D6E-409C-BE32-E72D297353CC}">
              <c16:uniqueId val="{00000000-74D9-4C89-9A0B-45C036BFD136}"/>
            </c:ext>
          </c:extLst>
        </c:ser>
        <c:ser>
          <c:idx val="1"/>
          <c:order val="1"/>
          <c:tx>
            <c:strRef>
              <c:f>'Sortby-Relevance-PA'!$A$11</c:f>
              <c:strCache>
                <c:ptCount val="1"/>
                <c:pt idx="0">
                  <c:v>Sort by descending date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'Sortby-Relevance-PA'!$B$9</c:f>
              <c:strCache>
                <c:ptCount val="1"/>
                <c:pt idx="0">
                  <c:v># sorts by</c:v>
                </c:pt>
              </c:strCache>
            </c:strRef>
          </c:cat>
          <c:val>
            <c:numRef>
              <c:f>'Sortby-Relevance-PA'!$B$11</c:f>
              <c:numCache>
                <c:formatCode>#,##0_ ;[Red]\-#,##0\ </c:formatCode>
                <c:ptCount val="1"/>
                <c:pt idx="0">
                  <c:v>25639</c:v>
                </c:pt>
              </c:numCache>
            </c:numRef>
          </c:val>
          <c:extLst>
            <c:ext xmlns:c16="http://schemas.microsoft.com/office/drawing/2014/chart" uri="{C3380CC4-5D6E-409C-BE32-E72D297353CC}">
              <c16:uniqueId val="{00000001-74D9-4C89-9A0B-45C036BFD136}"/>
            </c:ext>
          </c:extLst>
        </c:ser>
        <c:ser>
          <c:idx val="2"/>
          <c:order val="2"/>
          <c:tx>
            <c:strRef>
              <c:f>'Sortby-Relevance-PA'!$A$12</c:f>
              <c:strCache>
                <c:ptCount val="1"/>
                <c:pt idx="0">
                  <c:v>Sort by rank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'Sortby-Relevance-PA'!$B$9</c:f>
              <c:strCache>
                <c:ptCount val="1"/>
                <c:pt idx="0">
                  <c:v># sorts by</c:v>
                </c:pt>
              </c:strCache>
            </c:strRef>
          </c:cat>
          <c:val>
            <c:numRef>
              <c:f>'Sortby-Relevance-PA'!$B$12</c:f>
              <c:numCache>
                <c:formatCode>#,##0_ ;[Red]\-#,##0\ </c:formatCode>
                <c:ptCount val="1"/>
                <c:pt idx="0">
                  <c:v>7961</c:v>
                </c:pt>
              </c:numCache>
            </c:numRef>
          </c:val>
          <c:extLst>
            <c:ext xmlns:c16="http://schemas.microsoft.com/office/drawing/2014/chart" uri="{C3380CC4-5D6E-409C-BE32-E72D297353CC}">
              <c16:uniqueId val="{00000002-74D9-4C89-9A0B-45C036BFD136}"/>
            </c:ext>
          </c:extLst>
        </c:ser>
        <c:ser>
          <c:idx val="3"/>
          <c:order val="3"/>
          <c:tx>
            <c:strRef>
              <c:f>'Sortby-Relevance-PA'!$A$13</c:f>
              <c:strCache>
                <c:ptCount val="1"/>
                <c:pt idx="0">
                  <c:v>Sort by popularity</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'Sortby-Relevance-PA'!$B$9</c:f>
              <c:strCache>
                <c:ptCount val="1"/>
                <c:pt idx="0">
                  <c:v># sorts by</c:v>
                </c:pt>
              </c:strCache>
            </c:strRef>
          </c:cat>
          <c:val>
            <c:numRef>
              <c:f>'Sortby-Relevance-PA'!$B$13</c:f>
              <c:numCache>
                <c:formatCode>#,##0_ ;[Red]\-#,##0\ </c:formatCode>
                <c:ptCount val="1"/>
                <c:pt idx="0">
                  <c:v>4852</c:v>
                </c:pt>
              </c:numCache>
            </c:numRef>
          </c:val>
          <c:extLst>
            <c:ext xmlns:c16="http://schemas.microsoft.com/office/drawing/2014/chart" uri="{C3380CC4-5D6E-409C-BE32-E72D297353CC}">
              <c16:uniqueId val="{00000003-74D9-4C89-9A0B-45C036BFD136}"/>
            </c:ext>
          </c:extLst>
        </c:ser>
        <c:ser>
          <c:idx val="4"/>
          <c:order val="4"/>
          <c:tx>
            <c:strRef>
              <c:f>'Sortby-Relevance-PA'!$A$14</c:f>
              <c:strCache>
                <c:ptCount val="1"/>
                <c:pt idx="0">
                  <c:v>Sort by ascending date</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'Sortby-Relevance-PA'!$B$9</c:f>
              <c:strCache>
                <c:ptCount val="1"/>
                <c:pt idx="0">
                  <c:v># sorts by</c:v>
                </c:pt>
              </c:strCache>
            </c:strRef>
          </c:cat>
          <c:val>
            <c:numRef>
              <c:f>'Sortby-Relevance-PA'!$B$14</c:f>
              <c:numCache>
                <c:formatCode>#,##0_ ;[Red]\-#,##0\ </c:formatCode>
                <c:ptCount val="1"/>
                <c:pt idx="0">
                  <c:v>2731</c:v>
                </c:pt>
              </c:numCache>
            </c:numRef>
          </c:val>
          <c:extLst>
            <c:ext xmlns:c16="http://schemas.microsoft.com/office/drawing/2014/chart" uri="{C3380CC4-5D6E-409C-BE32-E72D297353CC}">
              <c16:uniqueId val="{00000004-74D9-4C89-9A0B-45C036BFD136}"/>
            </c:ext>
          </c:extLst>
        </c:ser>
        <c:ser>
          <c:idx val="5"/>
          <c:order val="5"/>
          <c:tx>
            <c:strRef>
              <c:f>'Sortby-Relevance-PA'!$A$15</c:f>
              <c:strCache>
                <c:ptCount val="1"/>
                <c:pt idx="0">
                  <c:v>Sort by title</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'Sortby-Relevance-PA'!$B$9</c:f>
              <c:strCache>
                <c:ptCount val="1"/>
                <c:pt idx="0">
                  <c:v># sorts by</c:v>
                </c:pt>
              </c:strCache>
            </c:strRef>
          </c:cat>
          <c:val>
            <c:numRef>
              <c:f>'Sortby-Relevance-PA'!$B$15</c:f>
              <c:numCache>
                <c:formatCode>#,##0_ ;[Red]\-#,##0\ </c:formatCode>
                <c:ptCount val="1"/>
                <c:pt idx="0">
                  <c:v>2127</c:v>
                </c:pt>
              </c:numCache>
            </c:numRef>
          </c:val>
          <c:extLst>
            <c:ext xmlns:c16="http://schemas.microsoft.com/office/drawing/2014/chart" uri="{C3380CC4-5D6E-409C-BE32-E72D297353CC}">
              <c16:uniqueId val="{00000005-74D9-4C89-9A0B-45C036BFD136}"/>
            </c:ext>
          </c:extLst>
        </c:ser>
        <c:dLbls>
          <c:dLblPos val="outEnd"/>
          <c:showLegendKey val="0"/>
          <c:showVal val="1"/>
          <c:showCatName val="0"/>
          <c:showSerName val="0"/>
          <c:showPercent val="0"/>
          <c:showBubbleSize val="0"/>
        </c:dLbls>
        <c:gapWidth val="219"/>
        <c:overlap val="-27"/>
        <c:axId val="490545424"/>
        <c:axId val="490548560"/>
      </c:barChart>
      <c:catAx>
        <c:axId val="49054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0548560"/>
        <c:crosses val="autoZero"/>
        <c:auto val="1"/>
        <c:lblAlgn val="ctr"/>
        <c:lblOffset val="100"/>
        <c:noMultiLvlLbl val="0"/>
      </c:catAx>
      <c:valAx>
        <c:axId val="490548560"/>
        <c:scaling>
          <c:orientation val="minMax"/>
        </c:scaling>
        <c:delete val="0"/>
        <c:axPos val="l"/>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0545424"/>
        <c:crosses val="autoZero"/>
        <c:crossBetween val="between"/>
      </c:valAx>
      <c:spPr>
        <a:noFill/>
        <a:ln>
          <a:noFill/>
        </a:ln>
        <a:effectLst/>
      </c:spPr>
    </c:plotArea>
    <c:legend>
      <c:legendPos val="r"/>
      <c:layout>
        <c:manualLayout>
          <c:xMode val="edge"/>
          <c:yMode val="edge"/>
          <c:x val="4.3173472285851708E-2"/>
          <c:y val="0.89118986061992833"/>
          <c:w val="0.87247681151353484"/>
          <c:h val="9.87408951816609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4470962746650047"/>
          <c:y val="0.14806657169477055"/>
          <c:w val="0.50277603901140289"/>
          <c:h val="0.64061838128766546"/>
        </c:manualLayout>
      </c:layout>
      <c:barChart>
        <c:barDir val="bar"/>
        <c:grouping val="clustered"/>
        <c:varyColors val="0"/>
        <c:ser>
          <c:idx val="0"/>
          <c:order val="0"/>
          <c:tx>
            <c:strRef>
              <c:f>'Resource-AVA'!$B$9</c:f>
              <c:strCache>
                <c:ptCount val="1"/>
                <c:pt idx="0">
                  <c:v>Count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'Resource-AVA'!$A$10:$A$19</c:f>
              <c:strCache>
                <c:ptCount val="10"/>
                <c:pt idx="0">
                  <c:v>Click on Icon</c:v>
                </c:pt>
                <c:pt idx="1">
                  <c:v>Click on availability statement</c:v>
                </c:pt>
                <c:pt idx="2">
                  <c:v>Click on title</c:v>
                </c:pt>
                <c:pt idx="3">
                  <c:v>Display Primo Central versions</c:v>
                </c:pt>
                <c:pt idx="4">
                  <c:v>Display full record</c:v>
                </c:pt>
                <c:pt idx="5">
                  <c:v>Display more institutions</c:v>
                </c:pt>
                <c:pt idx="6">
                  <c:v>Display versions</c:v>
                </c:pt>
                <c:pt idx="7">
                  <c:v>Display FRBR Versions</c:v>
                </c:pt>
                <c:pt idx="8">
                  <c:v>GetIt Link 1 (View it)</c:v>
                </c:pt>
                <c:pt idx="9">
                  <c:v>GetIt Link 2 (Get It)</c:v>
                </c:pt>
              </c:strCache>
            </c:strRef>
          </c:cat>
          <c:val>
            <c:numRef>
              <c:f>'Resource-AVA'!$B$10:$B$19</c:f>
              <c:numCache>
                <c:formatCode>#,##0_ ;[Red]\-#,##0\ </c:formatCode>
                <c:ptCount val="10"/>
                <c:pt idx="0">
                  <c:v>33188</c:v>
                </c:pt>
                <c:pt idx="1">
                  <c:v>2907745</c:v>
                </c:pt>
                <c:pt idx="2">
                  <c:v>1</c:v>
                </c:pt>
                <c:pt idx="3">
                  <c:v>10389</c:v>
                </c:pt>
                <c:pt idx="4">
                  <c:v>2383</c:v>
                </c:pt>
                <c:pt idx="5">
                  <c:v>9</c:v>
                </c:pt>
                <c:pt idx="6">
                  <c:v>3</c:v>
                </c:pt>
                <c:pt idx="7">
                  <c:v>0</c:v>
                </c:pt>
                <c:pt idx="8">
                  <c:v>2573561</c:v>
                </c:pt>
                <c:pt idx="9">
                  <c:v>666</c:v>
                </c:pt>
              </c:numCache>
            </c:numRef>
          </c:val>
          <c:extLst>
            <c:ext xmlns:c16="http://schemas.microsoft.com/office/drawing/2014/chart" uri="{C3380CC4-5D6E-409C-BE32-E72D297353CC}">
              <c16:uniqueId val="{00000000-F837-49AE-A1B5-2806A9C501FE}"/>
            </c:ext>
          </c:extLst>
        </c:ser>
        <c:dLbls>
          <c:dLblPos val="inEnd"/>
          <c:showLegendKey val="0"/>
          <c:showVal val="1"/>
          <c:showCatName val="0"/>
          <c:showSerName val="0"/>
          <c:showPercent val="0"/>
          <c:showBubbleSize val="0"/>
        </c:dLbls>
        <c:gapWidth val="182"/>
        <c:axId val="438248672"/>
        <c:axId val="438249064"/>
      </c:barChart>
      <c:catAx>
        <c:axId val="43824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8249064"/>
        <c:crosses val="autoZero"/>
        <c:auto val="1"/>
        <c:lblAlgn val="ctr"/>
        <c:lblOffset val="100"/>
        <c:noMultiLvlLbl val="0"/>
      </c:catAx>
      <c:valAx>
        <c:axId val="438249064"/>
        <c:scaling>
          <c:orientation val="minMax"/>
        </c:scaling>
        <c:delete val="0"/>
        <c:axPos val="b"/>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6000000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crossAx val="438248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SaveSessionQuery!$B$9</c:f>
              <c:strCache>
                <c:ptCount val="1"/>
                <c:pt idx="0">
                  <c:v>Count</c:v>
                </c:pt>
              </c:strCache>
            </c:strRef>
          </c:tx>
          <c:spPr>
            <a:solidFill>
              <a:schemeClr val="accent6"/>
            </a:solidFill>
            <a:ln>
              <a:noFill/>
            </a:ln>
            <a:effectLst/>
          </c:spPr>
          <c:invertIfNegative val="0"/>
          <c:cat>
            <c:strRef>
              <c:f>SaveSessionQuery!$A$10:$A$11</c:f>
              <c:strCache>
                <c:ptCount val="2"/>
                <c:pt idx="0">
                  <c:v>Saved query</c:v>
                </c:pt>
                <c:pt idx="1">
                  <c:v>Session query</c:v>
                </c:pt>
              </c:strCache>
            </c:strRef>
          </c:cat>
          <c:val>
            <c:numRef>
              <c:f>SaveSessionQuery!$B$10:$B$11</c:f>
              <c:numCache>
                <c:formatCode>General</c:formatCode>
                <c:ptCount val="2"/>
                <c:pt idx="0">
                  <c:v>241</c:v>
                </c:pt>
                <c:pt idx="1">
                  <c:v>365</c:v>
                </c:pt>
              </c:numCache>
            </c:numRef>
          </c:val>
          <c:extLst>
            <c:ext xmlns:c16="http://schemas.microsoft.com/office/drawing/2014/chart" uri="{C3380CC4-5D6E-409C-BE32-E72D297353CC}">
              <c16:uniqueId val="{00000000-11A9-41C2-96C4-B8B8ACDFC092}"/>
            </c:ext>
          </c:extLst>
        </c:ser>
        <c:dLbls>
          <c:showLegendKey val="0"/>
          <c:showVal val="0"/>
          <c:showCatName val="0"/>
          <c:showSerName val="0"/>
          <c:showPercent val="0"/>
          <c:showBubbleSize val="0"/>
        </c:dLbls>
        <c:gapWidth val="182"/>
        <c:axId val="443083144"/>
        <c:axId val="443083536"/>
      </c:barChart>
      <c:catAx>
        <c:axId val="443083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083536"/>
        <c:crosses val="autoZero"/>
        <c:auto val="1"/>
        <c:lblAlgn val="ctr"/>
        <c:lblOffset val="100"/>
        <c:noMultiLvlLbl val="0"/>
      </c:catAx>
      <c:valAx>
        <c:axId val="4430835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083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baseline="0" dirty="0"/>
              <a:t>Selected Scopes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397196290660051"/>
          <c:y val="0.2012024191480245"/>
          <c:w val="0.72300353843348975"/>
          <c:h val="0.63794739004219758"/>
        </c:manualLayout>
      </c:layout>
      <c:barChart>
        <c:barDir val="bar"/>
        <c:grouping val="clustered"/>
        <c:varyColors val="0"/>
        <c:ser>
          <c:idx val="0"/>
          <c:order val="0"/>
          <c:tx>
            <c:strRef>
              <c:f>'PLP-Scope-PA'!$B$5</c:f>
              <c:strCache>
                <c:ptCount val="1"/>
                <c:pt idx="0">
                  <c:v>Actions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'PLP-Scope-PA'!$A$6:$A$9</c:f>
              <c:strCache>
                <c:ptCount val="4"/>
                <c:pt idx="0">
                  <c:v>All resources</c:v>
                </c:pt>
                <c:pt idx="1">
                  <c:v>Library collections &amp; Rare Books</c:v>
                </c:pt>
                <c:pt idx="2">
                  <c:v>Online articles</c:v>
                </c:pt>
                <c:pt idx="3">
                  <c:v>Popular databases</c:v>
                </c:pt>
              </c:strCache>
            </c:strRef>
          </c:cat>
          <c:val>
            <c:numRef>
              <c:f>'PLP-Scope-PA'!$B$6:$B$9</c:f>
              <c:numCache>
                <c:formatCode>#,##0_ ;[Red]\-#,##0\ </c:formatCode>
                <c:ptCount val="4"/>
                <c:pt idx="0">
                  <c:v>12077773</c:v>
                </c:pt>
                <c:pt idx="1">
                  <c:v>96362</c:v>
                </c:pt>
                <c:pt idx="2">
                  <c:v>88070</c:v>
                </c:pt>
                <c:pt idx="3">
                  <c:v>4783</c:v>
                </c:pt>
              </c:numCache>
            </c:numRef>
          </c:val>
          <c:extLst>
            <c:ext xmlns:c16="http://schemas.microsoft.com/office/drawing/2014/chart" uri="{C3380CC4-5D6E-409C-BE32-E72D297353CC}">
              <c16:uniqueId val="{00000000-859E-4660-B9CC-E2BC9762DADB}"/>
            </c:ext>
          </c:extLst>
        </c:ser>
        <c:dLbls>
          <c:dLblPos val="outEnd"/>
          <c:showLegendKey val="0"/>
          <c:showVal val="1"/>
          <c:showCatName val="0"/>
          <c:showSerName val="0"/>
          <c:showPercent val="0"/>
          <c:showBubbleSize val="0"/>
        </c:dLbls>
        <c:gapWidth val="182"/>
        <c:axId val="506700936"/>
        <c:axId val="246947664"/>
      </c:barChart>
      <c:catAx>
        <c:axId val="506700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947664"/>
        <c:crosses val="autoZero"/>
        <c:auto val="1"/>
        <c:lblAlgn val="ctr"/>
        <c:lblOffset val="100"/>
        <c:noMultiLvlLbl val="0"/>
      </c:catAx>
      <c:valAx>
        <c:axId val="246947664"/>
        <c:scaling>
          <c:orientation val="minMax"/>
        </c:scaling>
        <c:delete val="0"/>
        <c:axPos val="b"/>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700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Resource availability seeking actions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'Resource-AVA'!$B$9</c:f>
              <c:strCache>
                <c:ptCount val="1"/>
                <c:pt idx="0">
                  <c:v>%</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27F-4F4F-A692-F59B9191084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27F-4F4F-A692-F59B9191084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D27F-4F4F-A692-F59B91910846}"/>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D27F-4F4F-A692-F59B91910846}"/>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D27F-4F4F-A692-F59B91910846}"/>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D27F-4F4F-A692-F59B91910846}"/>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D-D27F-4F4F-A692-F59B91910846}"/>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D27F-4F4F-A692-F59B91910846}"/>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D27F-4F4F-A692-F59B91910846}"/>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D27F-4F4F-A692-F59B91910846}"/>
              </c:ext>
            </c:extLst>
          </c:dPt>
          <c:dPt>
            <c:idx val="10"/>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15-D27F-4F4F-A692-F59B919108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'Resource-AVA'!$A$10:$A$20</c:f>
              <c:strCache>
                <c:ptCount val="11"/>
                <c:pt idx="0">
                  <c:v>Click on Icon</c:v>
                </c:pt>
                <c:pt idx="1">
                  <c:v>Click on availability statement</c:v>
                </c:pt>
                <c:pt idx="2">
                  <c:v>Click on title</c:v>
                </c:pt>
                <c:pt idx="3">
                  <c:v>Display Primo Central versions</c:v>
                </c:pt>
                <c:pt idx="4">
                  <c:v>Display full record</c:v>
                </c:pt>
                <c:pt idx="5">
                  <c:v>Display more institutions</c:v>
                </c:pt>
                <c:pt idx="6">
                  <c:v>Display versions</c:v>
                </c:pt>
                <c:pt idx="7">
                  <c:v>Display FRBR Versions</c:v>
                </c:pt>
                <c:pt idx="8">
                  <c:v>GetIt Link 1 (View it)</c:v>
                </c:pt>
                <c:pt idx="9">
                  <c:v>GetIt Link 2 (Get It)</c:v>
                </c:pt>
                <c:pt idx="10">
                  <c:v>Link to source (open URL)</c:v>
                </c:pt>
              </c:strCache>
            </c:strRef>
          </c:cat>
          <c:val>
            <c:numRef>
              <c:f>'Resource-AVA'!$B$10:$B$20</c:f>
              <c:numCache>
                <c:formatCode>0.000%</c:formatCode>
                <c:ptCount val="11"/>
                <c:pt idx="0">
                  <c:v>5.8971607520034944E-3</c:v>
                </c:pt>
                <c:pt idx="1">
                  <c:v>0.51667589763873689</c:v>
                </c:pt>
                <c:pt idx="2">
                  <c:v>1.7768954899371743E-7</c:v>
                </c:pt>
                <c:pt idx="3">
                  <c:v>1.8460167244957304E-3</c:v>
                </c:pt>
                <c:pt idx="4">
                  <c:v>4.2343419525202861E-4</c:v>
                </c:pt>
                <c:pt idx="5">
                  <c:v>1.5992059409434569E-6</c:v>
                </c:pt>
                <c:pt idx="6">
                  <c:v>5.3306864698115226E-7</c:v>
                </c:pt>
                <c:pt idx="7">
                  <c:v>0</c:v>
                </c:pt>
                <c:pt idx="8">
                  <c:v>0.45729489339782042</c:v>
                </c:pt>
                <c:pt idx="9">
                  <c:v>1.1834123962981581E-4</c:v>
                </c:pt>
                <c:pt idx="10">
                  <c:v>1.7741946087924697E-2</c:v>
                </c:pt>
              </c:numCache>
            </c:numRef>
          </c:val>
          <c:extLst>
            <c:ext xmlns:c16="http://schemas.microsoft.com/office/drawing/2014/chart" uri="{C3380CC4-5D6E-409C-BE32-E72D297353CC}">
              <c16:uniqueId val="{00000016-D27F-4F4F-A692-F59B9191084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7"/>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8"/>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9"/>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994890695024033"/>
          <c:y val="0.31778265040627834"/>
          <c:w val="0.29139934260252059"/>
          <c:h val="0.430618868470448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Refining search results by facets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'RSR_Facet-PA'!$B$10</c:f>
              <c:strCache>
                <c:ptCount val="1"/>
                <c:pt idx="0">
                  <c:v>Count</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'RSR_Facet-PA'!$A$11:$A$21</c:f>
              <c:strCache>
                <c:ptCount val="11"/>
                <c:pt idx="0">
                  <c:v>Author</c:v>
                </c:pt>
                <c:pt idx="1">
                  <c:v>Collection</c:v>
                </c:pt>
                <c:pt idx="2">
                  <c:v>Creation Date</c:v>
                </c:pt>
                <c:pt idx="3">
                  <c:v>Date Slider</c:v>
                </c:pt>
                <c:pt idx="4">
                  <c:v>Genre</c:v>
                </c:pt>
                <c:pt idx="5">
                  <c:v>Language</c:v>
                </c:pt>
                <c:pt idx="6">
                  <c:v>Library</c:v>
                </c:pt>
                <c:pt idx="7">
                  <c:v>Local 02 (SCRR)</c:v>
                </c:pt>
                <c:pt idx="8">
                  <c:v>Resource Type</c:v>
                </c:pt>
                <c:pt idx="9">
                  <c:v>Top level</c:v>
                </c:pt>
                <c:pt idx="10">
                  <c:v>Topic</c:v>
                </c:pt>
              </c:strCache>
            </c:strRef>
          </c:cat>
          <c:val>
            <c:numRef>
              <c:f>'RSR_Facet-PA'!$B$11:$B$21</c:f>
              <c:numCache>
                <c:formatCode>#,##0_ ;[Red]\-#,##0\ </c:formatCode>
                <c:ptCount val="11"/>
                <c:pt idx="0">
                  <c:v>1380</c:v>
                </c:pt>
                <c:pt idx="1">
                  <c:v>1613</c:v>
                </c:pt>
                <c:pt idx="2">
                  <c:v>398</c:v>
                </c:pt>
                <c:pt idx="3">
                  <c:v>114893</c:v>
                </c:pt>
                <c:pt idx="4">
                  <c:v>737</c:v>
                </c:pt>
                <c:pt idx="5">
                  <c:v>6786</c:v>
                </c:pt>
                <c:pt idx="6">
                  <c:v>17578</c:v>
                </c:pt>
                <c:pt idx="7">
                  <c:v>504</c:v>
                </c:pt>
                <c:pt idx="8">
                  <c:v>189317</c:v>
                </c:pt>
                <c:pt idx="9">
                  <c:v>292942</c:v>
                </c:pt>
                <c:pt idx="10">
                  <c:v>20733</c:v>
                </c:pt>
              </c:numCache>
            </c:numRef>
          </c:val>
          <c:extLst>
            <c:ext xmlns:c16="http://schemas.microsoft.com/office/drawing/2014/chart" uri="{C3380CC4-5D6E-409C-BE32-E72D297353CC}">
              <c16:uniqueId val="{00000000-1038-4EE9-BDA2-DD2ACFD87EF9}"/>
            </c:ext>
          </c:extLst>
        </c:ser>
        <c:dLbls>
          <c:showLegendKey val="0"/>
          <c:showVal val="0"/>
          <c:showCatName val="0"/>
          <c:showSerName val="0"/>
          <c:showPercent val="0"/>
          <c:showBubbleSize val="0"/>
        </c:dLbls>
        <c:gapWidth val="150"/>
        <c:axId val="247256624"/>
        <c:axId val="250164936"/>
      </c:barChart>
      <c:valAx>
        <c:axId val="250164936"/>
        <c:scaling>
          <c:orientation val="minMax"/>
        </c:scaling>
        <c:delete val="0"/>
        <c:axPos val="b"/>
        <c:majorGridlines>
          <c:spPr>
            <a:ln w="9525" cap="flat" cmpd="sng" algn="ctr">
              <a:solidFill>
                <a:schemeClr val="tx1">
                  <a:lumMod val="15000"/>
                  <a:lumOff val="85000"/>
                </a:schemeClr>
              </a:solidFill>
              <a:round/>
            </a:ln>
            <a:effectLst/>
          </c:spPr>
        </c:majorGridlines>
        <c:numFmt formatCode="#,##0_ ;[Red]\-#,##0\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256624"/>
        <c:crosses val="autoZero"/>
        <c:crossBetween val="between"/>
      </c:valAx>
      <c:catAx>
        <c:axId val="24725662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016493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Item detail information</a:t>
            </a:r>
          </a:p>
        </c:rich>
      </c:tx>
      <c:layout>
        <c:manualLayout>
          <c:xMode val="edge"/>
          <c:yMode val="edge"/>
          <c:x val="0.32656318960032554"/>
          <c:y val="9.13556847933147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ItemDetail!$C$9</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F4-4C94-B798-D0FEFC1121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F4-4C94-B798-D0FEFC11217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F4-4C94-B798-D0FEFC11217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F4-4C94-B798-D0FEFC11217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0F4-4C94-B798-D0FEFC11217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0F4-4C94-B798-D0FEFC1121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ItemDetail!$A$10:$A$15</c:f>
              <c:strCache>
                <c:ptCount val="6"/>
                <c:pt idx="0">
                  <c:v>Details tab</c:v>
                </c:pt>
                <c:pt idx="1">
                  <c:v>Locations tab</c:v>
                </c:pt>
                <c:pt idx="2">
                  <c:v>Recommendations tab</c:v>
                </c:pt>
                <c:pt idx="3">
                  <c:v>Reviews tab</c:v>
                </c:pt>
                <c:pt idx="4">
                  <c:v>Times cited tab</c:v>
                </c:pt>
                <c:pt idx="5">
                  <c:v>Virtual browse</c:v>
                </c:pt>
              </c:strCache>
            </c:strRef>
          </c:cat>
          <c:val>
            <c:numRef>
              <c:f>ItemDetail!$C$10:$C$15</c:f>
              <c:numCache>
                <c:formatCode>0.00%</c:formatCode>
                <c:ptCount val="6"/>
                <c:pt idx="0">
                  <c:v>0.80367731548902854</c:v>
                </c:pt>
                <c:pt idx="1">
                  <c:v>1.4424760816266338E-2</c:v>
                </c:pt>
                <c:pt idx="2">
                  <c:v>1.5361832605182469E-5</c:v>
                </c:pt>
                <c:pt idx="3">
                  <c:v>0.1002021617170842</c:v>
                </c:pt>
                <c:pt idx="4">
                  <c:v>2.1537289312465822E-3</c:v>
                </c:pt>
                <c:pt idx="5">
                  <c:v>7.9526671213769121E-2</c:v>
                </c:pt>
              </c:numCache>
            </c:numRef>
          </c:val>
          <c:extLst>
            <c:ext xmlns:c16="http://schemas.microsoft.com/office/drawing/2014/chart" uri="{C3380CC4-5D6E-409C-BE32-E72D297353CC}">
              <c16:uniqueId val="{0000000C-B0F4-4C94-B798-D0FEFC11217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7600166896480862"/>
          <c:y val="0.59115507011051038"/>
          <c:w val="0.19468197435126927"/>
          <c:h val="0.2970255242675311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 Sort By</a:t>
            </a:r>
          </a:p>
        </c:rich>
      </c:tx>
      <c:layout>
        <c:manualLayout>
          <c:xMode val="edge"/>
          <c:yMode val="edge"/>
          <c:x val="1.3213062094393567E-4"/>
          <c:y val="4.09078449328547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'Sortby-Relevance-PA'!$C$9</c:f>
              <c:strCache>
                <c:ptCount val="1"/>
                <c:pt idx="0">
                  <c:v>% sorts by (Primo analytics)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1A2-456E-B286-BC6284B17A9B}"/>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1A2-456E-B286-BC6284B17A9B}"/>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1A2-456E-B286-BC6284B17A9B}"/>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81A2-456E-B286-BC6284B17A9B}"/>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81A2-456E-B286-BC6284B17A9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'Sortby-Relevance-PA'!$A$10:$A$14</c:f>
              <c:strCache>
                <c:ptCount val="5"/>
                <c:pt idx="0">
                  <c:v>Sort by descending date</c:v>
                </c:pt>
                <c:pt idx="1">
                  <c:v>Sort by rank</c:v>
                </c:pt>
                <c:pt idx="2">
                  <c:v>Sort by popularity</c:v>
                </c:pt>
                <c:pt idx="3">
                  <c:v>Sort by ascending date</c:v>
                </c:pt>
                <c:pt idx="4">
                  <c:v>Sort by title</c:v>
                </c:pt>
              </c:strCache>
            </c:strRef>
          </c:cat>
          <c:val>
            <c:numRef>
              <c:f>'Sortby-Relevance-PA'!$C$10:$C$14</c:f>
              <c:numCache>
                <c:formatCode>0.0000%</c:formatCode>
                <c:ptCount val="5"/>
                <c:pt idx="0">
                  <c:v>0.59198799353498033</c:v>
                </c:pt>
                <c:pt idx="1">
                  <c:v>0.18381436157931194</c:v>
                </c:pt>
                <c:pt idx="2">
                  <c:v>0.11202955437543292</c:v>
                </c:pt>
                <c:pt idx="3">
                  <c:v>6.305703070884322E-2</c:v>
                </c:pt>
                <c:pt idx="4">
                  <c:v>4.9111059801431538E-2</c:v>
                </c:pt>
              </c:numCache>
            </c:numRef>
          </c:val>
          <c:extLst>
            <c:ext xmlns:c16="http://schemas.microsoft.com/office/drawing/2014/chart" uri="{C3380CC4-5D6E-409C-BE32-E72D297353CC}">
              <c16:uniqueId val="{0000000A-81A2-456E-B286-BC6284B17A9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0012508365449357"/>
          <c:y val="0.68340903432039346"/>
          <c:w val="0.23708717351333633"/>
          <c:h val="0.231884021784260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Browse searches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BrowseSearch!$B$9</c:f>
              <c:strCache>
                <c:ptCount val="1"/>
                <c:pt idx="0">
                  <c:v>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DD-475D-A431-4589DDFE0A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DD-475D-A431-4589DDFE0A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DD-475D-A431-4589DDFE0A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8DD-475D-A431-4589DDFE0A1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8DD-475D-A431-4589DDFE0A1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8DD-475D-A431-4589DDFE0A1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8DD-475D-A431-4589DDFE0A1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8DD-475D-A431-4589DDFE0A1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8DD-475D-A431-4589DDFE0A1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8DD-475D-A431-4589DDFE0A1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BrowseSearch!$A$10:$A$19</c:f>
              <c:strCache>
                <c:ptCount val="10"/>
                <c:pt idx="0">
                  <c:v>Browse authors</c:v>
                </c:pt>
                <c:pt idx="1">
                  <c:v>Browse generic call numbers</c:v>
                </c:pt>
                <c:pt idx="2">
                  <c:v>Browse page</c:v>
                </c:pt>
                <c:pt idx="3">
                  <c:v>Browse related records</c:v>
                </c:pt>
                <c:pt idx="4">
                  <c:v>Browse subjects</c:v>
                </c:pt>
                <c:pt idx="5">
                  <c:v>Browse titles</c:v>
                </c:pt>
                <c:pt idx="6">
                  <c:v>Browse Dewey call numbers</c:v>
                </c:pt>
                <c:pt idx="7">
                  <c:v>Browse LC call numbers</c:v>
                </c:pt>
                <c:pt idx="8">
                  <c:v>Browse SUDOC call numbers</c:v>
                </c:pt>
                <c:pt idx="9">
                  <c:v>Browse NLM call numbers</c:v>
                </c:pt>
              </c:strCache>
            </c:strRef>
          </c:cat>
          <c:val>
            <c:numRef>
              <c:f>BrowseSearch!$B$10:$B$19</c:f>
              <c:numCache>
                <c:formatCode>General</c:formatCode>
                <c:ptCount val="10"/>
                <c:pt idx="0">
                  <c:v>1679</c:v>
                </c:pt>
                <c:pt idx="1">
                  <c:v>99</c:v>
                </c:pt>
                <c:pt idx="2" formatCode="#,##0_ ;[Red]\-#,##0\ ">
                  <c:v>4371</c:v>
                </c:pt>
                <c:pt idx="3" formatCode="#,##0_ ;[Red]\-#,##0\ ">
                  <c:v>6134</c:v>
                </c:pt>
                <c:pt idx="4" formatCode="#,##0_ ;[Red]\-#,##0\ ">
                  <c:v>3061</c:v>
                </c:pt>
                <c:pt idx="5" formatCode="#,##0_ ;[Red]\-#,##0\ ">
                  <c:v>1095</c:v>
                </c:pt>
                <c:pt idx="6" formatCode="#,##0_ ;[Red]\-#,##0\ ">
                  <c:v>0</c:v>
                </c:pt>
                <c:pt idx="7" formatCode="#,##0_ ;[Red]\-#,##0\ ">
                  <c:v>0</c:v>
                </c:pt>
                <c:pt idx="8" formatCode="#,##0_ ;[Red]\-#,##0\ ">
                  <c:v>0</c:v>
                </c:pt>
                <c:pt idx="9" formatCode="#,##0_ ;[Red]\-#,##0\ ">
                  <c:v>0</c:v>
                </c:pt>
              </c:numCache>
            </c:numRef>
          </c:val>
          <c:extLst>
            <c:ext xmlns:c16="http://schemas.microsoft.com/office/drawing/2014/chart" uri="{C3380CC4-5D6E-409C-BE32-E72D297353CC}">
              <c16:uniqueId val="{00000014-28DD-475D-A431-4589DDFE0A1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9598991816668812"/>
          <c:y val="0.14980520051991661"/>
          <c:w val="0.38732649053532381"/>
          <c:h val="0.7631874678437000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Enrichment linking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EnrichmentLinking!$B$9</c:f>
              <c:strCache>
                <c:ptCount val="1"/>
                <c:pt idx="0">
                  <c:v>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FC-4608-8385-67DB086187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FC-4608-8385-67DB086187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FC-4608-8385-67DB086187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FC-4608-8385-67DB086187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EnrichmentLinking!$A$10:$A$13</c:f>
              <c:strCache>
                <c:ptCount val="4"/>
                <c:pt idx="0">
                  <c:v>Additional link</c:v>
                </c:pt>
                <c:pt idx="1">
                  <c:v>Link to TOC</c:v>
                </c:pt>
                <c:pt idx="2">
                  <c:v>Link to Union catalog</c:v>
                </c:pt>
                <c:pt idx="3">
                  <c:v>bX Hot Articles</c:v>
                </c:pt>
              </c:strCache>
            </c:strRef>
          </c:cat>
          <c:val>
            <c:numRef>
              <c:f>EnrichmentLinking!$B$10:$B$13</c:f>
              <c:numCache>
                <c:formatCode>#,##0_ ;[Red]\-#,##0\ </c:formatCode>
                <c:ptCount val="4"/>
                <c:pt idx="0">
                  <c:v>3013</c:v>
                </c:pt>
                <c:pt idx="1">
                  <c:v>1</c:v>
                </c:pt>
                <c:pt idx="2">
                  <c:v>6912</c:v>
                </c:pt>
                <c:pt idx="3">
                  <c:v>18088</c:v>
                </c:pt>
              </c:numCache>
            </c:numRef>
          </c:val>
          <c:extLst>
            <c:ext xmlns:c16="http://schemas.microsoft.com/office/drawing/2014/chart" uri="{C3380CC4-5D6E-409C-BE32-E72D297353CC}">
              <c16:uniqueId val="{00000008-C2FC-4608-8385-67DB0861879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345420529209752"/>
          <c:y val="0.40296267766722993"/>
          <c:w val="0.33078959644282113"/>
          <c:h val="0.3338855329602604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7">
  <a:schemeClr val="accent4"/>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5">
  <a:schemeClr val="accent2"/>
</cs:colorStyle>
</file>

<file path=ppt/charts/colors16.xml><?xml version="1.0" encoding="utf-8"?>
<cs:colorStyle xmlns:cs="http://schemas.microsoft.com/office/drawing/2012/chartStyle" xmlns:a="http://schemas.openxmlformats.org/drawingml/2006/main" meth="withinLinear" id="17">
  <a:schemeClr val="accent4"/>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 id="18">
  <a:schemeClr val="accent5"/>
</cs:colorStyle>
</file>

<file path=ppt/charts/colors2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6364" cy="513508"/>
          </a:xfrm>
          <a:prstGeom prst="rect">
            <a:avLst/>
          </a:prstGeom>
        </p:spPr>
        <p:txBody>
          <a:bodyPr vert="horz" lIns="95463" tIns="47732" rIns="95463" bIns="47732" rtlCol="0"/>
          <a:lstStyle>
            <a:lvl1pPr algn="l">
              <a:defRPr sz="1300"/>
            </a:lvl1pPr>
          </a:lstStyle>
          <a:p>
            <a:endParaRPr lang="en-AU" dirty="0"/>
          </a:p>
        </p:txBody>
      </p:sp>
      <p:sp>
        <p:nvSpPr>
          <p:cNvPr id="3" name="Date Placeholder 2"/>
          <p:cNvSpPr>
            <a:spLocks noGrp="1"/>
          </p:cNvSpPr>
          <p:nvPr>
            <p:ph type="dt" sz="quarter" idx="1"/>
          </p:nvPr>
        </p:nvSpPr>
        <p:spPr>
          <a:xfrm>
            <a:off x="4021294" y="2"/>
            <a:ext cx="3076364" cy="513508"/>
          </a:xfrm>
          <a:prstGeom prst="rect">
            <a:avLst/>
          </a:prstGeom>
        </p:spPr>
        <p:txBody>
          <a:bodyPr vert="horz" lIns="95463" tIns="47732" rIns="95463" bIns="47732" rtlCol="0"/>
          <a:lstStyle>
            <a:lvl1pPr algn="r">
              <a:defRPr sz="1300"/>
            </a:lvl1pPr>
          </a:lstStyle>
          <a:p>
            <a:fld id="{3E9DACBD-CDD8-4565-B9F3-1C3CBF9F63D7}" type="datetimeFigureOut">
              <a:rPr lang="en-AU" smtClean="0"/>
              <a:t>31/10/2019</a:t>
            </a:fld>
            <a:endParaRPr lang="en-AU" dirty="0"/>
          </a:p>
        </p:txBody>
      </p:sp>
      <p:sp>
        <p:nvSpPr>
          <p:cNvPr id="4" name="Footer Placeholder 3"/>
          <p:cNvSpPr>
            <a:spLocks noGrp="1"/>
          </p:cNvSpPr>
          <p:nvPr>
            <p:ph type="ftr" sz="quarter" idx="2"/>
          </p:nvPr>
        </p:nvSpPr>
        <p:spPr>
          <a:xfrm>
            <a:off x="0" y="9721107"/>
            <a:ext cx="3076364" cy="513507"/>
          </a:xfrm>
          <a:prstGeom prst="rect">
            <a:avLst/>
          </a:prstGeom>
        </p:spPr>
        <p:txBody>
          <a:bodyPr vert="horz" lIns="95463" tIns="47732" rIns="95463" bIns="47732" rtlCol="0" anchor="b"/>
          <a:lstStyle>
            <a:lvl1pPr algn="l">
              <a:defRPr sz="1300"/>
            </a:lvl1pPr>
          </a:lstStyle>
          <a:p>
            <a:endParaRPr lang="en-AU" dirty="0"/>
          </a:p>
        </p:txBody>
      </p:sp>
      <p:sp>
        <p:nvSpPr>
          <p:cNvPr id="5" name="Slide Number Placeholder 4"/>
          <p:cNvSpPr>
            <a:spLocks noGrp="1"/>
          </p:cNvSpPr>
          <p:nvPr>
            <p:ph type="sldNum" sz="quarter" idx="3"/>
          </p:nvPr>
        </p:nvSpPr>
        <p:spPr>
          <a:xfrm>
            <a:off x="4021294" y="9721107"/>
            <a:ext cx="3076364" cy="513507"/>
          </a:xfrm>
          <a:prstGeom prst="rect">
            <a:avLst/>
          </a:prstGeom>
        </p:spPr>
        <p:txBody>
          <a:bodyPr vert="horz" lIns="95463" tIns="47732" rIns="95463" bIns="47732" rtlCol="0" anchor="b"/>
          <a:lstStyle>
            <a:lvl1pPr algn="r">
              <a:defRPr sz="1300"/>
            </a:lvl1pPr>
          </a:lstStyle>
          <a:p>
            <a:fld id="{AF52ECBC-BEF5-4DD8-8CB9-946FE619C770}" type="slidenum">
              <a:rPr lang="en-AU" smtClean="0"/>
              <a:t>‹#›</a:t>
            </a:fld>
            <a:endParaRPr lang="en-AU" dirty="0"/>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6364" cy="513508"/>
          </a:xfrm>
          <a:prstGeom prst="rect">
            <a:avLst/>
          </a:prstGeom>
        </p:spPr>
        <p:txBody>
          <a:bodyPr vert="horz" lIns="95463" tIns="47732" rIns="95463" bIns="47732" rtlCol="0"/>
          <a:lstStyle>
            <a:lvl1pPr algn="l">
              <a:defRPr sz="1300"/>
            </a:lvl1pPr>
          </a:lstStyle>
          <a:p>
            <a:endParaRPr lang="en-US" dirty="0"/>
          </a:p>
        </p:txBody>
      </p:sp>
      <p:sp>
        <p:nvSpPr>
          <p:cNvPr id="3" name="Date Placeholder 2"/>
          <p:cNvSpPr>
            <a:spLocks noGrp="1"/>
          </p:cNvSpPr>
          <p:nvPr>
            <p:ph type="dt" idx="1"/>
          </p:nvPr>
        </p:nvSpPr>
        <p:spPr>
          <a:xfrm>
            <a:off x="4021294" y="2"/>
            <a:ext cx="3076364" cy="513508"/>
          </a:xfrm>
          <a:prstGeom prst="rect">
            <a:avLst/>
          </a:prstGeom>
        </p:spPr>
        <p:txBody>
          <a:bodyPr vert="horz" lIns="95463" tIns="47732" rIns="95463" bIns="47732" rtlCol="0"/>
          <a:lstStyle>
            <a:lvl1pPr algn="r">
              <a:defRPr sz="1300"/>
            </a:lvl1pPr>
          </a:lstStyle>
          <a:p>
            <a:fld id="{A911CB84-D0B3-C44D-BDDA-E6DD29AD4414}" type="datetimeFigureOut">
              <a:rPr lang="en-US" smtClean="0"/>
              <a:t>10/31/2019</a:t>
            </a:fld>
            <a:endParaRPr lang="en-US" dirty="0"/>
          </a:p>
        </p:txBody>
      </p:sp>
      <p:sp>
        <p:nvSpPr>
          <p:cNvPr id="4" name="Slide Image Placeholder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5463" tIns="47732" rIns="95463" bIns="47732" rtlCol="0" anchor="ctr"/>
          <a:lstStyle/>
          <a:p>
            <a:endParaRPr lang="en-US" dirty="0"/>
          </a:p>
        </p:txBody>
      </p:sp>
      <p:sp>
        <p:nvSpPr>
          <p:cNvPr id="5" name="Notes Placeholder 4"/>
          <p:cNvSpPr>
            <a:spLocks noGrp="1"/>
          </p:cNvSpPr>
          <p:nvPr>
            <p:ph type="body" sz="quarter" idx="3"/>
          </p:nvPr>
        </p:nvSpPr>
        <p:spPr>
          <a:xfrm>
            <a:off x="709931" y="4925407"/>
            <a:ext cx="5679440" cy="4029880"/>
          </a:xfrm>
          <a:prstGeom prst="rect">
            <a:avLst/>
          </a:prstGeom>
        </p:spPr>
        <p:txBody>
          <a:bodyPr vert="horz" lIns="95463" tIns="47732" rIns="95463" bIns="477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4" cy="513507"/>
          </a:xfrm>
          <a:prstGeom prst="rect">
            <a:avLst/>
          </a:prstGeom>
        </p:spPr>
        <p:txBody>
          <a:bodyPr vert="horz" lIns="95463" tIns="47732" rIns="95463" bIns="47732"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7"/>
            <a:ext cx="3076364" cy="513507"/>
          </a:xfrm>
          <a:prstGeom prst="rect">
            <a:avLst/>
          </a:prstGeom>
        </p:spPr>
        <p:txBody>
          <a:bodyPr vert="horz" lIns="95463" tIns="47732" rIns="95463" bIns="47732" rtlCol="0" anchor="b"/>
          <a:lstStyle>
            <a:lvl1pPr algn="r">
              <a:defRPr sz="1300"/>
            </a:lvl1pPr>
          </a:lstStyle>
          <a:p>
            <a:fld id="{077E0804-BAAB-D942-A332-52AA6138B38D}" type="slidenum">
              <a:rPr lang="en-US" smtClean="0"/>
              <a:t>‹#›</a:t>
            </a:fld>
            <a:endParaRPr lang="en-US" dirty="0"/>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At Monash University we run a professionally managed Library User survey every 2 years, with seven other Australian Universities.  One of the questions we ask users in this survey is to rank a list of Library services from most important to least important.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2017, users listed the following library services as most important</a:t>
            </a:r>
          </a:p>
        </p:txBody>
      </p:sp>
      <p:sp>
        <p:nvSpPr>
          <p:cNvPr id="4" name="Slide Number Placeholder 3"/>
          <p:cNvSpPr>
            <a:spLocks noGrp="1"/>
          </p:cNvSpPr>
          <p:nvPr>
            <p:ph type="sldNum" sz="quarter" idx="10"/>
          </p:nvPr>
        </p:nvSpPr>
        <p:spPr/>
        <p:txBody>
          <a:bodyPr/>
          <a:lstStyle/>
          <a:p>
            <a:fld id="{077E0804-BAAB-D942-A332-52AA6138B38D}" type="slidenum">
              <a:rPr lang="en-US" smtClean="0"/>
              <a:t>1</a:t>
            </a:fld>
            <a:endParaRPr lang="en-US"/>
          </a:p>
        </p:txBody>
      </p:sp>
    </p:spTree>
    <p:extLst>
      <p:ext uri="{BB962C8B-B14F-4D97-AF65-F5344CB8AC3E}">
        <p14:creationId xmlns:p14="http://schemas.microsoft.com/office/powerpoint/2010/main" val="305233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AU" sz="1200" kern="1200" dirty="0">
                <a:solidFill>
                  <a:schemeClr val="tx1"/>
                </a:solidFill>
                <a:effectLst/>
                <a:latin typeface="+mn-lt"/>
                <a:ea typeface="+mn-ea"/>
                <a:cs typeface="+mn-cs"/>
              </a:rPr>
              <a:t>How do users search in Primo?</a:t>
            </a:r>
          </a:p>
          <a:p>
            <a:pPr lvl="0"/>
            <a:r>
              <a:rPr lang="en-AU" sz="1200" kern="1200" dirty="0">
                <a:solidFill>
                  <a:schemeClr val="tx1"/>
                </a:solidFill>
                <a:effectLst/>
                <a:latin typeface="+mn-lt"/>
                <a:ea typeface="+mn-ea"/>
                <a:cs typeface="+mn-cs"/>
              </a:rPr>
              <a:t>Where do they start their searches?</a:t>
            </a:r>
          </a:p>
          <a:p>
            <a:pPr lvl="0"/>
            <a:r>
              <a:rPr lang="en-AU" sz="1200" kern="1200" dirty="0">
                <a:solidFill>
                  <a:schemeClr val="tx1"/>
                </a:solidFill>
                <a:effectLst/>
                <a:latin typeface="+mn-lt"/>
                <a:ea typeface="+mn-ea"/>
                <a:cs typeface="+mn-cs"/>
              </a:rPr>
              <a:t>Which screen elements do they use most heavily, and which they ignore and </a:t>
            </a:r>
          </a:p>
          <a:p>
            <a:pPr lvl="0"/>
            <a:r>
              <a:rPr lang="en-AU" sz="1200" kern="1200" dirty="0">
                <a:solidFill>
                  <a:schemeClr val="tx1"/>
                </a:solidFill>
                <a:effectLst/>
                <a:latin typeface="+mn-lt"/>
                <a:ea typeface="+mn-ea"/>
                <a:cs typeface="+mn-cs"/>
              </a:rPr>
              <a:t>What insights can we glean from understanding how users structure their searches?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reviewed and organised this data by categorising them into functional themes,</a:t>
            </a:r>
            <a:r>
              <a:rPr lang="en-AU" sz="1200" kern="1200" baseline="0" dirty="0">
                <a:solidFill>
                  <a:schemeClr val="tx1"/>
                </a:solidFill>
                <a:effectLst/>
                <a:latin typeface="+mn-lt"/>
                <a:ea typeface="+mn-ea"/>
                <a:cs typeface="+mn-cs"/>
              </a:rPr>
              <a:t> which </a:t>
            </a:r>
            <a:r>
              <a:rPr lang="en-AU" sz="1200" kern="1200" dirty="0">
                <a:solidFill>
                  <a:schemeClr val="tx1"/>
                </a:solidFill>
                <a:effectLst/>
                <a:latin typeface="+mn-lt"/>
                <a:ea typeface="+mn-ea"/>
                <a:cs typeface="+mn-cs"/>
              </a:rPr>
              <a:t>allowed us to identify trends and make development recommendations.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questions we asked were, how do users:</a:t>
            </a:r>
          </a:p>
          <a:p>
            <a:endParaRPr lang="en-AU" sz="1200" kern="1200" baseline="0" dirty="0">
              <a:solidFill>
                <a:schemeClr val="tx1"/>
              </a:solidFill>
              <a:effectLst/>
              <a:latin typeface="+mn-lt"/>
              <a:ea typeface="+mn-ea"/>
              <a:cs typeface="+mn-cs"/>
            </a:endParaRPr>
          </a:p>
          <a:p>
            <a:r>
              <a:rPr lang="en-AU" sz="1200" kern="1200" baseline="0" dirty="0">
                <a:solidFill>
                  <a:schemeClr val="tx1"/>
                </a:solidFill>
                <a:effectLst/>
                <a:latin typeface="+mn-lt"/>
                <a:ea typeface="+mn-ea"/>
                <a:cs typeface="+mn-cs"/>
              </a:rPr>
              <a:t>Start a search?</a:t>
            </a:r>
          </a:p>
          <a:p>
            <a:pPr marL="0" lvl="0" indent="0">
              <a:lnSpc>
                <a:spcPct val="100000"/>
              </a:lnSpc>
              <a:spcBef>
                <a:spcPts val="500"/>
              </a:spcBef>
              <a:spcAft>
                <a:spcPts val="500"/>
              </a:spcAft>
              <a:buFont typeface="+mj-lt"/>
              <a:buNone/>
            </a:pPr>
            <a:r>
              <a:rPr lang="en-AU" sz="1200" dirty="0"/>
              <a:t>Do</a:t>
            </a:r>
            <a:r>
              <a:rPr lang="en-AU" sz="1200" baseline="0" dirty="0"/>
              <a:t> they </a:t>
            </a:r>
            <a:r>
              <a:rPr lang="en-AU" sz="1200" b="1" baseline="0" dirty="0"/>
              <a:t>n</a:t>
            </a:r>
            <a:r>
              <a:rPr lang="en-AU" sz="1200" b="1" dirty="0"/>
              <a:t>arrow</a:t>
            </a:r>
            <a:r>
              <a:rPr lang="en-AU" sz="1200" dirty="0"/>
              <a:t> their search results?</a:t>
            </a:r>
          </a:p>
          <a:p>
            <a:pPr marL="0" marR="0" lvl="0" indent="0" algn="l" defTabSz="914400" rtl="0" eaLnBrk="1" fontAlgn="auto" latinLnBrk="0" hangingPunct="1">
              <a:lnSpc>
                <a:spcPct val="100000"/>
              </a:lnSpc>
              <a:spcBef>
                <a:spcPts val="500"/>
              </a:spcBef>
              <a:spcAft>
                <a:spcPts val="500"/>
              </a:spcAft>
              <a:buClrTx/>
              <a:buSzTx/>
              <a:buFont typeface="+mj-lt"/>
              <a:buNone/>
              <a:tabLst/>
              <a:defRPr/>
            </a:pPr>
            <a:r>
              <a:rPr lang="en-AU" sz="1200" dirty="0"/>
              <a:t>Do</a:t>
            </a:r>
            <a:r>
              <a:rPr lang="en-AU" sz="1200" baseline="0" dirty="0"/>
              <a:t> they </a:t>
            </a:r>
            <a:r>
              <a:rPr lang="en-AU" sz="1200" b="1" baseline="0" dirty="0"/>
              <a:t>broaden</a:t>
            </a:r>
            <a:r>
              <a:rPr lang="en-AU" sz="1200" dirty="0"/>
              <a:t> their search results?</a:t>
            </a:r>
          </a:p>
          <a:p>
            <a:pPr marL="0" marR="0" lvl="0" indent="0" algn="l" defTabSz="914400" rtl="0" eaLnBrk="1" fontAlgn="auto" latinLnBrk="0" hangingPunct="1">
              <a:lnSpc>
                <a:spcPct val="100000"/>
              </a:lnSpc>
              <a:spcBef>
                <a:spcPts val="500"/>
              </a:spcBef>
              <a:spcAft>
                <a:spcPts val="500"/>
              </a:spcAft>
              <a:buClrTx/>
              <a:buSzTx/>
              <a:buFont typeface="+mj-lt"/>
              <a:buNone/>
              <a:tabLst/>
              <a:defRPr/>
            </a:pPr>
            <a:r>
              <a:rPr lang="en-AU" sz="1200" dirty="0"/>
              <a:t>Do</a:t>
            </a:r>
            <a:r>
              <a:rPr lang="en-AU" sz="1200" baseline="0" dirty="0"/>
              <a:t> they </a:t>
            </a:r>
            <a:r>
              <a:rPr lang="en-AU" sz="1200" b="1" baseline="0" dirty="0"/>
              <a:t>personalise</a:t>
            </a:r>
            <a:r>
              <a:rPr lang="en-AU" sz="1200" dirty="0"/>
              <a:t> their search results?</a:t>
            </a:r>
          </a:p>
          <a:p>
            <a:pPr marL="0" lvl="0" indent="0">
              <a:lnSpc>
                <a:spcPct val="100000"/>
              </a:lnSpc>
              <a:spcBef>
                <a:spcPts val="500"/>
              </a:spcBef>
              <a:spcAft>
                <a:spcPts val="500"/>
              </a:spcAft>
              <a:buFont typeface="+mj-lt"/>
              <a:buNone/>
            </a:pPr>
            <a:r>
              <a:rPr lang="en-AU" sz="1200" dirty="0"/>
              <a:t>Do</a:t>
            </a:r>
            <a:r>
              <a:rPr lang="en-AU" sz="1200" baseline="0" dirty="0"/>
              <a:t> they </a:t>
            </a:r>
            <a:r>
              <a:rPr lang="en-AU" sz="1200" b="1" dirty="0"/>
              <a:t>Save</a:t>
            </a:r>
            <a:r>
              <a:rPr lang="en-AU" sz="1200" dirty="0"/>
              <a:t> their search results or user information for reuse</a:t>
            </a:r>
          </a:p>
          <a:p>
            <a:pPr marL="0" lvl="0" indent="0">
              <a:lnSpc>
                <a:spcPct val="100000"/>
              </a:lnSpc>
              <a:spcBef>
                <a:spcPts val="500"/>
              </a:spcBef>
              <a:spcAft>
                <a:spcPts val="500"/>
              </a:spcAft>
              <a:buFont typeface="+mj-lt"/>
              <a:buNone/>
            </a:pPr>
            <a:endParaRPr lang="en-AU" sz="1200" dirty="0"/>
          </a:p>
          <a:p>
            <a:pPr marL="0" lvl="0" indent="0">
              <a:lnSpc>
                <a:spcPct val="100000"/>
              </a:lnSpc>
              <a:spcBef>
                <a:spcPts val="500"/>
              </a:spcBef>
              <a:spcAft>
                <a:spcPts val="500"/>
              </a:spcAft>
              <a:buFont typeface="+mj-lt"/>
              <a:buNone/>
            </a:pPr>
            <a:r>
              <a:rPr lang="en-AU" sz="1200" dirty="0"/>
              <a:t>What we found was:</a:t>
            </a:r>
          </a:p>
        </p:txBody>
      </p:sp>
      <p:sp>
        <p:nvSpPr>
          <p:cNvPr id="4" name="Slide Number Placeholder 3"/>
          <p:cNvSpPr>
            <a:spLocks noGrp="1"/>
          </p:cNvSpPr>
          <p:nvPr>
            <p:ph type="sldNum" sz="quarter" idx="10"/>
          </p:nvPr>
        </p:nvSpPr>
        <p:spPr/>
        <p:txBody>
          <a:bodyPr/>
          <a:lstStyle/>
          <a:p>
            <a:fld id="{077E0804-BAAB-D942-A332-52AA6138B38D}" type="slidenum">
              <a:rPr lang="en-US" smtClean="0"/>
              <a:t>10</a:t>
            </a:fld>
            <a:endParaRPr lang="en-US"/>
          </a:p>
        </p:txBody>
      </p:sp>
    </p:spTree>
    <p:extLst>
      <p:ext uri="{BB962C8B-B14F-4D97-AF65-F5344CB8AC3E}">
        <p14:creationId xmlns:p14="http://schemas.microsoft.com/office/powerpoint/2010/main" val="265802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none" strike="noStrike" kern="1200" dirty="0">
                <a:solidFill>
                  <a:schemeClr val="tx1"/>
                </a:solidFill>
                <a:effectLst/>
                <a:latin typeface="+mn-lt"/>
                <a:ea typeface="+mn-ea"/>
                <a:cs typeface="+mn-cs"/>
              </a:rPr>
              <a:t>90% of user</a:t>
            </a:r>
            <a:r>
              <a:rPr lang="en-AU" sz="1200" b="1" u="none" strike="noStrike" kern="1200" baseline="0" dirty="0">
                <a:solidFill>
                  <a:schemeClr val="tx1"/>
                </a:solidFill>
                <a:effectLst/>
                <a:latin typeface="+mn-lt"/>
                <a:ea typeface="+mn-ea"/>
                <a:cs typeface="+mn-cs"/>
              </a:rPr>
              <a:t> start</a:t>
            </a:r>
            <a:r>
              <a:rPr lang="en-AU" sz="1200" b="1" u="none" strike="noStrike" kern="1200" dirty="0">
                <a:solidFill>
                  <a:schemeClr val="tx1"/>
                </a:solidFill>
                <a:effectLst/>
                <a:latin typeface="+mn-lt"/>
                <a:ea typeface="+mn-ea"/>
                <a:cs typeface="+mn-cs"/>
              </a:rPr>
              <a:t> searching in the basic search screen</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none" strike="noStrike" kern="1200" dirty="0">
                <a:solidFill>
                  <a:schemeClr val="tx1"/>
                </a:solidFill>
                <a:effectLst/>
                <a:latin typeface="+mn-lt"/>
                <a:ea typeface="+mn-ea"/>
                <a:cs typeface="+mn-cs"/>
              </a:rPr>
              <a:t>And</a:t>
            </a:r>
            <a:r>
              <a:rPr lang="en-AU" sz="1200" u="none" strike="noStrike" kern="1200" baseline="0" dirty="0">
                <a:solidFill>
                  <a:schemeClr val="tx1"/>
                </a:solidFill>
                <a:effectLst/>
                <a:latin typeface="+mn-lt"/>
                <a:ea typeface="+mn-ea"/>
                <a:cs typeface="+mn-cs"/>
              </a:rPr>
              <a:t> </a:t>
            </a:r>
            <a:r>
              <a:rPr lang="en-AU" sz="1200" u="none" strike="noStrike" kern="1200" dirty="0">
                <a:solidFill>
                  <a:schemeClr val="tx1"/>
                </a:solidFill>
                <a:effectLst/>
                <a:latin typeface="+mn-lt"/>
                <a:ea typeface="+mn-ea"/>
                <a:cs typeface="+mn-cs"/>
              </a:rPr>
              <a:t>98.5% of searches were run in the default “All resources” search scope.</a:t>
            </a:r>
          </a:p>
          <a:p>
            <a:endParaRPr lang="en-AU" sz="1200" b="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When we started this project, we had four search scopes;</a:t>
            </a:r>
          </a:p>
          <a:p>
            <a:r>
              <a:rPr lang="en-AU" sz="1200" kern="1200" dirty="0">
                <a:solidFill>
                  <a:schemeClr val="tx1"/>
                </a:solidFill>
                <a:effectLst/>
                <a:latin typeface="+mn-lt"/>
                <a:ea typeface="+mn-ea"/>
                <a:cs typeface="+mn-cs"/>
              </a:rPr>
              <a:t>All resources – a blended scope</a:t>
            </a:r>
          </a:p>
          <a:p>
            <a:r>
              <a:rPr lang="en-AU" sz="1200" kern="1200" dirty="0">
                <a:solidFill>
                  <a:schemeClr val="tx1"/>
                </a:solidFill>
                <a:effectLst/>
                <a:latin typeface="+mn-lt"/>
                <a:ea typeface="+mn-ea"/>
                <a:cs typeface="+mn-cs"/>
              </a:rPr>
              <a:t>Library collections &amp; Rare Books – a local scope</a:t>
            </a:r>
          </a:p>
          <a:p>
            <a:r>
              <a:rPr lang="en-AU" sz="1200" kern="1200" dirty="0">
                <a:solidFill>
                  <a:schemeClr val="tx1"/>
                </a:solidFill>
                <a:effectLst/>
                <a:latin typeface="+mn-lt"/>
                <a:ea typeface="+mn-ea"/>
                <a:cs typeface="+mn-cs"/>
              </a:rPr>
              <a:t>Online articles – a PCI/Deep search scope and </a:t>
            </a:r>
          </a:p>
          <a:p>
            <a:r>
              <a:rPr lang="en-AU" sz="1200" kern="1200" dirty="0">
                <a:solidFill>
                  <a:schemeClr val="tx1"/>
                </a:solidFill>
                <a:effectLst/>
                <a:latin typeface="+mn-lt"/>
                <a:ea typeface="+mn-ea"/>
                <a:cs typeface="+mn-cs"/>
              </a:rPr>
              <a:t>Popular databases – a Remote scope</a:t>
            </a:r>
          </a:p>
          <a:p>
            <a:pPr lvl="0"/>
            <a:endParaRPr lang="en-AU" sz="1200" u="none" strike="noStrike"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early analysis of this data, the project team queried if users were making a conscious decision to select a search scope, or if they were simply unaware of the scope choices available to them.</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This question was noted for further investigation.</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User Sign-in function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We identified the Primo sign-in as a critical system function,</a:t>
            </a:r>
            <a:r>
              <a:rPr lang="en-AU" sz="1200" kern="1200" baseline="0" dirty="0">
                <a:solidFill>
                  <a:schemeClr val="tx1"/>
                </a:solidFill>
                <a:effectLst/>
                <a:latin typeface="+mn-lt"/>
                <a:ea typeface="+mn-ea"/>
                <a:cs typeface="+mn-cs"/>
              </a:rPr>
              <a:t> so it was disappointing to see that only 15% of users signed into Primo during a session.</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project team identified the importance of making it more visible to users, through both system redesign and user education.</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7E0804-BAAB-D942-A332-52AA6138B38D}" type="slidenum">
              <a:rPr lang="en-US" smtClean="0"/>
              <a:t>11</a:t>
            </a:fld>
            <a:endParaRPr lang="en-US"/>
          </a:p>
        </p:txBody>
      </p:sp>
    </p:spTree>
    <p:extLst>
      <p:ext uri="{BB962C8B-B14F-4D97-AF65-F5344CB8AC3E}">
        <p14:creationId xmlns:p14="http://schemas.microsoft.com/office/powerpoint/2010/main" val="283912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Users can narrow their search</a:t>
            </a:r>
            <a:r>
              <a:rPr lang="en-US" sz="1200" b="1" kern="1200" baseline="0" dirty="0">
                <a:solidFill>
                  <a:schemeClr val="tx1"/>
                </a:solidFill>
                <a:effectLst/>
                <a:latin typeface="+mn-lt"/>
                <a:ea typeface="+mn-ea"/>
                <a:cs typeface="+mn-cs"/>
              </a:rPr>
              <a:t> results</a:t>
            </a:r>
            <a:r>
              <a:rPr lang="en-US" sz="1200" b="1" kern="1200" dirty="0">
                <a:solidFill>
                  <a:schemeClr val="tx1"/>
                </a:solidFill>
                <a:effectLst/>
                <a:latin typeface="+mn-lt"/>
                <a:ea typeface="+mn-ea"/>
                <a:cs typeface="+mn-cs"/>
              </a:rPr>
              <a:t> by linking to:</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1.  Resource availability </a:t>
            </a:r>
            <a:r>
              <a:rPr lang="en-AU" sz="1200" b="0" kern="1200" dirty="0">
                <a:solidFill>
                  <a:schemeClr val="tx1"/>
                </a:solidFill>
                <a:effectLst/>
                <a:latin typeface="+mn-lt"/>
                <a:ea typeface="+mn-ea"/>
                <a:cs typeface="+mn-cs"/>
              </a:rPr>
              <a:t>information:  </a:t>
            </a:r>
          </a:p>
          <a:p>
            <a:endParaRPr lang="en-AU" sz="12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45% of Primo search actions were “Resource availability seeking actions” actions.</a:t>
            </a:r>
          </a:p>
          <a:p>
            <a:pPr lvl="1"/>
            <a:r>
              <a:rPr lang="en-AU" sz="1200" kern="1200" dirty="0">
                <a:solidFill>
                  <a:schemeClr val="tx1"/>
                </a:solidFill>
                <a:effectLst/>
                <a:latin typeface="+mn-lt"/>
                <a:ea typeface="+mn-ea"/>
                <a:cs typeface="+mn-cs"/>
              </a:rPr>
              <a:t>Of these</a:t>
            </a:r>
          </a:p>
          <a:p>
            <a:pPr lvl="1"/>
            <a:r>
              <a:rPr lang="en-AU" sz="1200" kern="1200" dirty="0">
                <a:solidFill>
                  <a:schemeClr val="tx1"/>
                </a:solidFill>
                <a:effectLst/>
                <a:latin typeface="+mn-lt"/>
                <a:ea typeface="+mn-ea"/>
                <a:cs typeface="+mn-cs"/>
              </a:rPr>
              <a:t>51% of actions was “Click on availability statement”</a:t>
            </a:r>
          </a:p>
          <a:p>
            <a:pPr lvl="1"/>
            <a:r>
              <a:rPr lang="en-AU" sz="1200" kern="1200" dirty="0">
                <a:solidFill>
                  <a:schemeClr val="tx1"/>
                </a:solidFill>
                <a:effectLst/>
                <a:latin typeface="+mn-lt"/>
                <a:ea typeface="+mn-ea"/>
                <a:cs typeface="+mn-cs"/>
              </a:rPr>
              <a:t>45% of actions were “View it” links</a:t>
            </a:r>
          </a:p>
          <a:p>
            <a:r>
              <a:rPr lang="en-AU" sz="1200" kern="1200" dirty="0">
                <a:solidFill>
                  <a:schemeClr val="tx1"/>
                </a:solidFill>
                <a:effectLst/>
                <a:latin typeface="+mn-lt"/>
                <a:ea typeface="+mn-ea"/>
                <a:cs typeface="+mn-cs"/>
              </a:rPr>
              <a:t> </a:t>
            </a:r>
          </a:p>
          <a:p>
            <a:pPr marL="228600" indent="-228600">
              <a:buAutoNum type="arabicPeriod" startAt="2"/>
            </a:pPr>
            <a:r>
              <a:rPr lang="en-AU" sz="1200" kern="1200" dirty="0">
                <a:solidFill>
                  <a:schemeClr val="tx1"/>
                </a:solidFill>
                <a:effectLst/>
                <a:latin typeface="+mn-lt"/>
                <a:ea typeface="+mn-ea"/>
                <a:cs typeface="+mn-cs"/>
              </a:rPr>
              <a:t>Users</a:t>
            </a:r>
            <a:r>
              <a:rPr lang="en-AU" sz="1200" kern="1200" baseline="0" dirty="0">
                <a:solidFill>
                  <a:schemeClr val="tx1"/>
                </a:solidFill>
                <a:effectLst/>
                <a:latin typeface="+mn-lt"/>
                <a:ea typeface="+mn-ea"/>
                <a:cs typeface="+mn-cs"/>
              </a:rPr>
              <a:t> can also narrow their search results by f</a:t>
            </a:r>
            <a:r>
              <a:rPr lang="en-AU" sz="1200" kern="1200" dirty="0">
                <a:solidFill>
                  <a:schemeClr val="tx1"/>
                </a:solidFill>
                <a:effectLst/>
                <a:latin typeface="+mn-lt"/>
                <a:ea typeface="+mn-ea"/>
                <a:cs typeface="+mn-cs"/>
              </a:rPr>
              <a:t>iltering</a:t>
            </a:r>
            <a:r>
              <a:rPr lang="en-AU" sz="1200" kern="1200" baseline="0" dirty="0">
                <a:solidFill>
                  <a:schemeClr val="tx1"/>
                </a:solidFill>
                <a:effectLst/>
                <a:latin typeface="+mn-lt"/>
                <a:ea typeface="+mn-ea"/>
                <a:cs typeface="+mn-cs"/>
              </a:rPr>
              <a:t> brief search results:</a:t>
            </a:r>
          </a:p>
          <a:p>
            <a:pPr marL="457200" lvl="1" indent="0">
              <a:buNone/>
            </a:pPr>
            <a:endParaRPr lang="en-AU" sz="1200" kern="1200" baseline="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11% of Primo search actions were refining actions applied to result in the brief results screen.</a:t>
            </a:r>
          </a:p>
          <a:p>
            <a:pPr lvl="1"/>
            <a:r>
              <a:rPr lang="en-AU" sz="1200" kern="1200" dirty="0">
                <a:solidFill>
                  <a:schemeClr val="tx1"/>
                </a:solidFill>
                <a:effectLst/>
                <a:latin typeface="+mn-lt"/>
                <a:ea typeface="+mn-ea"/>
                <a:cs typeface="+mn-cs"/>
              </a:rPr>
              <a:t>Of these actions</a:t>
            </a:r>
          </a:p>
          <a:p>
            <a:pPr lvl="1"/>
            <a:r>
              <a:rPr lang="en-AU" sz="1200" kern="1200" dirty="0">
                <a:solidFill>
                  <a:schemeClr val="tx1"/>
                </a:solidFill>
                <a:effectLst/>
                <a:latin typeface="+mn-lt"/>
                <a:ea typeface="+mn-ea"/>
                <a:cs typeface="+mn-cs"/>
              </a:rPr>
              <a:t>56% of search refining actions were filtering by facets</a:t>
            </a:r>
          </a:p>
          <a:p>
            <a:pPr lvl="1"/>
            <a:r>
              <a:rPr lang="en-AU" sz="1200" kern="1200" dirty="0">
                <a:solidFill>
                  <a:schemeClr val="tx1"/>
                </a:solidFill>
                <a:effectLst/>
                <a:latin typeface="+mn-lt"/>
                <a:ea typeface="+mn-ea"/>
                <a:cs typeface="+mn-cs"/>
              </a:rPr>
              <a:t>42% of actions were selecting the next page link.</a:t>
            </a:r>
          </a:p>
        </p:txBody>
      </p:sp>
      <p:sp>
        <p:nvSpPr>
          <p:cNvPr id="4" name="Slide Number Placeholder 3"/>
          <p:cNvSpPr>
            <a:spLocks noGrp="1"/>
          </p:cNvSpPr>
          <p:nvPr>
            <p:ph type="sldNum" sz="quarter" idx="10"/>
          </p:nvPr>
        </p:nvSpPr>
        <p:spPr/>
        <p:txBody>
          <a:bodyPr/>
          <a:lstStyle/>
          <a:p>
            <a:fld id="{077E0804-BAAB-D942-A332-52AA6138B38D}" type="slidenum">
              <a:rPr lang="en-US" smtClean="0"/>
              <a:t>12</a:t>
            </a:fld>
            <a:endParaRPr lang="en-US"/>
          </a:p>
        </p:txBody>
      </p:sp>
    </p:spTree>
    <p:extLst>
      <p:ext uri="{BB962C8B-B14F-4D97-AF65-F5344CB8AC3E}">
        <p14:creationId xmlns:p14="http://schemas.microsoft.com/office/powerpoint/2010/main" val="104412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5% of Primo search actions were filtering by facets. Most users (45%) used the Top Level facet option that includes; Peer reviewed articles (35%), Full text on line (8%) and Available in the library (3%)</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5% of Primo search actions were “Item detail” refining actions, which includes; accessing the Details tab (80% of the time), the Reviews tab</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or the Virtual browse tab</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0.35% of Primo search actions were “sort by” actions, which included sorting by Descending date (60% of the time), by Rank, by Popularity, by ascending date or</a:t>
            </a:r>
            <a:r>
              <a:rPr lang="en-US" sz="1200" b="0" kern="1200" baseline="0" dirty="0">
                <a:solidFill>
                  <a:schemeClr val="tx1"/>
                </a:solidFill>
                <a:effectLst/>
                <a:latin typeface="+mn-lt"/>
                <a:ea typeface="+mn-ea"/>
                <a:cs typeface="+mn-cs"/>
              </a:rPr>
              <a:t> by</a:t>
            </a:r>
            <a:r>
              <a:rPr lang="en-US" sz="1200" b="0" kern="1200" dirty="0">
                <a:solidFill>
                  <a:schemeClr val="tx1"/>
                </a:solidFill>
                <a:effectLst/>
                <a:latin typeface="+mn-lt"/>
                <a:ea typeface="+mn-ea"/>
                <a:cs typeface="+mn-cs"/>
              </a:rPr>
              <a:t> title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Users select Citations and recommenders actions about  0.1% of their activity in Primo.  Users selected “Display Citations from results list” 55% of the time and “Display Cited By from results list” 45% of the time</a:t>
            </a:r>
          </a:p>
          <a:p>
            <a:endParaRPr lang="en-US" sz="1200" b="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From</a:t>
            </a:r>
            <a:r>
              <a:rPr lang="en-AU" sz="1200" kern="1200" baseline="0" dirty="0">
                <a:solidFill>
                  <a:schemeClr val="tx1"/>
                </a:solidFill>
                <a:effectLst/>
                <a:latin typeface="+mn-lt"/>
                <a:ea typeface="+mn-ea"/>
                <a:cs typeface="+mn-cs"/>
              </a:rPr>
              <a:t> this data the project team were able to map typical user search behaviour in Primo.  Typically, wh</a:t>
            </a:r>
            <a:r>
              <a:rPr lang="en-AU" sz="1200" kern="1200" dirty="0">
                <a:solidFill>
                  <a:schemeClr val="tx1"/>
                </a:solidFill>
                <a:effectLst/>
                <a:latin typeface="+mn-lt"/>
                <a:ea typeface="+mn-ea"/>
                <a:cs typeface="+mn-cs"/>
              </a:rPr>
              <a:t>en our</a:t>
            </a:r>
            <a:r>
              <a:rPr lang="en-AU" sz="1200" kern="1200" baseline="0" dirty="0">
                <a:solidFill>
                  <a:schemeClr val="tx1"/>
                </a:solidFill>
                <a:effectLst/>
                <a:latin typeface="+mn-lt"/>
                <a:ea typeface="+mn-ea"/>
                <a:cs typeface="+mn-cs"/>
              </a:rPr>
              <a:t> users Search in Primo, they:</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Use the default sort-by option</a:t>
            </a:r>
          </a:p>
          <a:p>
            <a:r>
              <a:rPr lang="en-AU" sz="1200" kern="1200" dirty="0">
                <a:solidFill>
                  <a:schemeClr val="tx1"/>
                </a:solidFill>
                <a:effectLst/>
                <a:latin typeface="+mn-lt"/>
                <a:ea typeface="+mn-ea"/>
                <a:cs typeface="+mn-cs"/>
              </a:rPr>
              <a:t>Do not use citations or recommender</a:t>
            </a:r>
          </a:p>
          <a:p>
            <a:r>
              <a:rPr lang="en-AU" sz="1200" kern="1200" dirty="0">
                <a:solidFill>
                  <a:schemeClr val="tx1"/>
                </a:solidFill>
                <a:effectLst/>
                <a:latin typeface="+mn-lt"/>
                <a:ea typeface="+mn-ea"/>
                <a:cs typeface="+mn-cs"/>
              </a:rPr>
              <a:t>Do not display reviews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suggested that we could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Reducing the number of facets available to users in the brief results screen, to top five and language facet</a:t>
            </a:r>
          </a:p>
          <a:p>
            <a:pPr lvl="0"/>
            <a:r>
              <a:rPr lang="en-AU" sz="1200" kern="1200" dirty="0">
                <a:solidFill>
                  <a:schemeClr val="tx1"/>
                </a:solidFill>
                <a:effectLst/>
                <a:latin typeface="+mn-lt"/>
                <a:ea typeface="+mn-ea"/>
                <a:cs typeface="+mn-cs"/>
              </a:rPr>
              <a:t>Remove all sort-by options except sort by ascending &amp; descending dates, which are relevant for Special Collections.</a:t>
            </a:r>
          </a:p>
          <a:p>
            <a:pPr lvl="0"/>
            <a:r>
              <a:rPr lang="en-AU" sz="1200" kern="1200" dirty="0">
                <a:solidFill>
                  <a:schemeClr val="tx1"/>
                </a:solidFill>
                <a:effectLst/>
                <a:latin typeface="+mn-lt"/>
                <a:ea typeface="+mn-ea"/>
                <a:cs typeface="+mn-cs"/>
              </a:rPr>
              <a:t>Remove</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the recommendations tab from the item details screen.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a:t>
            </a:r>
            <a:r>
              <a:rPr lang="en-AU" sz="1200" kern="1200" baseline="0" dirty="0">
                <a:solidFill>
                  <a:schemeClr val="tx1"/>
                </a:solidFill>
                <a:effectLst/>
                <a:latin typeface="+mn-lt"/>
                <a:ea typeface="+mn-ea"/>
                <a:cs typeface="+mn-cs"/>
              </a:rPr>
              <a:t> felt these changes </a:t>
            </a:r>
            <a:r>
              <a:rPr lang="en-AU" sz="1200" kern="1200" dirty="0">
                <a:solidFill>
                  <a:schemeClr val="tx1"/>
                </a:solidFill>
                <a:effectLst/>
                <a:latin typeface="+mn-lt"/>
                <a:ea typeface="+mn-ea"/>
                <a:cs typeface="+mn-cs"/>
              </a:rPr>
              <a:t>would have minimum impact on user activity in Primo</a:t>
            </a:r>
          </a:p>
        </p:txBody>
      </p:sp>
      <p:sp>
        <p:nvSpPr>
          <p:cNvPr id="4" name="Slide Number Placeholder 3"/>
          <p:cNvSpPr>
            <a:spLocks noGrp="1"/>
          </p:cNvSpPr>
          <p:nvPr>
            <p:ph type="sldNum" sz="quarter" idx="10"/>
          </p:nvPr>
        </p:nvSpPr>
        <p:spPr/>
        <p:txBody>
          <a:bodyPr/>
          <a:lstStyle/>
          <a:p>
            <a:fld id="{077E0804-BAAB-D942-A332-52AA6138B38D}" type="slidenum">
              <a:rPr lang="en-US" smtClean="0"/>
              <a:t>13</a:t>
            </a:fld>
            <a:endParaRPr lang="en-US"/>
          </a:p>
        </p:txBody>
      </p:sp>
    </p:spTree>
    <p:extLst>
      <p:ext uri="{BB962C8B-B14F-4D97-AF65-F5344CB8AC3E}">
        <p14:creationId xmlns:p14="http://schemas.microsoft.com/office/powerpoint/2010/main" val="101889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In Primo, users have the option to discover resources serendipitously, through browse searching and embedded links.  From the available data, they didn’t appear to make any use of these options.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project team agreed that few users would experience a loss of functionality if we removed the “Browse” search link from the Basic and Advanced search screen header in UX testing.</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Because bX recommender is a separate subscription service,</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we decided to investigative if the low take up of the bX hot articles was due to its low visibility on the basic search results screen.</a:t>
            </a:r>
          </a:p>
          <a:p>
            <a:r>
              <a:rPr lang="en-AU" sz="1200" kern="1200" dirty="0">
                <a:solidFill>
                  <a:schemeClr val="tx1"/>
                </a:solidFill>
                <a:effectLst/>
                <a:latin typeface="+mn-lt"/>
                <a:ea typeface="+mn-ea"/>
                <a:cs typeface="+mn-cs"/>
              </a:rPr>
              <a:t>We agreed to move the bX link to a more visible location during user testing, to evaluate if this would improve user take up.</a:t>
            </a:r>
          </a:p>
        </p:txBody>
      </p:sp>
      <p:sp>
        <p:nvSpPr>
          <p:cNvPr id="4" name="Slide Number Placeholder 3"/>
          <p:cNvSpPr>
            <a:spLocks noGrp="1"/>
          </p:cNvSpPr>
          <p:nvPr>
            <p:ph type="sldNum" sz="quarter" idx="10"/>
          </p:nvPr>
        </p:nvSpPr>
        <p:spPr/>
        <p:txBody>
          <a:bodyPr/>
          <a:lstStyle/>
          <a:p>
            <a:fld id="{077E0804-BAAB-D942-A332-52AA6138B38D}" type="slidenum">
              <a:rPr lang="en-US" smtClean="0"/>
              <a:t>14</a:t>
            </a:fld>
            <a:endParaRPr lang="en-US"/>
          </a:p>
        </p:txBody>
      </p:sp>
    </p:spTree>
    <p:extLst>
      <p:ext uri="{BB962C8B-B14F-4D97-AF65-F5344CB8AC3E}">
        <p14:creationId xmlns:p14="http://schemas.microsoft.com/office/powerpoint/2010/main" val="224470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data available from Primo analytics for My account usage is problematic because, by default, the My account screen opens in the loans screen,</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BUT loans usage is only recorded if the users accesses the Loans list directly.</a:t>
            </a:r>
          </a:p>
          <a:p>
            <a:r>
              <a:rPr lang="en-AU" sz="1200" kern="1200" dirty="0">
                <a:solidFill>
                  <a:schemeClr val="tx1"/>
                </a:solidFill>
                <a:effectLst/>
                <a:latin typeface="+mn-lt"/>
                <a:ea typeface="+mn-ea"/>
                <a:cs typeface="+mn-cs"/>
              </a:rPr>
              <a:t>The project team felt that this biased the metrics recorded for the number of times users access their Loans information in Primo.</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However,</a:t>
            </a:r>
            <a:r>
              <a:rPr lang="en-AU" sz="1200" kern="1200" baseline="0" dirty="0">
                <a:solidFill>
                  <a:schemeClr val="tx1"/>
                </a:solidFill>
                <a:effectLst/>
                <a:latin typeface="+mn-lt"/>
                <a:ea typeface="+mn-ea"/>
                <a:cs typeface="+mn-cs"/>
              </a:rPr>
              <a:t> we felt more confident about the </a:t>
            </a:r>
            <a:r>
              <a:rPr lang="en-AU" sz="1200" kern="1200" dirty="0">
                <a:solidFill>
                  <a:schemeClr val="tx1"/>
                </a:solidFill>
                <a:effectLst/>
                <a:latin typeface="+mn-lt"/>
                <a:ea typeface="+mn-ea"/>
                <a:cs typeface="+mn-cs"/>
              </a:rPr>
              <a:t>data that described</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Tags usage,</a:t>
            </a:r>
            <a:r>
              <a:rPr lang="en-AU" sz="1200" kern="1200" baseline="0" dirty="0">
                <a:solidFill>
                  <a:schemeClr val="tx1"/>
                </a:solidFill>
                <a:effectLst/>
                <a:latin typeface="+mn-lt"/>
                <a:ea typeface="+mn-ea"/>
                <a:cs typeface="+mn-cs"/>
              </a:rPr>
              <a:t> R</a:t>
            </a:r>
            <a:r>
              <a:rPr lang="en-AU" sz="1200" kern="1200" dirty="0">
                <a:solidFill>
                  <a:schemeClr val="tx1"/>
                </a:solidFill>
                <a:effectLst/>
                <a:latin typeface="+mn-lt"/>
                <a:ea typeface="+mn-ea"/>
                <a:cs typeface="+mn-cs"/>
              </a:rPr>
              <a:t>eviews usage and the usage of personalized results profile options.</a:t>
            </a:r>
            <a:r>
              <a:rPr lang="en-AU" sz="1200" kern="1200" baseline="0" dirty="0">
                <a:solidFill>
                  <a:schemeClr val="tx1"/>
                </a:solidFill>
                <a:effectLst/>
                <a:latin typeface="+mn-lt"/>
                <a:ea typeface="+mn-ea"/>
                <a:cs typeface="+mn-cs"/>
              </a:rPr>
              <a:t>  We determined to we</a:t>
            </a:r>
            <a:r>
              <a:rPr lang="en-AU" sz="1200" kern="1200" dirty="0">
                <a:solidFill>
                  <a:schemeClr val="tx1"/>
                </a:solidFill>
                <a:effectLst/>
                <a:latin typeface="+mn-lt"/>
                <a:ea typeface="+mn-ea"/>
                <a:cs typeface="+mn-cs"/>
              </a:rPr>
              <a:t> disabled these </a:t>
            </a:r>
            <a:r>
              <a:rPr lang="en-AU" sz="1200" kern="1200" dirty="0" err="1">
                <a:solidFill>
                  <a:schemeClr val="tx1"/>
                </a:solidFill>
                <a:effectLst/>
                <a:latin typeface="+mn-lt"/>
                <a:ea typeface="+mn-ea"/>
                <a:cs typeface="+mn-cs"/>
              </a:rPr>
              <a:t>functionas</a:t>
            </a:r>
            <a:r>
              <a:rPr lang="en-AU" sz="1200" kern="1200" dirty="0">
                <a:solidFill>
                  <a:schemeClr val="tx1"/>
                </a:solidFill>
                <a:effectLst/>
                <a:latin typeface="+mn-lt"/>
                <a:ea typeface="+mn-ea"/>
                <a:cs typeface="+mn-cs"/>
              </a:rPr>
              <a:t> with minimal impact on users.</a:t>
            </a:r>
          </a:p>
        </p:txBody>
      </p:sp>
      <p:sp>
        <p:nvSpPr>
          <p:cNvPr id="4" name="Slide Number Placeholder 3"/>
          <p:cNvSpPr>
            <a:spLocks noGrp="1"/>
          </p:cNvSpPr>
          <p:nvPr>
            <p:ph type="sldNum" sz="quarter" idx="10"/>
          </p:nvPr>
        </p:nvSpPr>
        <p:spPr/>
        <p:txBody>
          <a:bodyPr/>
          <a:lstStyle/>
          <a:p>
            <a:fld id="{077E0804-BAAB-D942-A332-52AA6138B38D}" type="slidenum">
              <a:rPr lang="en-US" smtClean="0"/>
              <a:t>15</a:t>
            </a:fld>
            <a:endParaRPr lang="en-US"/>
          </a:p>
        </p:txBody>
      </p:sp>
    </p:spTree>
    <p:extLst>
      <p:ext uri="{BB962C8B-B14F-4D97-AF65-F5344CB8AC3E}">
        <p14:creationId xmlns:p14="http://schemas.microsoft.com/office/powerpoint/2010/main" val="2766941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AU" sz="1200" kern="1200" dirty="0">
                <a:solidFill>
                  <a:schemeClr val="tx1"/>
                </a:solidFill>
                <a:effectLst/>
                <a:latin typeface="+mn-lt"/>
                <a:ea typeface="+mn-ea"/>
                <a:cs typeface="+mn-cs"/>
              </a:rPr>
              <a:t>In Reusing search result, we included:</a:t>
            </a:r>
          </a:p>
          <a:p>
            <a:pPr lvl="0" rtl="0"/>
            <a:r>
              <a:rPr lang="en-AU" sz="1200" kern="1200" dirty="0">
                <a:solidFill>
                  <a:schemeClr val="tx1"/>
                </a:solidFill>
                <a:effectLst/>
                <a:latin typeface="+mn-lt"/>
                <a:ea typeface="+mn-ea"/>
                <a:cs typeface="+mn-cs"/>
              </a:rPr>
              <a:t>Export citations </a:t>
            </a:r>
          </a:p>
          <a:p>
            <a:pPr lvl="0" rtl="0"/>
            <a:r>
              <a:rPr lang="en-AU" sz="1200" kern="1200" dirty="0">
                <a:solidFill>
                  <a:schemeClr val="tx1"/>
                </a:solidFill>
                <a:effectLst/>
                <a:latin typeface="+mn-lt"/>
                <a:ea typeface="+mn-ea"/>
                <a:cs typeface="+mn-cs"/>
              </a:rPr>
              <a:t>Save session or saved query</a:t>
            </a:r>
          </a:p>
          <a:p>
            <a:pPr lvl="0"/>
            <a:r>
              <a:rPr lang="en-AU" sz="1200" kern="1200" dirty="0">
                <a:solidFill>
                  <a:schemeClr val="tx1"/>
                </a:solidFill>
                <a:effectLst/>
                <a:latin typeface="+mn-lt"/>
                <a:ea typeface="+mn-ea"/>
                <a:cs typeface="+mn-cs"/>
              </a:rPr>
              <a:t>Add eShelf </a:t>
            </a:r>
            <a:r>
              <a:rPr lang="en-AU" sz="1200" kern="1200" baseline="0" dirty="0">
                <a:solidFill>
                  <a:schemeClr val="tx1"/>
                </a:solidFill>
                <a:effectLst/>
                <a:latin typeface="+mn-lt"/>
                <a:ea typeface="+mn-ea"/>
                <a:cs typeface="+mn-cs"/>
              </a:rPr>
              <a:t> - </a:t>
            </a:r>
            <a:r>
              <a:rPr lang="en-AU" sz="1200" kern="1200" dirty="0">
                <a:solidFill>
                  <a:schemeClr val="tx1"/>
                </a:solidFill>
                <a:effectLst/>
                <a:latin typeface="+mn-lt"/>
                <a:ea typeface="+mn-ea"/>
                <a:cs typeface="+mn-cs"/>
              </a:rPr>
              <a:t>in brief search results, details, viewit and getit screens</a:t>
            </a:r>
          </a:p>
          <a:p>
            <a:pPr lvl="0"/>
            <a:r>
              <a:rPr lang="en-AU" sz="1200" kern="1200" dirty="0">
                <a:solidFill>
                  <a:schemeClr val="tx1"/>
                </a:solidFill>
                <a:effectLst/>
                <a:latin typeface="+mn-lt"/>
                <a:ea typeface="+mn-ea"/>
                <a:cs typeface="+mn-cs"/>
              </a:rPr>
              <a:t>Access resources via eShelf and</a:t>
            </a:r>
          </a:p>
          <a:p>
            <a:pPr lvl="0"/>
            <a:r>
              <a:rPr lang="en-AU" sz="1200" kern="1200" dirty="0">
                <a:solidFill>
                  <a:schemeClr val="tx1"/>
                </a:solidFill>
                <a:effectLst/>
                <a:latin typeface="+mn-lt"/>
                <a:ea typeface="+mn-ea"/>
                <a:cs typeface="+mn-cs"/>
              </a:rPr>
              <a:t>Deep link &amp; Permalink</a:t>
            </a:r>
          </a:p>
          <a:p>
            <a:pPr lvl="0"/>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Our evaluation of these services was that while there is very little take up of these features, none of them is visible on the landing page or in the brief result set screen.</a:t>
            </a:r>
          </a:p>
          <a:p>
            <a:r>
              <a:rPr lang="en-AU" sz="1200" kern="1200" dirty="0">
                <a:solidFill>
                  <a:schemeClr val="tx1"/>
                </a:solidFill>
                <a:effectLst/>
                <a:latin typeface="+mn-lt"/>
                <a:ea typeface="+mn-ea"/>
                <a:cs typeface="+mn-cs"/>
              </a:rPr>
              <a:t>They are integrated Primo functions that would require significant effort to remove, so we decided to leave them as they are.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did identify a potential benefits for users if they were more aware of these services, and noted that it may be worth developing some research skills resources to promote</a:t>
            </a:r>
            <a:r>
              <a:rPr lang="en-AU" sz="1200" kern="1200" baseline="0" dirty="0">
                <a:solidFill>
                  <a:schemeClr val="tx1"/>
                </a:solidFill>
                <a:effectLst/>
                <a:latin typeface="+mn-lt"/>
                <a:ea typeface="+mn-ea"/>
                <a:cs typeface="+mn-cs"/>
              </a:rPr>
              <a:t> them</a:t>
            </a:r>
            <a:r>
              <a:rPr lang="en-AU" sz="1200" kern="1200" dirty="0">
                <a:solidFill>
                  <a:schemeClr val="tx1"/>
                </a:solidFill>
                <a:effectLst/>
                <a:latin typeface="+mn-lt"/>
                <a:ea typeface="+mn-ea"/>
                <a:cs typeface="+mn-cs"/>
              </a:rPr>
              <a:t>.</a:t>
            </a:r>
          </a:p>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16</a:t>
            </a:fld>
            <a:endParaRPr lang="en-US"/>
          </a:p>
        </p:txBody>
      </p:sp>
    </p:spTree>
    <p:extLst>
      <p:ext uri="{BB962C8B-B14F-4D97-AF65-F5344CB8AC3E}">
        <p14:creationId xmlns:p14="http://schemas.microsoft.com/office/powerpoint/2010/main" val="1543833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An analysis of how users structure their</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searches in Primo shows:</a:t>
            </a:r>
          </a:p>
          <a:p>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44% of user searches are, two to four words long.</a:t>
            </a:r>
          </a:p>
          <a:p>
            <a:pPr lvl="0"/>
            <a:r>
              <a:rPr lang="en-AU" sz="1200" kern="1200" dirty="0">
                <a:solidFill>
                  <a:schemeClr val="tx1"/>
                </a:solidFill>
                <a:effectLst/>
                <a:latin typeface="+mn-lt"/>
                <a:ea typeface="+mn-ea"/>
                <a:cs typeface="+mn-cs"/>
              </a:rPr>
              <a:t>Most searches are either under seven words long (69%) or include more than fifty words (14%).</a:t>
            </a:r>
          </a:p>
          <a:p>
            <a:pPr lvl="0"/>
            <a:r>
              <a:rPr lang="en-AU" sz="1200" kern="1200" dirty="0">
                <a:solidFill>
                  <a:schemeClr val="tx1"/>
                </a:solidFill>
                <a:effectLst/>
                <a:latin typeface="+mn-lt"/>
                <a:ea typeface="+mn-ea"/>
                <a:cs typeface="+mn-cs"/>
              </a:rPr>
              <a:t>The search terms used in most searches are fairly simple, eg ‘marketing mix’ is the most commonly occurring search term;</a:t>
            </a:r>
            <a:r>
              <a:rPr lang="en-AU" sz="1200" kern="1200" baseline="0" dirty="0">
                <a:solidFill>
                  <a:schemeClr val="tx1"/>
                </a:solidFill>
                <a:effectLst/>
                <a:latin typeface="+mn-lt"/>
                <a:ea typeface="+mn-ea"/>
                <a:cs typeface="+mn-cs"/>
              </a:rPr>
              <a:t> it </a:t>
            </a:r>
            <a:r>
              <a:rPr lang="en-AU" sz="1200" kern="1200" dirty="0">
                <a:solidFill>
                  <a:schemeClr val="tx1"/>
                </a:solidFill>
                <a:effectLst/>
                <a:latin typeface="+mn-lt"/>
                <a:ea typeface="+mn-ea"/>
                <a:cs typeface="+mn-cs"/>
              </a:rPr>
              <a:t>occurred</a:t>
            </a:r>
            <a:r>
              <a:rPr lang="en-AU" sz="1200" kern="1200" baseline="0" dirty="0">
                <a:solidFill>
                  <a:schemeClr val="tx1"/>
                </a:solidFill>
                <a:effectLst/>
                <a:latin typeface="+mn-lt"/>
                <a:ea typeface="+mn-ea"/>
                <a:cs typeface="+mn-cs"/>
              </a:rPr>
              <a:t> in</a:t>
            </a:r>
            <a:r>
              <a:rPr lang="en-AU" sz="1200" kern="1200" dirty="0">
                <a:solidFill>
                  <a:schemeClr val="tx1"/>
                </a:solidFill>
                <a:effectLst/>
                <a:latin typeface="+mn-lt"/>
                <a:ea typeface="+mn-ea"/>
                <a:cs typeface="+mn-cs"/>
              </a:rPr>
              <a:t> 24% of the 7,284 top 20 searches.</a:t>
            </a:r>
          </a:p>
          <a:p>
            <a:pPr lvl="0"/>
            <a:r>
              <a:rPr lang="en-AU" sz="1200" kern="1200" dirty="0">
                <a:solidFill>
                  <a:schemeClr val="tx1"/>
                </a:solidFill>
                <a:effectLst/>
                <a:latin typeface="+mn-lt"/>
                <a:ea typeface="+mn-ea"/>
                <a:cs typeface="+mn-cs"/>
              </a:rPr>
              <a:t>User get no search results for about 1.13% of all searches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data suggested that our</a:t>
            </a:r>
            <a:r>
              <a:rPr lang="en-AU" sz="1200" kern="1200" baseline="0" dirty="0">
                <a:solidFill>
                  <a:schemeClr val="tx1"/>
                </a:solidFill>
                <a:effectLst/>
                <a:latin typeface="+mn-lt"/>
                <a:ea typeface="+mn-ea"/>
                <a:cs typeface="+mn-cs"/>
              </a:rPr>
              <a:t> users have two primary search strategies.  They either;</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pPr marL="228600" indent="-228600">
              <a:buAutoNum type="arabicPeriod"/>
            </a:pPr>
            <a:r>
              <a:rPr lang="en-AU" sz="1200" kern="1200" dirty="0">
                <a:solidFill>
                  <a:schemeClr val="tx1"/>
                </a:solidFill>
                <a:effectLst/>
                <a:latin typeface="+mn-lt"/>
                <a:ea typeface="+mn-ea"/>
                <a:cs typeface="+mn-cs"/>
              </a:rPr>
              <a:t>To enter a few keywords into Primo to start a search, or</a:t>
            </a:r>
          </a:p>
          <a:p>
            <a:pPr marL="228600" indent="-228600">
              <a:buAutoNum type="arabicPeriod"/>
            </a:pPr>
            <a:r>
              <a:rPr lang="en-AU" sz="1200" kern="1200" dirty="0">
                <a:solidFill>
                  <a:schemeClr val="tx1"/>
                </a:solidFill>
                <a:effectLst/>
                <a:latin typeface="+mn-lt"/>
                <a:ea typeface="+mn-ea"/>
                <a:cs typeface="+mn-cs"/>
              </a:rPr>
              <a:t>They copy and past their research topic or a full citation into Primo.</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project team did recognise that there was an outlier group of about 9% of user who did not fit this model.</a:t>
            </a:r>
          </a:p>
          <a:p>
            <a:r>
              <a:rPr lang="en-AU" sz="1200" kern="1200" dirty="0">
                <a:solidFill>
                  <a:schemeClr val="tx1"/>
                </a:solidFill>
                <a:effectLst/>
                <a:latin typeface="+mn-lt"/>
                <a:ea typeface="+mn-ea"/>
                <a:cs typeface="+mn-cs"/>
              </a:rPr>
              <a:t>Unlike the prevailing 91% of users, this 9% of users</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started their searches in the advanced search screen, and applied both pre and post search filtering.</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However, the project team prioritised the needs of the 91% of unsophisticated users over the 9%, both because of the size of each group, and because in the continuum of discovery applications that the library maintains, we see Primo, primarily, an undergraduate discovery service, as illustrated in the</a:t>
            </a:r>
            <a:r>
              <a:rPr lang="en-AU" sz="1200" kern="1200" baseline="0" dirty="0">
                <a:solidFill>
                  <a:schemeClr val="tx1"/>
                </a:solidFill>
                <a:effectLst/>
                <a:latin typeface="+mn-lt"/>
                <a:ea typeface="+mn-ea"/>
                <a:cs typeface="+mn-cs"/>
              </a:rPr>
              <a:t> next</a:t>
            </a:r>
            <a:r>
              <a:rPr lang="en-AU" sz="1200" kern="1200" dirty="0">
                <a:solidFill>
                  <a:schemeClr val="tx1"/>
                </a:solidFill>
                <a:effectLst/>
                <a:latin typeface="+mn-lt"/>
                <a:ea typeface="+mn-ea"/>
                <a:cs typeface="+mn-cs"/>
              </a:rPr>
              <a:t> diagram:</a:t>
            </a:r>
          </a:p>
        </p:txBody>
      </p:sp>
      <p:sp>
        <p:nvSpPr>
          <p:cNvPr id="4" name="Slide Number Placeholder 3"/>
          <p:cNvSpPr>
            <a:spLocks noGrp="1"/>
          </p:cNvSpPr>
          <p:nvPr>
            <p:ph type="sldNum" sz="quarter" idx="10"/>
          </p:nvPr>
        </p:nvSpPr>
        <p:spPr/>
        <p:txBody>
          <a:bodyPr/>
          <a:lstStyle/>
          <a:p>
            <a:fld id="{077E0804-BAAB-D942-A332-52AA6138B38D}" type="slidenum">
              <a:rPr lang="en-US" smtClean="0"/>
              <a:t>17</a:t>
            </a:fld>
            <a:endParaRPr lang="en-US"/>
          </a:p>
        </p:txBody>
      </p:sp>
    </p:spTree>
    <p:extLst>
      <p:ext uri="{BB962C8B-B14F-4D97-AF65-F5344CB8AC3E}">
        <p14:creationId xmlns:p14="http://schemas.microsoft.com/office/powerpoint/2010/main" val="326807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At the end of the first stage of the project, we had collected and analysed a large data set.  From this data, we had proposed some Primo features we wanted to highlight through screen design and configuration, and other features we wanted to remove.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the next stage of the project, we would develop two test environments, to evaluate users response to these potential design changes.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Rachelle will outline how we ran this testing and what we discovered about our users:</a:t>
            </a:r>
          </a:p>
        </p:txBody>
      </p:sp>
      <p:sp>
        <p:nvSpPr>
          <p:cNvPr id="4" name="Slide Number Placeholder 3"/>
          <p:cNvSpPr>
            <a:spLocks noGrp="1"/>
          </p:cNvSpPr>
          <p:nvPr>
            <p:ph type="sldNum" sz="quarter" idx="10"/>
          </p:nvPr>
        </p:nvSpPr>
        <p:spPr/>
        <p:txBody>
          <a:bodyPr/>
          <a:lstStyle/>
          <a:p>
            <a:fld id="{077E0804-BAAB-D942-A332-52AA6138B38D}" type="slidenum">
              <a:rPr lang="en-US" smtClean="0"/>
              <a:t>18</a:t>
            </a:fld>
            <a:endParaRPr lang="en-US"/>
          </a:p>
        </p:txBody>
      </p:sp>
    </p:spTree>
    <p:extLst>
      <p:ext uri="{BB962C8B-B14F-4D97-AF65-F5344CB8AC3E}">
        <p14:creationId xmlns:p14="http://schemas.microsoft.com/office/powerpoint/2010/main" val="3588798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e29954c9d_0_0:notes"/>
          <p:cNvSpPr>
            <a:spLocks noGrp="1" noRot="1" noChangeAspect="1"/>
          </p:cNvSpPr>
          <p:nvPr>
            <p:ph type="sldImg" idx="2"/>
          </p:nvPr>
        </p:nvSpPr>
        <p:spPr>
          <a:xfrm>
            <a:off x="450850" y="711200"/>
            <a:ext cx="6326188" cy="3557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e29954c9d_0_0:notes"/>
          <p:cNvSpPr txBox="1">
            <a:spLocks noGrp="1"/>
          </p:cNvSpPr>
          <p:nvPr>
            <p:ph type="body" idx="1"/>
          </p:nvPr>
        </p:nvSpPr>
        <p:spPr>
          <a:xfrm>
            <a:off x="722814" y="4505535"/>
            <a:ext cx="5782507" cy="4268402"/>
          </a:xfrm>
          <a:prstGeom prst="rect">
            <a:avLst/>
          </a:prstGeom>
        </p:spPr>
        <p:txBody>
          <a:bodyPr spcFirstLastPara="1" wrap="square" lIns="95448" tIns="95448" rIns="95448" bIns="95448" anchor="t" anchorCtr="0">
            <a:noAutofit/>
          </a:bodyPr>
          <a:lstStyle/>
          <a:p>
            <a:r>
              <a:rPr lang="en-AU" sz="1200" dirty="0"/>
              <a:t>Let me describe to you our current Primo Environment.</a:t>
            </a:r>
          </a:p>
          <a:p>
            <a:endParaRPr lang="en-AU" sz="1200" dirty="0"/>
          </a:p>
          <a:p>
            <a:pPr rtl="0"/>
            <a:r>
              <a:rPr lang="en-AU" sz="1200" dirty="0"/>
              <a:t>We have been running Primo-Voyager since June 2010 and then migrated to Alma-Primo in September 2013.</a:t>
            </a:r>
          </a:p>
          <a:p>
            <a:pPr rtl="0"/>
            <a:endParaRPr lang="en-AU" sz="1200" dirty="0"/>
          </a:p>
          <a:p>
            <a:r>
              <a:rPr lang="en-AU" sz="1200" dirty="0"/>
              <a:t>Our current Primo instance is Direct Hosted, so we have access to both Back-Office and can SSH (login) to our instances.</a:t>
            </a:r>
          </a:p>
          <a:p>
            <a:endParaRPr lang="en-AU" sz="1200" dirty="0"/>
          </a:p>
          <a:p>
            <a:r>
              <a:rPr lang="en-AU" sz="1200" dirty="0"/>
              <a:t>We have 3 Alma institutions each to manage our</a:t>
            </a:r>
            <a:r>
              <a:rPr lang="en-AU" sz="1200" baseline="0" dirty="0"/>
              <a:t> international campuses in </a:t>
            </a:r>
            <a:r>
              <a:rPr lang="en-AU" sz="1200" dirty="0"/>
              <a:t>Australia, Malaysia &amp; South Africa.</a:t>
            </a:r>
          </a:p>
          <a:p>
            <a:r>
              <a:rPr lang="en-AU" sz="1200" dirty="0"/>
              <a:t> </a:t>
            </a:r>
          </a:p>
          <a:p>
            <a:r>
              <a:rPr lang="en-AU" sz="1200" dirty="0"/>
              <a:t>We only have 1 Primo instance and maintain 3 views, 1 for each</a:t>
            </a:r>
            <a:r>
              <a:rPr lang="en-AU" sz="1200" baseline="0" dirty="0"/>
              <a:t> Institution</a:t>
            </a:r>
            <a:r>
              <a:rPr lang="en-AU" sz="1200" dirty="0"/>
              <a:t>.</a:t>
            </a:r>
          </a:p>
          <a:p>
            <a:endParaRPr lang="en-AU" sz="1200" dirty="0"/>
          </a:p>
          <a:p>
            <a:r>
              <a:rPr lang="en-AU" sz="1200" dirty="0"/>
              <a:t>Our Primo uses multiple search scopes. We also have 3 additional data sources on top of Alma &amp; PCI.</a:t>
            </a:r>
          </a:p>
          <a:p>
            <a:endParaRPr lang="en-AU" sz="1200" dirty="0"/>
          </a:p>
          <a:p>
            <a:r>
              <a:rPr lang="en-AU" sz="1200" dirty="0"/>
              <a:t>We use SAML Okta for Multi-factor authentication</a:t>
            </a:r>
            <a:r>
              <a:rPr lang="en-AU" sz="1200" baseline="0" dirty="0"/>
              <a:t> configured in PDS.</a:t>
            </a:r>
            <a:endParaRPr lang="en-AU" sz="1200" dirty="0"/>
          </a:p>
          <a:p>
            <a:endParaRPr lang="en-AU" sz="1200" dirty="0"/>
          </a:p>
          <a:p>
            <a:r>
              <a:rPr lang="en-AU" sz="1200" dirty="0"/>
              <a:t>And we have a total of 3.7M bibliographic records. </a:t>
            </a:r>
          </a:p>
          <a:p>
            <a:endParaRPr lang="en-AU" sz="1200" dirty="0"/>
          </a:p>
          <a:p>
            <a:r>
              <a:rPr lang="en-AU" sz="1200" dirty="0"/>
              <a:t>We had to consider these variables in planning our approach to UX testing.</a:t>
            </a:r>
          </a:p>
        </p:txBody>
      </p:sp>
    </p:spTree>
    <p:extLst>
      <p:ext uri="{BB962C8B-B14F-4D97-AF65-F5344CB8AC3E}">
        <p14:creationId xmlns:p14="http://schemas.microsoft.com/office/powerpoint/2010/main" val="66615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AU" sz="1200" kern="1200" dirty="0">
                <a:solidFill>
                  <a:schemeClr val="tx1"/>
                </a:solidFill>
                <a:effectLst/>
                <a:latin typeface="+mn-lt"/>
                <a:ea typeface="+mn-ea"/>
                <a:cs typeface="+mn-cs"/>
              </a:rPr>
              <a:t>The 4</a:t>
            </a:r>
            <a:r>
              <a:rPr lang="en-AU" sz="1200" kern="1200" baseline="30000" dirty="0">
                <a:solidFill>
                  <a:schemeClr val="tx1"/>
                </a:solidFill>
                <a:effectLst/>
                <a:latin typeface="+mn-lt"/>
                <a:ea typeface="+mn-ea"/>
                <a:cs typeface="+mn-cs"/>
              </a:rPr>
              <a:t>th</a:t>
            </a:r>
            <a:r>
              <a:rPr lang="en-AU" sz="1200" kern="1200" dirty="0">
                <a:solidFill>
                  <a:schemeClr val="tx1"/>
                </a:solidFill>
                <a:effectLst/>
                <a:latin typeface="+mn-lt"/>
                <a:ea typeface="+mn-ea"/>
                <a:cs typeface="+mn-cs"/>
              </a:rPr>
              <a:t> most important service listed - Library Search facility that enable me to find Library resources quickly – is Primo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And the 9</a:t>
            </a:r>
            <a:r>
              <a:rPr lang="en-AU" sz="1200" kern="1200" baseline="30000" dirty="0">
                <a:solidFill>
                  <a:schemeClr val="tx1"/>
                </a:solidFill>
                <a:effectLst/>
                <a:latin typeface="+mn-lt"/>
                <a:ea typeface="+mn-ea"/>
                <a:cs typeface="+mn-cs"/>
              </a:rPr>
              <a:t>th</a:t>
            </a:r>
            <a:r>
              <a:rPr lang="en-AU" sz="1200" kern="1200" dirty="0">
                <a:solidFill>
                  <a:schemeClr val="tx1"/>
                </a:solidFill>
                <a:effectLst/>
                <a:latin typeface="+mn-lt"/>
                <a:ea typeface="+mn-ea"/>
                <a:cs typeface="+mn-cs"/>
              </a:rPr>
              <a:t> most important issue</a:t>
            </a:r>
            <a:r>
              <a:rPr lang="en-AU" sz="1200" kern="1200" baseline="0" dirty="0">
                <a:solidFill>
                  <a:schemeClr val="tx1"/>
                </a:solidFill>
                <a:effectLst/>
                <a:latin typeface="+mn-lt"/>
                <a:ea typeface="+mn-ea"/>
                <a:cs typeface="+mn-cs"/>
              </a:rPr>
              <a:t> - </a:t>
            </a:r>
            <a:r>
              <a:rPr lang="en-AU" sz="1200" kern="1200" dirty="0">
                <a:solidFill>
                  <a:schemeClr val="tx1"/>
                </a:solidFill>
                <a:effectLst/>
                <a:latin typeface="+mn-lt"/>
                <a:ea typeface="+mn-ea"/>
                <a:cs typeface="+mn-cs"/>
              </a:rPr>
              <a:t>When I am away from campus, I can access the Library resources and services I need – is both the Library’s proxy server and Primo</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And</a:t>
            </a:r>
            <a:r>
              <a:rPr lang="en-AU" sz="1200" kern="1200" baseline="0" dirty="0">
                <a:solidFill>
                  <a:schemeClr val="tx1"/>
                </a:solidFill>
                <a:effectLst/>
                <a:latin typeface="+mn-lt"/>
                <a:ea typeface="+mn-ea"/>
                <a:cs typeface="+mn-cs"/>
              </a:rPr>
              <a:t> w</a:t>
            </a:r>
            <a:r>
              <a:rPr lang="en-AU" sz="1200" kern="1200" dirty="0">
                <a:solidFill>
                  <a:schemeClr val="tx1"/>
                </a:solidFill>
                <a:effectLst/>
                <a:latin typeface="+mn-lt"/>
                <a:ea typeface="+mn-ea"/>
                <a:cs typeface="+mn-cs"/>
              </a:rPr>
              <a:t>hile it’s encouraging to know that users value resource discovery, when users completed the free text section of the survey, they made comments about Primo like</a:t>
            </a:r>
            <a:r>
              <a:rPr lang="en-AU" sz="1200" kern="1200" baseline="0" dirty="0">
                <a:solidFill>
                  <a:schemeClr val="tx1"/>
                </a:solidFill>
                <a:effectLst/>
                <a:latin typeface="+mn-lt"/>
                <a:ea typeface="+mn-ea"/>
                <a:cs typeface="+mn-cs"/>
              </a:rPr>
              <a:t> these.</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7E0804-BAAB-D942-A332-52AA6138B38D}" type="slidenum">
              <a:rPr lang="en-US" smtClean="0"/>
              <a:t>2</a:t>
            </a:fld>
            <a:endParaRPr lang="en-US"/>
          </a:p>
        </p:txBody>
      </p:sp>
    </p:spTree>
    <p:extLst>
      <p:ext uri="{BB962C8B-B14F-4D97-AF65-F5344CB8AC3E}">
        <p14:creationId xmlns:p14="http://schemas.microsoft.com/office/powerpoint/2010/main" val="2331660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AU" sz="1200" dirty="0"/>
              <a:t>Megan described our project stages earlier. </a:t>
            </a:r>
          </a:p>
          <a:p>
            <a:pPr lvl="0" rtl="0"/>
            <a:endParaRPr lang="en-AU" sz="1200" dirty="0"/>
          </a:p>
          <a:p>
            <a:pPr lvl="0" rtl="0"/>
            <a:r>
              <a:rPr lang="en-AU" sz="1200" dirty="0"/>
              <a:t>In our UX Testing, we took an iterative process to understand our users needs.</a:t>
            </a:r>
          </a:p>
          <a:p>
            <a:pPr lvl="0" rtl="0"/>
            <a:endParaRPr lang="en-AU" sz="1200" dirty="0"/>
          </a:p>
          <a:p>
            <a:pPr lvl="0" rtl="0"/>
            <a:r>
              <a:rPr lang="en-AU" sz="1200" dirty="0"/>
              <a:t>We had 2 rounds of user testing which took this flow of activities.</a:t>
            </a:r>
          </a:p>
          <a:p>
            <a:pPr lvl="0" rtl="0"/>
            <a:r>
              <a:rPr lang="en-AU" sz="1200" dirty="0"/>
              <a:t> </a:t>
            </a:r>
          </a:p>
          <a:p>
            <a:pPr marL="238658" indent="-238658">
              <a:buAutoNum type="arabicPeriod"/>
            </a:pPr>
            <a:r>
              <a:rPr lang="en-AU" sz="1200" dirty="0"/>
              <a:t>Based on usage statistics from: </a:t>
            </a:r>
            <a:r>
              <a:rPr lang="en-AU" sz="1200" dirty="0" err="1"/>
              <a:t>Splunk</a:t>
            </a:r>
            <a:r>
              <a:rPr lang="en-AU" sz="1200" dirty="0"/>
              <a:t>, Primo Analytics and Google analytics </a:t>
            </a:r>
          </a:p>
          <a:p>
            <a:pPr marL="0" indent="0">
              <a:buNone/>
            </a:pPr>
            <a:r>
              <a:rPr lang="en-AU" sz="1200" dirty="0"/>
              <a:t>we identified which screen elements were used most frequently by our users. </a:t>
            </a:r>
          </a:p>
          <a:p>
            <a:pPr marL="0" indent="0">
              <a:buNone/>
            </a:pPr>
            <a:r>
              <a:rPr lang="en-AU" sz="1200" dirty="0"/>
              <a:t>This was then used to design our two test views.</a:t>
            </a:r>
          </a:p>
          <a:p>
            <a:pPr marL="238658" indent="-238658">
              <a:buAutoNum type="arabicPeriod"/>
            </a:pPr>
            <a:endParaRPr lang="en-AU" sz="1200" dirty="0"/>
          </a:p>
          <a:p>
            <a:pPr marL="0" indent="0">
              <a:buNone/>
            </a:pPr>
            <a:r>
              <a:rPr lang="en-AU" sz="1200" dirty="0"/>
              <a:t>2.</a:t>
            </a:r>
            <a:r>
              <a:rPr lang="en-AU" sz="1200" baseline="0" dirty="0"/>
              <a:t>   </a:t>
            </a:r>
            <a:r>
              <a:rPr lang="en-AU" sz="1200" dirty="0"/>
              <a:t>The first view was designed to slightly mimic the classic view in terms facets, scopes &amp; send-to options.</a:t>
            </a:r>
          </a:p>
          <a:p>
            <a:r>
              <a:rPr lang="en-AU" sz="1200" dirty="0"/>
              <a:t>      The second view was a trimmed down version where it had lesser facets</a:t>
            </a:r>
            <a:r>
              <a:rPr lang="en-AU" sz="1200" baseline="0" dirty="0"/>
              <a:t> &amp; modified scopes</a:t>
            </a:r>
            <a:r>
              <a:rPr lang="en-AU" sz="1200" dirty="0"/>
              <a:t>.</a:t>
            </a:r>
          </a:p>
          <a:p>
            <a:pPr lvl="1"/>
            <a:endParaRPr lang="en-AU" sz="1200" dirty="0"/>
          </a:p>
          <a:p>
            <a:r>
              <a:rPr lang="en-AU" sz="1200" dirty="0"/>
              <a:t>3.</a:t>
            </a:r>
            <a:r>
              <a:rPr lang="en-AU" sz="1200" baseline="0" dirty="0"/>
              <a:t> We then gathered volunteers from various cohorts to help with testing.</a:t>
            </a:r>
          </a:p>
          <a:p>
            <a:r>
              <a:rPr lang="en-AU" sz="1200" baseline="0" dirty="0"/>
              <a:t>Users were provided test scenarios for each view and were asked to think aloud.</a:t>
            </a:r>
          </a:p>
          <a:p>
            <a:r>
              <a:rPr lang="en-AU" sz="1200" baseline="0" dirty="0"/>
              <a:t>The testing was observed by 2 Research &amp; Learning staff &amp; the UX expert.</a:t>
            </a:r>
          </a:p>
          <a:p>
            <a:r>
              <a:rPr lang="en-AU" sz="1200" baseline="0" dirty="0"/>
              <a:t>The users had to answer a pre-testing and a post testing survey too. </a:t>
            </a:r>
          </a:p>
          <a:p>
            <a:r>
              <a:rPr lang="en-AU" sz="1200" baseline="0" dirty="0"/>
              <a:t>We allocated about 1.5 hrs to run each session.  </a:t>
            </a:r>
          </a:p>
          <a:p>
            <a:endParaRPr lang="en-AU" sz="1200" baseline="0" dirty="0"/>
          </a:p>
          <a:p>
            <a:r>
              <a:rPr lang="en-AU" sz="1200" baseline="0" dirty="0"/>
              <a:t>4. The observation &amp; survey data, were then collated.</a:t>
            </a:r>
          </a:p>
          <a:p>
            <a:r>
              <a:rPr lang="en-AU" sz="1200" baseline="0" dirty="0"/>
              <a:t>We ran a workshop with the observers to summarize data and make recommendations.</a:t>
            </a:r>
          </a:p>
          <a:p>
            <a:endParaRPr lang="en-AU" sz="1200" baseline="0" dirty="0"/>
          </a:p>
          <a:p>
            <a:r>
              <a:rPr lang="en-AU" sz="1200" baseline="0" dirty="0"/>
              <a:t>The recommendations were classified into 3 themes: </a:t>
            </a:r>
          </a:p>
          <a:p>
            <a:r>
              <a:rPr lang="en-AU" sz="1200" baseline="0" dirty="0"/>
              <a:t>User Education, System changes &amp; System limitations.</a:t>
            </a:r>
          </a:p>
          <a:p>
            <a:endParaRPr lang="en-AU" sz="1200" baseline="0" dirty="0"/>
          </a:p>
          <a:p>
            <a:r>
              <a:rPr lang="en-AU" sz="1200" baseline="0" dirty="0"/>
              <a:t>5. Any cosmetic changes that were easy to implement, went through as input for the 2nd round of UX testing. </a:t>
            </a:r>
            <a:br>
              <a:rPr lang="en-AU" sz="1200" baseline="0" dirty="0"/>
            </a:br>
            <a:endParaRPr lang="en-AU" sz="1200" baseline="0" dirty="0"/>
          </a:p>
          <a:p>
            <a:r>
              <a:rPr lang="en-AU" sz="1200" baseline="0" dirty="0"/>
              <a:t>Then we went through the same process for the 2</a:t>
            </a:r>
            <a:r>
              <a:rPr lang="en-AU" sz="1200" baseline="30000" dirty="0"/>
              <a:t>nd</a:t>
            </a:r>
            <a:r>
              <a:rPr lang="en-AU" sz="1200" baseline="0" dirty="0"/>
              <a:t> iteration.</a:t>
            </a:r>
          </a:p>
          <a:p>
            <a:endParaRPr lang="en-AU" sz="1200" baseline="0" dirty="0"/>
          </a:p>
          <a:p>
            <a:endParaRPr lang="en-AU" sz="1200" dirty="0"/>
          </a:p>
        </p:txBody>
      </p:sp>
      <p:sp>
        <p:nvSpPr>
          <p:cNvPr id="4" name="Slide Number Placeholder 3"/>
          <p:cNvSpPr>
            <a:spLocks noGrp="1"/>
          </p:cNvSpPr>
          <p:nvPr>
            <p:ph type="sldNum" sz="quarter" idx="5"/>
          </p:nvPr>
        </p:nvSpPr>
        <p:spPr/>
        <p:txBody>
          <a:bodyPr/>
          <a:lstStyle/>
          <a:p>
            <a:fld id="{077E0804-BAAB-D942-A332-52AA6138B38D}" type="slidenum">
              <a:rPr lang="en-US" smtClean="0"/>
              <a:t>20</a:t>
            </a:fld>
            <a:endParaRPr lang="en-US" dirty="0"/>
          </a:p>
        </p:txBody>
      </p:sp>
    </p:spTree>
    <p:extLst>
      <p:ext uri="{BB962C8B-B14F-4D97-AF65-F5344CB8AC3E}">
        <p14:creationId xmlns:p14="http://schemas.microsoft.com/office/powerpoint/2010/main" val="3198121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We conducted the 1</a:t>
            </a:r>
            <a:r>
              <a:rPr lang="en-AU" sz="1200" baseline="30000" dirty="0"/>
              <a:t>st</a:t>
            </a:r>
            <a:r>
              <a:rPr lang="en-AU" sz="1200" dirty="0"/>
              <a:t> Round of testing in</a:t>
            </a:r>
            <a:r>
              <a:rPr lang="en-AU" sz="1200" baseline="0" dirty="0"/>
              <a:t> early May 2018</a:t>
            </a:r>
            <a:r>
              <a:rPr lang="en-AU" sz="1200" dirty="0"/>
              <a:t>.</a:t>
            </a:r>
          </a:p>
          <a:p>
            <a:r>
              <a:rPr lang="en-AU" sz="1200" dirty="0"/>
              <a:t>We had 10 testers for Round</a:t>
            </a:r>
            <a:r>
              <a:rPr lang="en-AU" sz="1200" baseline="0" dirty="0"/>
              <a:t> 1</a:t>
            </a:r>
            <a:r>
              <a:rPr lang="en-AU" sz="1200" dirty="0"/>
              <a:t>.</a:t>
            </a:r>
          </a:p>
          <a:p>
            <a:r>
              <a:rPr lang="en-AU" sz="1200" dirty="0"/>
              <a:t>In a standard UX study, they say it is enough to have 6 testers, however we took on an extra 4</a:t>
            </a:r>
            <a:r>
              <a:rPr lang="en-AU" sz="1200" baseline="0" dirty="0"/>
              <a:t> to better understand our users.</a:t>
            </a:r>
            <a:endParaRPr lang="en-AU" sz="1200" dirty="0"/>
          </a:p>
          <a:p>
            <a:endParaRPr lang="en-AU" sz="1200" dirty="0"/>
          </a:p>
          <a:p>
            <a:r>
              <a:rPr lang="en-AU" sz="1200" dirty="0"/>
              <a:t>Our testing was conducted across 2 branches, one at the Innovation studio, and a Library Teaching room.</a:t>
            </a:r>
          </a:p>
          <a:p>
            <a:endParaRPr lang="en-AU" sz="1200" dirty="0"/>
          </a:p>
          <a:p>
            <a:pPr rtl="0"/>
            <a:r>
              <a:rPr lang="en-AU" sz="1200" dirty="0"/>
              <a:t>The </a:t>
            </a:r>
            <a:r>
              <a:rPr lang="en-AU" sz="1200" dirty="0" err="1"/>
              <a:t>eSolutions</a:t>
            </a:r>
            <a:r>
              <a:rPr lang="en-AU" sz="1200" dirty="0"/>
              <a:t>  Innovation Studio is a purpose built space </a:t>
            </a:r>
          </a:p>
          <a:p>
            <a:pPr rtl="0"/>
            <a:r>
              <a:rPr lang="en-AU" sz="1200" dirty="0"/>
              <a:t>that helps students and staff collaborate, to improve user experience, </a:t>
            </a:r>
            <a:r>
              <a:rPr lang="en-AU" sz="1200" baseline="0" dirty="0"/>
              <a:t> advance </a:t>
            </a:r>
            <a:r>
              <a:rPr lang="en-AU" sz="1200" dirty="0"/>
              <a:t>innovation and design for University wide applications.</a:t>
            </a:r>
          </a:p>
          <a:p>
            <a:pPr rtl="0"/>
            <a:r>
              <a:rPr lang="en-AU" sz="1200" dirty="0"/>
              <a:t>They have access to a suite of UX tools, devices and testers.  </a:t>
            </a:r>
          </a:p>
          <a:p>
            <a:endParaRPr lang="en-AU" sz="1200" dirty="0"/>
          </a:p>
          <a:p>
            <a:r>
              <a:rPr lang="en-AU" sz="1200" dirty="0"/>
              <a:t>We got the university UX Team involved because:</a:t>
            </a:r>
          </a:p>
          <a:p>
            <a:pPr marL="178994" indent="-178994">
              <a:buFontTx/>
              <a:buChar char="-"/>
            </a:pPr>
            <a:r>
              <a:rPr lang="en-AU" sz="1200" dirty="0"/>
              <a:t>Primo is used by large number</a:t>
            </a:r>
            <a:r>
              <a:rPr lang="en-AU" sz="1200" baseline="0" dirty="0"/>
              <a:t> of users, particularly students</a:t>
            </a:r>
            <a:endParaRPr lang="en-AU" sz="1200" dirty="0"/>
          </a:p>
          <a:p>
            <a:pPr marL="178994" indent="-178994">
              <a:buFontTx/>
              <a:buChar char="-"/>
            </a:pPr>
            <a:r>
              <a:rPr lang="en-AU" sz="1200" dirty="0"/>
              <a:t>And it is a system that performs</a:t>
            </a:r>
            <a:r>
              <a:rPr lang="en-AU" sz="1200" baseline="0" dirty="0"/>
              <a:t> </a:t>
            </a:r>
            <a:r>
              <a:rPr lang="en-AU" sz="1200" dirty="0"/>
              <a:t>critical university work</a:t>
            </a:r>
          </a:p>
          <a:p>
            <a:endParaRPr lang="en-AU" sz="1200" dirty="0"/>
          </a:p>
          <a:p>
            <a:r>
              <a:rPr lang="en-AU" sz="1200" dirty="0"/>
              <a:t>During the UX testing the laptop session was projected to the big screen </a:t>
            </a:r>
          </a:p>
          <a:p>
            <a:r>
              <a:rPr lang="en-AU" sz="1200" dirty="0"/>
              <a:t>to allow observers to see better what was happening.</a:t>
            </a:r>
          </a:p>
          <a:p>
            <a:endParaRPr lang="en-AU" sz="1200" dirty="0"/>
          </a:p>
          <a:p>
            <a:pPr defTabSz="954634">
              <a:defRPr/>
            </a:pPr>
            <a:r>
              <a:rPr lang="en-AU" sz="1200" dirty="0"/>
              <a:t>The session was recorded in Morae, so we can go back and review the session recording.</a:t>
            </a:r>
          </a:p>
        </p:txBody>
      </p:sp>
      <p:sp>
        <p:nvSpPr>
          <p:cNvPr id="4" name="Slide Number Placeholder 3"/>
          <p:cNvSpPr>
            <a:spLocks noGrp="1"/>
          </p:cNvSpPr>
          <p:nvPr>
            <p:ph type="sldNum" sz="quarter" idx="10"/>
          </p:nvPr>
        </p:nvSpPr>
        <p:spPr/>
        <p:txBody>
          <a:bodyPr/>
          <a:lstStyle/>
          <a:p>
            <a:fld id="{077E0804-BAAB-D942-A332-52AA6138B38D}" type="slidenum">
              <a:rPr lang="en-US" smtClean="0"/>
              <a:t>21</a:t>
            </a:fld>
            <a:endParaRPr lang="en-US" dirty="0"/>
          </a:p>
        </p:txBody>
      </p:sp>
    </p:spTree>
    <p:extLst>
      <p:ext uri="{BB962C8B-B14F-4D97-AF65-F5344CB8AC3E}">
        <p14:creationId xmlns:p14="http://schemas.microsoft.com/office/powerpoint/2010/main" val="1539182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When we gathered volunteers, we made sure we had representative from various cohorts.</a:t>
            </a:r>
          </a:p>
          <a:p>
            <a:endParaRPr lang="en-AU" sz="1500" dirty="0"/>
          </a:p>
          <a:p>
            <a:r>
              <a:rPr lang="en-AU" sz="1500" dirty="0"/>
              <a:t>We wanted most faculties represented, as each course may have different searching requirements.</a:t>
            </a:r>
          </a:p>
          <a:p>
            <a:r>
              <a:rPr lang="en-AU" sz="1500" dirty="0"/>
              <a:t>Different year levels had different needs or experience. </a:t>
            </a:r>
          </a:p>
          <a:p>
            <a:endParaRPr lang="en-AU" sz="1500" dirty="0"/>
          </a:p>
          <a:p>
            <a:r>
              <a:rPr lang="en-AU" sz="1500" dirty="0"/>
              <a:t>We made sure we had undergrads,</a:t>
            </a:r>
            <a:r>
              <a:rPr lang="en-AU" sz="1500" baseline="0" dirty="0"/>
              <a:t> postgrads and academics.</a:t>
            </a:r>
            <a:endParaRPr lang="en-AU" sz="1500" dirty="0"/>
          </a:p>
          <a:p>
            <a:endParaRPr lang="en-AU" sz="1500" dirty="0"/>
          </a:p>
          <a:p>
            <a:r>
              <a:rPr lang="en-AU" sz="1500" dirty="0"/>
              <a:t>Also making sure that there was representation from both International &amp; Local students.</a:t>
            </a:r>
          </a:p>
        </p:txBody>
      </p:sp>
      <p:sp>
        <p:nvSpPr>
          <p:cNvPr id="4" name="Slide Number Placeholder 3"/>
          <p:cNvSpPr>
            <a:spLocks noGrp="1"/>
          </p:cNvSpPr>
          <p:nvPr>
            <p:ph type="sldNum" sz="quarter" idx="10"/>
          </p:nvPr>
        </p:nvSpPr>
        <p:spPr/>
        <p:txBody>
          <a:bodyPr/>
          <a:lstStyle/>
          <a:p>
            <a:fld id="{077E0804-BAAB-D942-A332-52AA6138B38D}" type="slidenum">
              <a:rPr lang="en-US" smtClean="0"/>
              <a:t>22</a:t>
            </a:fld>
            <a:endParaRPr lang="en-US" dirty="0"/>
          </a:p>
        </p:txBody>
      </p:sp>
    </p:spTree>
    <p:extLst>
      <p:ext uri="{BB962C8B-B14F-4D97-AF65-F5344CB8AC3E}">
        <p14:creationId xmlns:p14="http://schemas.microsoft.com/office/powerpoint/2010/main" val="158139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URL to Google Drive: https://drive.google.com/drive/folders/1M0VoCopP0cA7e8dgl3SVZksZ1w3zcgd3?usp=sharing</a:t>
            </a:r>
          </a:p>
          <a:p>
            <a:endParaRPr lang="en-AU" sz="1500" dirty="0"/>
          </a:p>
          <a:p>
            <a:r>
              <a:rPr lang="en-AU" sz="1500" dirty="0"/>
              <a:t>If you wish to preview our Testing Kits you can access it through the QR code on this</a:t>
            </a:r>
            <a:r>
              <a:rPr lang="en-AU" sz="1500" baseline="0" dirty="0"/>
              <a:t> </a:t>
            </a:r>
            <a:r>
              <a:rPr lang="en-AU" sz="1500" dirty="0"/>
              <a:t>slide.</a:t>
            </a:r>
          </a:p>
          <a:p>
            <a:r>
              <a:rPr lang="en-AU" sz="1500" dirty="0"/>
              <a:t>It includes the testing scenarios, &amp; questionnaires we used during the sessions.</a:t>
            </a:r>
          </a:p>
          <a:p>
            <a:endParaRPr lang="en-AU" sz="1500" dirty="0"/>
          </a:p>
          <a:p>
            <a:r>
              <a:rPr lang="en-AU" sz="1500" dirty="0"/>
              <a:t>The Test Scenarios we used were based on various papers</a:t>
            </a:r>
          </a:p>
          <a:p>
            <a:r>
              <a:rPr lang="en-AU" sz="1500" dirty="0"/>
              <a:t>including one’s from </a:t>
            </a:r>
            <a:r>
              <a:rPr lang="en-AU" sz="1500" dirty="0" err="1"/>
              <a:t>Exlibris</a:t>
            </a:r>
            <a:r>
              <a:rPr lang="en-AU" sz="1500" dirty="0"/>
              <a:t>, Flinders </a:t>
            </a:r>
            <a:r>
              <a:rPr lang="en-AU" sz="1500" dirty="0" err="1"/>
              <a:t>Uni</a:t>
            </a:r>
            <a:r>
              <a:rPr lang="en-AU" sz="1500" dirty="0"/>
              <a:t>, La </a:t>
            </a:r>
            <a:r>
              <a:rPr lang="en-AU" sz="1500" dirty="0" err="1"/>
              <a:t>TRobe</a:t>
            </a:r>
            <a:r>
              <a:rPr lang="en-AU" sz="1500" dirty="0"/>
              <a:t> </a:t>
            </a:r>
            <a:r>
              <a:rPr lang="en-AU" sz="1500" dirty="0" err="1"/>
              <a:t>Uni</a:t>
            </a:r>
            <a:r>
              <a:rPr lang="en-AU" sz="1500" dirty="0"/>
              <a:t> &amp; other researches we’ve came across.</a:t>
            </a:r>
          </a:p>
          <a:p>
            <a:endParaRPr lang="en-AU" sz="1500" dirty="0"/>
          </a:p>
        </p:txBody>
      </p:sp>
      <p:sp>
        <p:nvSpPr>
          <p:cNvPr id="4" name="Slide Number Placeholder 3"/>
          <p:cNvSpPr>
            <a:spLocks noGrp="1"/>
          </p:cNvSpPr>
          <p:nvPr>
            <p:ph type="sldNum" sz="quarter" idx="10"/>
          </p:nvPr>
        </p:nvSpPr>
        <p:spPr/>
        <p:txBody>
          <a:bodyPr/>
          <a:lstStyle/>
          <a:p>
            <a:fld id="{077E0804-BAAB-D942-A332-52AA6138B38D}" type="slidenum">
              <a:rPr lang="en-US" smtClean="0"/>
              <a:t>23</a:t>
            </a:fld>
            <a:endParaRPr lang="en-US" dirty="0"/>
          </a:p>
        </p:txBody>
      </p:sp>
    </p:spTree>
    <p:extLst>
      <p:ext uri="{BB962C8B-B14F-4D97-AF65-F5344CB8AC3E}">
        <p14:creationId xmlns:p14="http://schemas.microsoft.com/office/powerpoint/2010/main" val="3869801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In our Pre-Testing Survey, we tried to ask</a:t>
            </a:r>
            <a:r>
              <a:rPr lang="en-AU" sz="1200" baseline="0" dirty="0"/>
              <a:t> users where they start searching for online materials.</a:t>
            </a:r>
          </a:p>
          <a:p>
            <a:endParaRPr lang="en-AU" sz="1200" baseline="0" dirty="0"/>
          </a:p>
          <a:p>
            <a:r>
              <a:rPr lang="en-AU" sz="1200" dirty="0"/>
              <a:t>We tried to make a distinction between General Study topics and Authoritative information.</a:t>
            </a:r>
          </a:p>
          <a:p>
            <a:endParaRPr lang="en-AU" sz="1200" dirty="0"/>
          </a:p>
          <a:p>
            <a:r>
              <a:rPr lang="en-AU" sz="1200" dirty="0"/>
              <a:t>When we asked them where they search for authoritative information, </a:t>
            </a:r>
          </a:p>
          <a:p>
            <a:r>
              <a:rPr lang="en-AU" sz="1200" dirty="0"/>
              <a:t>CAN you guess what they specified as their top searching tool? &lt;&lt;PAUSE&gt;&gt;</a:t>
            </a:r>
          </a:p>
          <a:p>
            <a:endParaRPr lang="en-AU" sz="1200" dirty="0"/>
          </a:p>
          <a:p>
            <a:r>
              <a:rPr lang="en-AU" sz="1200" dirty="0"/>
              <a:t>Thirty</a:t>
            </a:r>
            <a:r>
              <a:rPr lang="en-AU" sz="1200" baseline="0" dirty="0"/>
              <a:t> percent </a:t>
            </a:r>
            <a:r>
              <a:rPr lang="en-AU" sz="1200" dirty="0"/>
              <a:t>said, their first preference is Google Scholar</a:t>
            </a:r>
          </a:p>
          <a:p>
            <a:r>
              <a:rPr lang="en-AU" sz="1200" dirty="0"/>
              <a:t>&amp; discipline specific databases, they were familiar with in their course of study.</a:t>
            </a:r>
          </a:p>
          <a:p>
            <a:endParaRPr lang="en-AU" sz="1200" dirty="0"/>
          </a:p>
          <a:p>
            <a:r>
              <a:rPr lang="en-AU" sz="1200" dirty="0"/>
              <a:t>Primo came second. This normally meant, </a:t>
            </a:r>
          </a:p>
          <a:p>
            <a:r>
              <a:rPr lang="en-AU" sz="1200" dirty="0"/>
              <a:t>they hit a paywall issue on Google Scholar so they needed access through Primo.</a:t>
            </a:r>
          </a:p>
          <a:p>
            <a:pPr rtl="0"/>
            <a:endParaRPr lang="en-AU" sz="1200" dirty="0"/>
          </a:p>
          <a:p>
            <a:pPr rtl="0"/>
            <a:r>
              <a:rPr lang="en-AU" sz="1200" dirty="0"/>
              <a:t>If</a:t>
            </a:r>
            <a:r>
              <a:rPr lang="en-AU" sz="1200" baseline="0" dirty="0"/>
              <a:t> </a:t>
            </a:r>
            <a:r>
              <a:rPr lang="en-AU" sz="1200" dirty="0"/>
              <a:t>they couldn’t find anything, in the first two approaches,</a:t>
            </a:r>
            <a:r>
              <a:rPr lang="en-AU" sz="1200" baseline="0" dirty="0"/>
              <a:t> they would try other databases for searching.</a:t>
            </a:r>
            <a:endParaRPr lang="en-AU" sz="1200" dirty="0"/>
          </a:p>
          <a:p>
            <a:endParaRPr lang="en-AU" sz="1200" dirty="0"/>
          </a:p>
        </p:txBody>
      </p:sp>
      <p:sp>
        <p:nvSpPr>
          <p:cNvPr id="4" name="Slide Number Placeholder 3"/>
          <p:cNvSpPr>
            <a:spLocks noGrp="1"/>
          </p:cNvSpPr>
          <p:nvPr>
            <p:ph type="sldNum" sz="quarter" idx="10"/>
          </p:nvPr>
        </p:nvSpPr>
        <p:spPr/>
        <p:txBody>
          <a:bodyPr/>
          <a:lstStyle/>
          <a:p>
            <a:fld id="{077E0804-BAAB-D942-A332-52AA6138B38D}" type="slidenum">
              <a:rPr lang="en-US" smtClean="0"/>
              <a:t>24</a:t>
            </a:fld>
            <a:endParaRPr lang="en-US" dirty="0"/>
          </a:p>
        </p:txBody>
      </p:sp>
    </p:spTree>
    <p:extLst>
      <p:ext uri="{BB962C8B-B14F-4D97-AF65-F5344CB8AC3E}">
        <p14:creationId xmlns:p14="http://schemas.microsoft.com/office/powerpoint/2010/main" val="41147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In our UX testing we asked users to run tests on 2 different views.</a:t>
            </a:r>
          </a:p>
          <a:p>
            <a:r>
              <a:rPr lang="en-AU" sz="1500" dirty="0"/>
              <a:t>At the end of the testing we asked them to rate which of the 2 views they preferred.</a:t>
            </a:r>
          </a:p>
          <a:p>
            <a:endParaRPr lang="en-AU" sz="1500" dirty="0"/>
          </a:p>
          <a:p>
            <a:r>
              <a:rPr lang="en-AU" sz="1500" dirty="0"/>
              <a:t>View 1 was slightly</a:t>
            </a:r>
            <a:r>
              <a:rPr lang="en-AU" sz="1500" baseline="0" dirty="0"/>
              <a:t> </a:t>
            </a:r>
            <a:r>
              <a:rPr lang="en-AU" sz="1500" dirty="0"/>
              <a:t>similar to the classic</a:t>
            </a:r>
            <a:r>
              <a:rPr lang="en-AU" sz="1500" baseline="0" dirty="0"/>
              <a:t> view.</a:t>
            </a:r>
            <a:endParaRPr lang="en-AU" sz="1500" dirty="0"/>
          </a:p>
          <a:p>
            <a:endParaRPr lang="en-AU" sz="1500" dirty="0"/>
          </a:p>
          <a:p>
            <a:r>
              <a:rPr lang="en-AU" sz="1500" dirty="0"/>
              <a:t>View 2 was</a:t>
            </a:r>
            <a:r>
              <a:rPr lang="en-AU" sz="1500" baseline="0" dirty="0"/>
              <a:t> the simplified view.</a:t>
            </a:r>
            <a:endParaRPr lang="en-AU" sz="1500" dirty="0"/>
          </a:p>
        </p:txBody>
      </p:sp>
      <p:sp>
        <p:nvSpPr>
          <p:cNvPr id="4" name="Slide Number Placeholder 3"/>
          <p:cNvSpPr>
            <a:spLocks noGrp="1"/>
          </p:cNvSpPr>
          <p:nvPr>
            <p:ph type="sldNum" sz="quarter" idx="10"/>
          </p:nvPr>
        </p:nvSpPr>
        <p:spPr/>
        <p:txBody>
          <a:bodyPr/>
          <a:lstStyle/>
          <a:p>
            <a:fld id="{CFF3DE2B-9EF7-E44A-8A8D-81262F2C73F5}" type="slidenum">
              <a:rPr lang="en-US" smtClean="0"/>
              <a:t>25</a:t>
            </a:fld>
            <a:endParaRPr lang="en-US"/>
          </a:p>
        </p:txBody>
      </p:sp>
    </p:spTree>
    <p:extLst>
      <p:ext uri="{BB962C8B-B14F-4D97-AF65-F5344CB8AC3E}">
        <p14:creationId xmlns:p14="http://schemas.microsoft.com/office/powerpoint/2010/main" val="2359175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Between the two views …. &lt;PAUSE&gt;</a:t>
            </a:r>
          </a:p>
          <a:p>
            <a:r>
              <a:rPr lang="en-AU" sz="1500" dirty="0"/>
              <a:t>We had more positive feedback on the simplified view.</a:t>
            </a:r>
          </a:p>
          <a:p>
            <a:r>
              <a:rPr lang="en-AU" sz="1500" dirty="0"/>
              <a:t> </a:t>
            </a:r>
          </a:p>
          <a:p>
            <a:pPr defTabSz="954634">
              <a:defRPr/>
            </a:pPr>
            <a:r>
              <a:rPr lang="en-AU" sz="1500" dirty="0"/>
              <a:t>50% of the users strongly agree </a:t>
            </a:r>
          </a:p>
          <a:p>
            <a:pPr defTabSz="954634">
              <a:defRPr/>
            </a:pPr>
            <a:r>
              <a:rPr lang="en-AU" sz="1500" dirty="0"/>
              <a:t>that View 2 was easier to find resources in.</a:t>
            </a:r>
          </a:p>
          <a:p>
            <a:endParaRPr lang="en-AU" sz="1500" dirty="0"/>
          </a:p>
          <a:p>
            <a:r>
              <a:rPr lang="en-AU" sz="1500" dirty="0"/>
              <a:t>Out of 14 screen elements we highlighted in the survey, </a:t>
            </a:r>
          </a:p>
          <a:p>
            <a:r>
              <a:rPr lang="en-AU" sz="1500" dirty="0"/>
              <a:t>the top 3 most useful elements from their perspective</a:t>
            </a:r>
            <a:r>
              <a:rPr lang="en-AU" sz="1500" baseline="0" dirty="0"/>
              <a:t> were:</a:t>
            </a:r>
          </a:p>
          <a:p>
            <a:r>
              <a:rPr lang="en-AU" sz="1500" dirty="0"/>
              <a:t>The Advanced search, followed by the </a:t>
            </a:r>
            <a:r>
              <a:rPr lang="en-AU" sz="1500" dirty="0" err="1"/>
              <a:t>Favorites</a:t>
            </a:r>
            <a:r>
              <a:rPr lang="en-AU" sz="1500" dirty="0"/>
              <a:t> </a:t>
            </a:r>
          </a:p>
          <a:p>
            <a:r>
              <a:rPr lang="en-AU" sz="1500" dirty="0"/>
              <a:t>and lastly Citation Link to Styles.</a:t>
            </a:r>
          </a:p>
          <a:p>
            <a:endParaRPr lang="en-AU" sz="1500" dirty="0"/>
          </a:p>
          <a:p>
            <a:endParaRPr lang="en-AU" sz="1500" dirty="0"/>
          </a:p>
          <a:p>
            <a:endParaRPr lang="en-AU" sz="1500" dirty="0"/>
          </a:p>
        </p:txBody>
      </p:sp>
      <p:sp>
        <p:nvSpPr>
          <p:cNvPr id="4" name="Slide Number Placeholder 3"/>
          <p:cNvSpPr>
            <a:spLocks noGrp="1"/>
          </p:cNvSpPr>
          <p:nvPr>
            <p:ph type="sldNum" sz="quarter" idx="5"/>
          </p:nvPr>
        </p:nvSpPr>
        <p:spPr/>
        <p:txBody>
          <a:bodyPr/>
          <a:lstStyle/>
          <a:p>
            <a:fld id="{077E0804-BAAB-D942-A332-52AA6138B38D}" type="slidenum">
              <a:rPr lang="en-US" smtClean="0"/>
              <a:t>26</a:t>
            </a:fld>
            <a:endParaRPr lang="en-US" dirty="0"/>
          </a:p>
        </p:txBody>
      </p:sp>
    </p:spTree>
    <p:extLst>
      <p:ext uri="{BB962C8B-B14F-4D97-AF65-F5344CB8AC3E}">
        <p14:creationId xmlns:p14="http://schemas.microsoft.com/office/powerpoint/2010/main" val="2242269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So on the 2</a:t>
            </a:r>
            <a:r>
              <a:rPr lang="en-AU" sz="1500" baseline="30000" dirty="0"/>
              <a:t>nd</a:t>
            </a:r>
            <a:r>
              <a:rPr lang="en-AU" sz="1500" dirty="0"/>
              <a:t> iteration, when we asked them what they like with the new view, </a:t>
            </a:r>
          </a:p>
          <a:p>
            <a:r>
              <a:rPr lang="en-AU" sz="1500" dirty="0"/>
              <a:t>they mentioned:</a:t>
            </a:r>
          </a:p>
          <a:p>
            <a:pPr marL="178994" indent="-178994">
              <a:buFont typeface="Wingdings" panose="05000000000000000000" pitchFamily="2" charset="2"/>
              <a:buChar char="Ø"/>
            </a:pPr>
            <a:r>
              <a:rPr lang="en-AU" sz="1500" dirty="0"/>
              <a:t>The Grouping of titles</a:t>
            </a:r>
          </a:p>
          <a:p>
            <a:pPr marL="178994" indent="-178994">
              <a:buFont typeface="Wingdings" panose="05000000000000000000" pitchFamily="2" charset="2"/>
              <a:buChar char="Ø"/>
            </a:pPr>
            <a:r>
              <a:rPr lang="en-AU" sz="1500" dirty="0"/>
              <a:t>Displaying location information next to</a:t>
            </a:r>
            <a:r>
              <a:rPr lang="en-AU" sz="1500" baseline="0" dirty="0"/>
              <a:t> availability</a:t>
            </a:r>
            <a:endParaRPr lang="en-AU" sz="1500" dirty="0"/>
          </a:p>
          <a:p>
            <a:endParaRPr lang="en-AU" sz="1500" dirty="0"/>
          </a:p>
          <a:p>
            <a:r>
              <a:rPr lang="en-AU" sz="1500" dirty="0"/>
              <a:t>And their </a:t>
            </a:r>
            <a:r>
              <a:rPr lang="en-AU" sz="1500" dirty="0" err="1"/>
              <a:t>favorite</a:t>
            </a:r>
            <a:r>
              <a:rPr lang="en-AU" sz="1500" dirty="0"/>
              <a:t>, was the </a:t>
            </a:r>
            <a:r>
              <a:rPr lang="en-AU" sz="1500" dirty="0" err="1"/>
              <a:t>Browzine</a:t>
            </a:r>
            <a:r>
              <a:rPr lang="en-AU" sz="1500" dirty="0"/>
              <a:t> Download Now feature, </a:t>
            </a:r>
          </a:p>
          <a:p>
            <a:r>
              <a:rPr lang="en-AU" sz="1500" dirty="0"/>
              <a:t>they even wanted this feature available across all the Online articles</a:t>
            </a:r>
            <a:r>
              <a:rPr lang="en-AU" sz="1500" baseline="0" dirty="0"/>
              <a:t> that were searchable on the page</a:t>
            </a:r>
            <a:endParaRPr lang="en-AU" sz="1500" dirty="0"/>
          </a:p>
          <a:p>
            <a:endParaRPr lang="en-AU" sz="1500" dirty="0"/>
          </a:p>
          <a:p>
            <a:endParaRPr lang="en-AU" sz="1500" dirty="0"/>
          </a:p>
          <a:p>
            <a:endParaRPr lang="en-AU" sz="1500" dirty="0"/>
          </a:p>
        </p:txBody>
      </p:sp>
      <p:sp>
        <p:nvSpPr>
          <p:cNvPr id="4" name="Slide Number Placeholder 3"/>
          <p:cNvSpPr>
            <a:spLocks noGrp="1"/>
          </p:cNvSpPr>
          <p:nvPr>
            <p:ph type="sldNum" sz="quarter" idx="10"/>
          </p:nvPr>
        </p:nvSpPr>
        <p:spPr/>
        <p:txBody>
          <a:bodyPr/>
          <a:lstStyle/>
          <a:p>
            <a:fld id="{CFF3DE2B-9EF7-E44A-8A8D-81262F2C73F5}" type="slidenum">
              <a:rPr lang="en-US" smtClean="0"/>
              <a:t>27</a:t>
            </a:fld>
            <a:endParaRPr lang="en-US"/>
          </a:p>
        </p:txBody>
      </p:sp>
    </p:spTree>
    <p:extLst>
      <p:ext uri="{BB962C8B-B14F-4D97-AF65-F5344CB8AC3E}">
        <p14:creationId xmlns:p14="http://schemas.microsoft.com/office/powerpoint/2010/main" val="2775874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In the next few slides, I will try to compare the usage findings we gathered in Stage 1</a:t>
            </a:r>
          </a:p>
          <a:p>
            <a:r>
              <a:rPr lang="en-AU" sz="1500" dirty="0"/>
              <a:t>Against the observation data, made by our Research &amp; Learning observers.</a:t>
            </a:r>
          </a:p>
          <a:p>
            <a:endParaRPr lang="en-AU" sz="1500" dirty="0"/>
          </a:p>
          <a:p>
            <a:r>
              <a:rPr lang="en-AU" sz="1500" dirty="0"/>
              <a:t>I will also try to mention some of the recommendations they have provided as part of the workshop.</a:t>
            </a:r>
          </a:p>
          <a:p>
            <a:endParaRPr lang="en-AU" sz="1500" dirty="0"/>
          </a:p>
        </p:txBody>
      </p:sp>
      <p:sp>
        <p:nvSpPr>
          <p:cNvPr id="4" name="Slide Number Placeholder 3"/>
          <p:cNvSpPr>
            <a:spLocks noGrp="1"/>
          </p:cNvSpPr>
          <p:nvPr>
            <p:ph type="sldNum" sz="quarter" idx="10"/>
          </p:nvPr>
        </p:nvSpPr>
        <p:spPr/>
        <p:txBody>
          <a:bodyPr/>
          <a:lstStyle/>
          <a:p>
            <a:fld id="{077E0804-BAAB-D942-A332-52AA6138B38D}" type="slidenum">
              <a:rPr lang="en-US" smtClean="0"/>
              <a:t>28</a:t>
            </a:fld>
            <a:endParaRPr lang="en-US" dirty="0"/>
          </a:p>
        </p:txBody>
      </p:sp>
    </p:spTree>
    <p:extLst>
      <p:ext uri="{BB962C8B-B14F-4D97-AF65-F5344CB8AC3E}">
        <p14:creationId xmlns:p14="http://schemas.microsoft.com/office/powerpoint/2010/main" val="993392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In Stage 1 we gathered that only 15% of users sign-in. </a:t>
            </a:r>
          </a:p>
          <a:p>
            <a:endParaRPr lang="en-AU" sz="1200" dirty="0"/>
          </a:p>
          <a:p>
            <a:r>
              <a:rPr lang="en-AU" sz="1200" dirty="0"/>
              <a:t>We confirmed from the observations, that users do not sign-in by default.</a:t>
            </a:r>
          </a:p>
          <a:p>
            <a:endParaRPr lang="en-AU" sz="1200" dirty="0"/>
          </a:p>
          <a:p>
            <a:r>
              <a:rPr lang="en-AU" sz="1200" dirty="0"/>
              <a:t>They will only login if they need too to place holds, check loans and read an article.</a:t>
            </a:r>
          </a:p>
          <a:p>
            <a:endParaRPr lang="en-AU" sz="1200" dirty="0"/>
          </a:p>
          <a:p>
            <a:r>
              <a:rPr lang="en-AU" sz="1200" dirty="0"/>
              <a:t>We recommend that, we need to educate users to sign-in by default.</a:t>
            </a:r>
          </a:p>
          <a:p>
            <a:r>
              <a:rPr lang="en-AU" sz="1200" dirty="0"/>
              <a:t>We also wanted auto-login for users to happen, </a:t>
            </a:r>
          </a:p>
          <a:p>
            <a:r>
              <a:rPr lang="en-AU" sz="1200" dirty="0"/>
              <a:t>specially if they were already logged in to their</a:t>
            </a:r>
            <a:r>
              <a:rPr lang="en-AU" sz="1200" baseline="0" dirty="0"/>
              <a:t> </a:t>
            </a:r>
            <a:r>
              <a:rPr lang="en-AU" sz="1200" dirty="0"/>
              <a:t>Monash Account.</a:t>
            </a:r>
          </a:p>
          <a:p>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According to users, an extra 2 clicks is cumbersome</a:t>
            </a:r>
            <a:r>
              <a:rPr lang="en-AU" sz="1200" baseline="0" dirty="0"/>
              <a:t> so we </a:t>
            </a:r>
            <a:r>
              <a:rPr lang="en-AU" sz="1200" dirty="0"/>
              <a:t>are continuing to pursue</a:t>
            </a:r>
            <a:r>
              <a:rPr lang="en-AU" sz="1200" baseline="0" dirty="0"/>
              <a:t> this with </a:t>
            </a:r>
            <a:r>
              <a:rPr lang="en-AU" sz="1200" baseline="0" dirty="0" err="1"/>
              <a:t>Exlibris</a:t>
            </a:r>
            <a:r>
              <a:rPr lang="en-AU" sz="1200" baseline="0" dirty="0"/>
              <a:t>.</a:t>
            </a:r>
            <a:endParaRPr lang="en-AU" sz="1200" dirty="0"/>
          </a:p>
          <a:p>
            <a:endParaRPr lang="en-AU" sz="1200" dirty="0"/>
          </a:p>
          <a:p>
            <a:endParaRPr lang="en-AU" sz="1200" dirty="0"/>
          </a:p>
        </p:txBody>
      </p:sp>
      <p:sp>
        <p:nvSpPr>
          <p:cNvPr id="4" name="Slide Number Placeholder 3"/>
          <p:cNvSpPr>
            <a:spLocks noGrp="1"/>
          </p:cNvSpPr>
          <p:nvPr>
            <p:ph type="sldNum" sz="quarter" idx="10"/>
          </p:nvPr>
        </p:nvSpPr>
        <p:spPr/>
        <p:txBody>
          <a:bodyPr/>
          <a:lstStyle/>
          <a:p>
            <a:fld id="{CFF3DE2B-9EF7-E44A-8A8D-81262F2C73F5}" type="slidenum">
              <a:rPr lang="en-US" smtClean="0"/>
              <a:t>29</a:t>
            </a:fld>
            <a:endParaRPr lang="en-US"/>
          </a:p>
        </p:txBody>
      </p:sp>
    </p:spTree>
    <p:extLst>
      <p:ext uri="{BB962C8B-B14F-4D97-AF65-F5344CB8AC3E}">
        <p14:creationId xmlns:p14="http://schemas.microsoft.com/office/powerpoint/2010/main" val="323013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While UX research tells us that most feedback has either a heavy positive or negative bias - as only users with strong feelings about an issue will spend the time to provide feedback – in 2017,</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we received five favourable comments about Primo, and sixty one unfavourable comments.</a:t>
            </a:r>
          </a:p>
          <a:p>
            <a:r>
              <a:rPr lang="en-AU" sz="1200" kern="1200" dirty="0">
                <a:solidFill>
                  <a:schemeClr val="tx1"/>
                </a:solidFill>
                <a:effectLst/>
                <a:latin typeface="+mn-lt"/>
                <a:ea typeface="+mn-ea"/>
                <a:cs typeface="+mn-cs"/>
              </a:rPr>
              <a:t>Equally, many of the issues described in the feedback related to Primo design and system functionality, which we have limited capacity to change.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As Primo administrators, we can at most configure predefined settings, or tweak Primo’s screen design and layout.  It’s more difficult to address issues like</a:t>
            </a:r>
            <a:r>
              <a:rPr lang="en-AU" sz="1200" kern="1200" baseline="0" dirty="0">
                <a:solidFill>
                  <a:schemeClr val="tx1"/>
                </a:solidFill>
                <a:effectLst/>
                <a:latin typeface="+mn-lt"/>
                <a:ea typeface="+mn-ea"/>
                <a:cs typeface="+mn-cs"/>
              </a:rPr>
              <a:t> the </a:t>
            </a:r>
            <a:r>
              <a:rPr lang="en-AU" sz="1200" kern="1200" dirty="0">
                <a:solidFill>
                  <a:schemeClr val="tx1"/>
                </a:solidFill>
                <a:effectLst/>
                <a:latin typeface="+mn-lt"/>
                <a:ea typeface="+mn-ea"/>
                <a:cs typeface="+mn-cs"/>
              </a:rPr>
              <a:t>number of screens a user needs to navigate to get from one search results screen to another,</a:t>
            </a:r>
            <a:r>
              <a:rPr lang="en-AU" sz="1200" kern="1200" baseline="0" dirty="0">
                <a:solidFill>
                  <a:schemeClr val="tx1"/>
                </a:solidFill>
                <a:effectLst/>
                <a:latin typeface="+mn-lt"/>
                <a:ea typeface="+mn-ea"/>
                <a:cs typeface="+mn-cs"/>
              </a:rPr>
              <a:t> or to a pdf link</a:t>
            </a:r>
            <a:r>
              <a:rPr lang="en-AU" sz="1200" kern="1200" dirty="0">
                <a:solidFill>
                  <a:schemeClr val="tx1"/>
                </a:solidFill>
                <a:effectLst/>
                <a:latin typeface="+mn-lt"/>
                <a:ea typeface="+mn-ea"/>
                <a:cs typeface="+mn-cs"/>
              </a:rPr>
              <a:t> or physical item availability statement (although we’ve added a few plugins</a:t>
            </a:r>
            <a:r>
              <a:rPr lang="en-AU" sz="1200" kern="1200" baseline="0" dirty="0">
                <a:solidFill>
                  <a:schemeClr val="tx1"/>
                </a:solidFill>
                <a:effectLst/>
                <a:latin typeface="+mn-lt"/>
                <a:ea typeface="+mn-ea"/>
                <a:cs typeface="+mn-cs"/>
              </a:rPr>
              <a:t> that have helped with this).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And every customisation we develop builds in a service overhead.  This overhead has to be repaid each time we run an upgrade; in the people hours spent reapplying custom scripts, in configuration choices and in regression testing.</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think this highlights an underlying tension for Primo administrators, which we recognised when we planned the approach we would take in this project.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One of our goals was to limit our development</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work, to changes that would provide a tangible ‘return on investment’.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To do this, and because a full Primo UX review is a major project that impacts on a broad range of Library users and staff, we ran the project using a formal project management approach.</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project plan included:</a:t>
            </a:r>
          </a:p>
        </p:txBody>
      </p:sp>
      <p:sp>
        <p:nvSpPr>
          <p:cNvPr id="4" name="Slide Number Placeholder 3"/>
          <p:cNvSpPr>
            <a:spLocks noGrp="1"/>
          </p:cNvSpPr>
          <p:nvPr>
            <p:ph type="sldNum" sz="quarter" idx="10"/>
          </p:nvPr>
        </p:nvSpPr>
        <p:spPr/>
        <p:txBody>
          <a:bodyPr/>
          <a:lstStyle/>
          <a:p>
            <a:fld id="{077E0804-BAAB-D942-A332-52AA6138B38D}" type="slidenum">
              <a:rPr lang="en-US" smtClean="0"/>
              <a:t>3</a:t>
            </a:fld>
            <a:endParaRPr lang="en-US"/>
          </a:p>
        </p:txBody>
      </p:sp>
    </p:spTree>
    <p:extLst>
      <p:ext uri="{BB962C8B-B14F-4D97-AF65-F5344CB8AC3E}">
        <p14:creationId xmlns:p14="http://schemas.microsoft.com/office/powerpoint/2010/main" val="408903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Our stats say, Basic Search is where users launch their searching.</a:t>
            </a:r>
          </a:p>
          <a:p>
            <a:endParaRPr lang="en-AU" sz="1500" dirty="0"/>
          </a:p>
          <a:p>
            <a:r>
              <a:rPr lang="en-AU" sz="1500" dirty="0"/>
              <a:t>We confirmed in our observation, only a handful of users used the Advanced search.</a:t>
            </a:r>
            <a:br>
              <a:rPr lang="en-AU" sz="1500" dirty="0"/>
            </a:br>
            <a:endParaRPr lang="en-AU" sz="1500" dirty="0"/>
          </a:p>
          <a:p>
            <a:r>
              <a:rPr lang="en-AU" sz="1500" dirty="0"/>
              <a:t>Also, Google Scholar is their preferred tool for searching online articles.</a:t>
            </a:r>
          </a:p>
          <a:p>
            <a:endParaRPr lang="en-AU" sz="1500" dirty="0"/>
          </a:p>
          <a:p>
            <a:r>
              <a:rPr lang="en-AU" sz="1500" dirty="0"/>
              <a:t>We recommended: Aside from simplifying the Primo main menu,</a:t>
            </a:r>
          </a:p>
          <a:p>
            <a:r>
              <a:rPr lang="en-AU" sz="1500" dirty="0"/>
              <a:t> </a:t>
            </a:r>
          </a:p>
          <a:p>
            <a:r>
              <a:rPr lang="en-AU" sz="1500" dirty="0"/>
              <a:t>modifying the embedded Library search box would be good,</a:t>
            </a:r>
          </a:p>
          <a:p>
            <a:r>
              <a:rPr lang="en-AU" sz="1500" dirty="0"/>
              <a:t>to allow users to have multiple ways of searching.</a:t>
            </a:r>
          </a:p>
          <a:p>
            <a:endParaRPr lang="en-AU" sz="1500" dirty="0"/>
          </a:p>
        </p:txBody>
      </p:sp>
      <p:sp>
        <p:nvSpPr>
          <p:cNvPr id="4" name="Slide Number Placeholder 3"/>
          <p:cNvSpPr>
            <a:spLocks noGrp="1"/>
          </p:cNvSpPr>
          <p:nvPr>
            <p:ph type="sldNum" sz="quarter" idx="10"/>
          </p:nvPr>
        </p:nvSpPr>
        <p:spPr/>
        <p:txBody>
          <a:bodyPr/>
          <a:lstStyle/>
          <a:p>
            <a:fld id="{CFF3DE2B-9EF7-E44A-8A8D-81262F2C73F5}" type="slidenum">
              <a:rPr lang="en-US" smtClean="0"/>
              <a:t>30</a:t>
            </a:fld>
            <a:endParaRPr lang="en-US"/>
          </a:p>
        </p:txBody>
      </p:sp>
    </p:spTree>
    <p:extLst>
      <p:ext uri="{BB962C8B-B14F-4D97-AF65-F5344CB8AC3E}">
        <p14:creationId xmlns:p14="http://schemas.microsoft.com/office/powerpoint/2010/main" val="834046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The Usage data showed, All resources was the busiest scope.</a:t>
            </a:r>
          </a:p>
          <a:p>
            <a:endParaRPr lang="en-AU" sz="1500" dirty="0"/>
          </a:p>
          <a:p>
            <a:r>
              <a:rPr lang="en-AU" sz="1500" dirty="0"/>
              <a:t>Observation confirmed this. </a:t>
            </a:r>
          </a:p>
          <a:p>
            <a:r>
              <a:rPr lang="en-AU" sz="1500" dirty="0"/>
              <a:t>“All resources” is what most users use. </a:t>
            </a:r>
          </a:p>
          <a:p>
            <a:r>
              <a:rPr lang="en-AU" sz="1500" dirty="0"/>
              <a:t>And they do not change scope.</a:t>
            </a:r>
          </a:p>
          <a:p>
            <a:endParaRPr lang="en-AU" sz="1500" dirty="0"/>
          </a:p>
          <a:p>
            <a:r>
              <a:rPr lang="en-AU" sz="1500" dirty="0"/>
              <a:t>Auto complete</a:t>
            </a:r>
            <a:r>
              <a:rPr lang="en-AU" sz="1500" baseline="0" dirty="0"/>
              <a:t> feature, </a:t>
            </a:r>
            <a:r>
              <a:rPr lang="en-AU" sz="1500" dirty="0"/>
              <a:t>made the scopes more visible.</a:t>
            </a:r>
          </a:p>
          <a:p>
            <a:endParaRPr lang="en-AU" sz="1500" dirty="0"/>
          </a:p>
          <a:p>
            <a:r>
              <a:rPr lang="en-AU" sz="1500" dirty="0"/>
              <a:t>It was then recommended that we implement the auto complete</a:t>
            </a:r>
            <a:r>
              <a:rPr lang="en-AU" sz="1500" baseline="0" dirty="0"/>
              <a:t> feature.</a:t>
            </a:r>
          </a:p>
          <a:p>
            <a:endParaRPr lang="en-AU" sz="1500" dirty="0"/>
          </a:p>
          <a:p>
            <a:r>
              <a:rPr lang="en-AU" sz="1500" dirty="0"/>
              <a:t>Also renaming the scopes to make the coverage clearer.</a:t>
            </a:r>
          </a:p>
        </p:txBody>
      </p:sp>
      <p:sp>
        <p:nvSpPr>
          <p:cNvPr id="4" name="Slide Number Placeholder 3"/>
          <p:cNvSpPr>
            <a:spLocks noGrp="1"/>
          </p:cNvSpPr>
          <p:nvPr>
            <p:ph type="sldNum" sz="quarter" idx="10"/>
          </p:nvPr>
        </p:nvSpPr>
        <p:spPr/>
        <p:txBody>
          <a:bodyPr/>
          <a:lstStyle/>
          <a:p>
            <a:fld id="{CFF3DE2B-9EF7-E44A-8A8D-81262F2C73F5}" type="slidenum">
              <a:rPr lang="en-US" smtClean="0"/>
              <a:t>31</a:t>
            </a:fld>
            <a:endParaRPr lang="en-US"/>
          </a:p>
        </p:txBody>
      </p:sp>
    </p:spTree>
    <p:extLst>
      <p:ext uri="{BB962C8B-B14F-4D97-AF65-F5344CB8AC3E}">
        <p14:creationId xmlns:p14="http://schemas.microsoft.com/office/powerpoint/2010/main" val="4052262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We confirmed in the observation that users facet use is limited </a:t>
            </a:r>
          </a:p>
          <a:p>
            <a:endParaRPr lang="en-AU" sz="1500" dirty="0"/>
          </a:p>
          <a:p>
            <a:r>
              <a:rPr lang="en-AU" sz="1500" dirty="0"/>
              <a:t>Users also preferred the expanded facet.</a:t>
            </a:r>
          </a:p>
          <a:p>
            <a:endParaRPr lang="en-AU" sz="1500" dirty="0"/>
          </a:p>
          <a:p>
            <a:r>
              <a:rPr lang="en-AU" sz="1500" dirty="0"/>
              <a:t>It was recommended, to strip the facet list to the top 5-6 used facets.</a:t>
            </a:r>
          </a:p>
        </p:txBody>
      </p:sp>
      <p:sp>
        <p:nvSpPr>
          <p:cNvPr id="4" name="Slide Number Placeholder 3"/>
          <p:cNvSpPr>
            <a:spLocks noGrp="1"/>
          </p:cNvSpPr>
          <p:nvPr>
            <p:ph type="sldNum" sz="quarter" idx="10"/>
          </p:nvPr>
        </p:nvSpPr>
        <p:spPr/>
        <p:txBody>
          <a:bodyPr/>
          <a:lstStyle/>
          <a:p>
            <a:fld id="{CFF3DE2B-9EF7-E44A-8A8D-81262F2C73F5}" type="slidenum">
              <a:rPr lang="en-US" smtClean="0"/>
              <a:t>32</a:t>
            </a:fld>
            <a:endParaRPr lang="en-US"/>
          </a:p>
        </p:txBody>
      </p:sp>
    </p:spTree>
    <p:extLst>
      <p:ext uri="{BB962C8B-B14F-4D97-AF65-F5344CB8AC3E}">
        <p14:creationId xmlns:p14="http://schemas.microsoft.com/office/powerpoint/2010/main" val="1758262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When we compared usage data for sorting,</a:t>
            </a:r>
          </a:p>
          <a:p>
            <a:r>
              <a:rPr lang="en-AU" sz="1500" dirty="0"/>
              <a:t>We also observed that users do not change the sorting order, when searching.</a:t>
            </a:r>
          </a:p>
          <a:p>
            <a:endParaRPr lang="en-AU" sz="1500" dirty="0"/>
          </a:p>
          <a:p>
            <a:r>
              <a:rPr lang="en-AU" sz="1500" dirty="0"/>
              <a:t>We recommended user education when it comes to using the sorting feature.</a:t>
            </a:r>
          </a:p>
          <a:p>
            <a:r>
              <a:rPr lang="en-AU" sz="1500" dirty="0"/>
              <a:t> </a:t>
            </a:r>
          </a:p>
          <a:p>
            <a:r>
              <a:rPr lang="en-AU" sz="1500" dirty="0"/>
              <a:t>It would also be good to have a  better understanding </a:t>
            </a:r>
          </a:p>
          <a:p>
            <a:r>
              <a:rPr lang="en-AU" sz="1500" dirty="0"/>
              <a:t>Of</a:t>
            </a:r>
            <a:r>
              <a:rPr lang="en-AU" sz="1500" baseline="0" dirty="0"/>
              <a:t> the meaning of </a:t>
            </a:r>
            <a:r>
              <a:rPr lang="en-AU" sz="1500" dirty="0"/>
              <a:t>relevance ranking.</a:t>
            </a:r>
          </a:p>
          <a:p>
            <a:endParaRPr lang="en-AU" sz="1500" dirty="0"/>
          </a:p>
          <a:p>
            <a:r>
              <a:rPr lang="en-AU" sz="1500" dirty="0"/>
              <a:t>We also relocated the Sort-By option to make it visible to users.</a:t>
            </a:r>
          </a:p>
          <a:p>
            <a:endParaRPr lang="en-AU" sz="1500" dirty="0"/>
          </a:p>
        </p:txBody>
      </p:sp>
      <p:sp>
        <p:nvSpPr>
          <p:cNvPr id="4" name="Slide Number Placeholder 3"/>
          <p:cNvSpPr>
            <a:spLocks noGrp="1"/>
          </p:cNvSpPr>
          <p:nvPr>
            <p:ph type="sldNum" sz="quarter" idx="10"/>
          </p:nvPr>
        </p:nvSpPr>
        <p:spPr/>
        <p:txBody>
          <a:bodyPr/>
          <a:lstStyle/>
          <a:p>
            <a:fld id="{CFF3DE2B-9EF7-E44A-8A8D-81262F2C73F5}" type="slidenum">
              <a:rPr lang="en-US" smtClean="0"/>
              <a:t>33</a:t>
            </a:fld>
            <a:endParaRPr lang="en-US"/>
          </a:p>
        </p:txBody>
      </p:sp>
    </p:spTree>
    <p:extLst>
      <p:ext uri="{BB962C8B-B14F-4D97-AF65-F5344CB8AC3E}">
        <p14:creationId xmlns:p14="http://schemas.microsoft.com/office/powerpoint/2010/main" val="1685913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We’ve confirmed that users prefer lesser clicks.</a:t>
            </a:r>
          </a:p>
          <a:p>
            <a:endParaRPr lang="en-AU" sz="1500" dirty="0"/>
          </a:p>
          <a:p>
            <a:r>
              <a:rPr lang="en-AU" sz="1500" dirty="0"/>
              <a:t>They want all information in one page, to avoid too many clicks</a:t>
            </a:r>
            <a:r>
              <a:rPr lang="en-AU" sz="1500" baseline="0" dirty="0"/>
              <a:t> on the screen.</a:t>
            </a:r>
            <a:endParaRPr lang="en-AU" sz="1500" dirty="0"/>
          </a:p>
          <a:p>
            <a:endParaRPr lang="en-AU" sz="1500" dirty="0"/>
          </a:p>
          <a:p>
            <a:r>
              <a:rPr lang="en-AU" sz="1500" dirty="0"/>
              <a:t>We recommended adding the location information, next to availability. </a:t>
            </a:r>
          </a:p>
          <a:p>
            <a:endParaRPr lang="en-AU" sz="1500" dirty="0"/>
          </a:p>
          <a:p>
            <a:r>
              <a:rPr lang="en-AU" sz="1500" dirty="0"/>
              <a:t>We will also need educate users in the benefits of signing </a:t>
            </a:r>
          </a:p>
          <a:p>
            <a:r>
              <a:rPr lang="en-AU" sz="1500" dirty="0"/>
              <a:t>Before conducting</a:t>
            </a:r>
            <a:r>
              <a:rPr lang="en-AU" sz="1500" baseline="0" dirty="0"/>
              <a:t> searches</a:t>
            </a:r>
            <a:r>
              <a:rPr lang="en-AU" sz="1500" dirty="0"/>
              <a:t>.</a:t>
            </a:r>
          </a:p>
        </p:txBody>
      </p:sp>
      <p:sp>
        <p:nvSpPr>
          <p:cNvPr id="4" name="Slide Number Placeholder 3"/>
          <p:cNvSpPr>
            <a:spLocks noGrp="1"/>
          </p:cNvSpPr>
          <p:nvPr>
            <p:ph type="sldNum" sz="quarter" idx="10"/>
          </p:nvPr>
        </p:nvSpPr>
        <p:spPr/>
        <p:txBody>
          <a:bodyPr/>
          <a:lstStyle/>
          <a:p>
            <a:fld id="{CFF3DE2B-9EF7-E44A-8A8D-81262F2C73F5}" type="slidenum">
              <a:rPr lang="en-US" smtClean="0"/>
              <a:t>34</a:t>
            </a:fld>
            <a:endParaRPr lang="en-US"/>
          </a:p>
        </p:txBody>
      </p:sp>
    </p:spTree>
    <p:extLst>
      <p:ext uri="{BB962C8B-B14F-4D97-AF65-F5344CB8AC3E}">
        <p14:creationId xmlns:p14="http://schemas.microsoft.com/office/powerpoint/2010/main" val="3146908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Users are not familiar with the Saved Query &amp; Session searches feature.</a:t>
            </a:r>
          </a:p>
          <a:p>
            <a:endParaRPr lang="en-AU" sz="1500" dirty="0"/>
          </a:p>
          <a:p>
            <a:r>
              <a:rPr lang="en-AU" sz="1500" dirty="0"/>
              <a:t>But when we demonstrated it in UX testing, they actually liked it.</a:t>
            </a:r>
          </a:p>
          <a:p>
            <a:endParaRPr lang="en-AU" sz="1500" dirty="0"/>
          </a:p>
          <a:p>
            <a:r>
              <a:rPr lang="en-AU" sz="1500" dirty="0"/>
              <a:t>We recommended that it would be good, to educate users </a:t>
            </a:r>
          </a:p>
          <a:p>
            <a:r>
              <a:rPr lang="en-AU" sz="1500" dirty="0"/>
              <a:t>on the benefits of using save queries </a:t>
            </a:r>
          </a:p>
          <a:p>
            <a:r>
              <a:rPr lang="en-AU" sz="1500" dirty="0"/>
              <a:t>especially when user are logged in.</a:t>
            </a:r>
          </a:p>
        </p:txBody>
      </p:sp>
      <p:sp>
        <p:nvSpPr>
          <p:cNvPr id="4" name="Slide Number Placeholder 3"/>
          <p:cNvSpPr>
            <a:spLocks noGrp="1"/>
          </p:cNvSpPr>
          <p:nvPr>
            <p:ph type="sldNum" sz="quarter" idx="10"/>
          </p:nvPr>
        </p:nvSpPr>
        <p:spPr/>
        <p:txBody>
          <a:bodyPr/>
          <a:lstStyle/>
          <a:p>
            <a:fld id="{CFF3DE2B-9EF7-E44A-8A8D-81262F2C73F5}" type="slidenum">
              <a:rPr lang="en-US" smtClean="0"/>
              <a:t>35</a:t>
            </a:fld>
            <a:endParaRPr lang="en-US"/>
          </a:p>
        </p:txBody>
      </p:sp>
    </p:spTree>
    <p:extLst>
      <p:ext uri="{BB962C8B-B14F-4D97-AF65-F5344CB8AC3E}">
        <p14:creationId xmlns:p14="http://schemas.microsoft.com/office/powerpoint/2010/main" val="2106785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So from our busy 8 year old classic user interface ….. </a:t>
            </a:r>
          </a:p>
        </p:txBody>
      </p:sp>
      <p:sp>
        <p:nvSpPr>
          <p:cNvPr id="4" name="Slide Number Placeholder 3"/>
          <p:cNvSpPr>
            <a:spLocks noGrp="1"/>
          </p:cNvSpPr>
          <p:nvPr>
            <p:ph type="sldNum" sz="quarter" idx="10"/>
          </p:nvPr>
        </p:nvSpPr>
        <p:spPr/>
        <p:txBody>
          <a:bodyPr/>
          <a:lstStyle/>
          <a:p>
            <a:fld id="{077E0804-BAAB-D942-A332-52AA6138B38D}" type="slidenum">
              <a:rPr lang="en-US" smtClean="0"/>
              <a:t>36</a:t>
            </a:fld>
            <a:endParaRPr lang="en-US" dirty="0"/>
          </a:p>
        </p:txBody>
      </p:sp>
    </p:spTree>
    <p:extLst>
      <p:ext uri="{BB962C8B-B14F-4D97-AF65-F5344CB8AC3E}">
        <p14:creationId xmlns:p14="http://schemas.microsoft.com/office/powerpoint/2010/main" val="877145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We released the new simplified user interface</a:t>
            </a:r>
          </a:p>
        </p:txBody>
      </p:sp>
      <p:sp>
        <p:nvSpPr>
          <p:cNvPr id="4" name="Slide Number Placeholder 3"/>
          <p:cNvSpPr>
            <a:spLocks noGrp="1"/>
          </p:cNvSpPr>
          <p:nvPr>
            <p:ph type="sldNum" sz="quarter" idx="10"/>
          </p:nvPr>
        </p:nvSpPr>
        <p:spPr/>
        <p:txBody>
          <a:bodyPr/>
          <a:lstStyle/>
          <a:p>
            <a:fld id="{077E0804-BAAB-D942-A332-52AA6138B38D}" type="slidenum">
              <a:rPr lang="en-US" smtClean="0"/>
              <a:t>37</a:t>
            </a:fld>
            <a:endParaRPr lang="en-US" dirty="0"/>
          </a:p>
        </p:txBody>
      </p:sp>
    </p:spTree>
    <p:extLst>
      <p:ext uri="{BB962C8B-B14F-4D97-AF65-F5344CB8AC3E}">
        <p14:creationId xmlns:p14="http://schemas.microsoft.com/office/powerpoint/2010/main" val="1084946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As part of the implementation process </a:t>
            </a:r>
          </a:p>
          <a:p>
            <a:r>
              <a:rPr lang="en-AU" sz="1500" dirty="0"/>
              <a:t>we released the interface as Beta in Dec &amp; Jan </a:t>
            </a:r>
          </a:p>
          <a:p>
            <a:r>
              <a:rPr lang="en-AU" sz="1500" dirty="0"/>
              <a:t>to allow us to make more modifications prior to the start of Semester.</a:t>
            </a:r>
          </a:p>
          <a:p>
            <a:endParaRPr lang="en-AU" sz="1500" dirty="0"/>
          </a:p>
          <a:p>
            <a:r>
              <a:rPr lang="en-AU" sz="1500" dirty="0"/>
              <a:t>Then released it to production in February 2019.</a:t>
            </a:r>
          </a:p>
          <a:p>
            <a:endParaRPr lang="en-AU" sz="1500" dirty="0"/>
          </a:p>
          <a:p>
            <a:r>
              <a:rPr lang="en-AU" sz="1500" dirty="0"/>
              <a:t>As part of the release process we also ran Roadshows across branches.</a:t>
            </a:r>
          </a:p>
          <a:p>
            <a:endParaRPr lang="en-AU" sz="1500" dirty="0"/>
          </a:p>
          <a:p>
            <a:r>
              <a:rPr lang="en-AU" sz="1500" dirty="0"/>
              <a:t>From experience, the key to a successful Change Management Process is communication and involvement from staff.</a:t>
            </a:r>
          </a:p>
          <a:p>
            <a:endParaRPr lang="en-AU" sz="1500" dirty="0"/>
          </a:p>
          <a:p>
            <a:r>
              <a:rPr lang="en-AU" sz="1500" dirty="0"/>
              <a:t>By extending the project to various Library Staff across branches, </a:t>
            </a:r>
          </a:p>
          <a:p>
            <a:r>
              <a:rPr lang="en-AU" sz="1500" dirty="0"/>
              <a:t>it made them have a sense of ownership for</a:t>
            </a:r>
            <a:r>
              <a:rPr lang="en-AU" sz="1500" baseline="0" dirty="0"/>
              <a:t> the project</a:t>
            </a:r>
            <a:r>
              <a:rPr lang="en-AU" sz="1500" dirty="0"/>
              <a:t>.</a:t>
            </a:r>
          </a:p>
          <a:p>
            <a:endParaRPr lang="en-AU" sz="1500" dirty="0"/>
          </a:p>
          <a:p>
            <a:r>
              <a:rPr lang="en-AU" sz="1500" dirty="0"/>
              <a:t>We also tried our best, to send monthly communications through our staff blog.</a:t>
            </a:r>
          </a:p>
          <a:p>
            <a:endParaRPr lang="en-AU" sz="1500" dirty="0"/>
          </a:p>
          <a:p>
            <a:r>
              <a:rPr lang="en-AU" sz="1500" dirty="0"/>
              <a:t>Recently we ran Peer Learning sessions to communicate to our Research &amp; Learning staff findings &amp; recommendations</a:t>
            </a:r>
            <a:r>
              <a:rPr lang="en-AU" sz="1500" baseline="0" dirty="0"/>
              <a:t> for possible user education sessions.</a:t>
            </a:r>
            <a:endParaRPr lang="en-AU" sz="1500" dirty="0"/>
          </a:p>
        </p:txBody>
      </p:sp>
      <p:sp>
        <p:nvSpPr>
          <p:cNvPr id="4" name="Slide Number Placeholder 3"/>
          <p:cNvSpPr>
            <a:spLocks noGrp="1"/>
          </p:cNvSpPr>
          <p:nvPr>
            <p:ph type="sldNum" sz="quarter" idx="10"/>
          </p:nvPr>
        </p:nvSpPr>
        <p:spPr/>
        <p:txBody>
          <a:bodyPr/>
          <a:lstStyle/>
          <a:p>
            <a:fld id="{077E0804-BAAB-D942-A332-52AA6138B38D}" type="slidenum">
              <a:rPr lang="en-US" smtClean="0"/>
              <a:t>38</a:t>
            </a:fld>
            <a:endParaRPr lang="en-US" dirty="0"/>
          </a:p>
        </p:txBody>
      </p:sp>
    </p:spTree>
    <p:extLst>
      <p:ext uri="{BB962C8B-B14F-4D97-AF65-F5344CB8AC3E}">
        <p14:creationId xmlns:p14="http://schemas.microsoft.com/office/powerpoint/2010/main" val="3443204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We wanted to gather feedback post-implementation, </a:t>
            </a:r>
          </a:p>
          <a:p>
            <a:endParaRPr lang="en-AU" sz="1500" dirty="0"/>
          </a:p>
          <a:p>
            <a:r>
              <a:rPr lang="en-AU" sz="1500" dirty="0"/>
              <a:t>So we’ve implemented a feedback tool called </a:t>
            </a:r>
            <a:r>
              <a:rPr lang="en-AU" sz="1500" dirty="0" err="1"/>
              <a:t>Hotjar</a:t>
            </a:r>
            <a:r>
              <a:rPr lang="en-AU" sz="1500" dirty="0"/>
              <a:t> </a:t>
            </a:r>
          </a:p>
          <a:p>
            <a:r>
              <a:rPr lang="en-AU" sz="1500" dirty="0"/>
              <a:t>and embedded it on the Primo New UI.</a:t>
            </a:r>
          </a:p>
          <a:p>
            <a:endParaRPr lang="en-AU" sz="1500" dirty="0"/>
          </a:p>
          <a:p>
            <a:r>
              <a:rPr lang="en-AU" sz="1500" dirty="0"/>
              <a:t>A small pop-up window appeared, where you can rate the new interface and provide detailed feedback.</a:t>
            </a:r>
          </a:p>
          <a:p>
            <a:endParaRPr lang="en-AU" sz="1500" dirty="0"/>
          </a:p>
          <a:p>
            <a:r>
              <a:rPr lang="en-AU" sz="1500" dirty="0"/>
              <a:t>My </a:t>
            </a:r>
            <a:r>
              <a:rPr lang="en-AU" sz="1500" dirty="0" err="1"/>
              <a:t>favorite</a:t>
            </a:r>
            <a:r>
              <a:rPr lang="en-AU" sz="1500" dirty="0"/>
              <a:t>, was its ability to allow users to take a screenshot of the page, they were reporting an issue on. </a:t>
            </a:r>
          </a:p>
          <a:p>
            <a:endParaRPr lang="en-AU" sz="1500" dirty="0"/>
          </a:p>
        </p:txBody>
      </p:sp>
      <p:sp>
        <p:nvSpPr>
          <p:cNvPr id="4" name="Slide Number Placeholder 3"/>
          <p:cNvSpPr>
            <a:spLocks noGrp="1"/>
          </p:cNvSpPr>
          <p:nvPr>
            <p:ph type="sldNum" sz="quarter" idx="10"/>
          </p:nvPr>
        </p:nvSpPr>
        <p:spPr/>
        <p:txBody>
          <a:bodyPr/>
          <a:lstStyle/>
          <a:p>
            <a:fld id="{077E0804-BAAB-D942-A332-52AA6138B38D}" type="slidenum">
              <a:rPr lang="en-US" smtClean="0"/>
              <a:t>39</a:t>
            </a:fld>
            <a:endParaRPr lang="en-US" dirty="0"/>
          </a:p>
        </p:txBody>
      </p:sp>
    </p:spTree>
    <p:extLst>
      <p:ext uri="{BB962C8B-B14F-4D97-AF65-F5344CB8AC3E}">
        <p14:creationId xmlns:p14="http://schemas.microsoft.com/office/powerpoint/2010/main" val="1959634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t>
            </a:r>
            <a:r>
              <a:rPr lang="en-AU" sz="1200" kern="1200" dirty="0">
                <a:solidFill>
                  <a:schemeClr val="tx1"/>
                </a:solidFill>
                <a:effectLst/>
                <a:latin typeface="+mn-lt"/>
                <a:ea typeface="+mn-ea"/>
                <a:cs typeface="+mn-cs"/>
              </a:rPr>
              <a:t>trategic objectives</a:t>
            </a:r>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4</a:t>
            </a:fld>
            <a:endParaRPr lang="en-US"/>
          </a:p>
        </p:txBody>
      </p:sp>
    </p:spTree>
    <p:extLst>
      <p:ext uri="{BB962C8B-B14F-4D97-AF65-F5344CB8AC3E}">
        <p14:creationId xmlns:p14="http://schemas.microsoft.com/office/powerpoint/2010/main" val="2920951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err="1"/>
              <a:t>Hotjar</a:t>
            </a:r>
            <a:r>
              <a:rPr lang="en-AU" sz="1500" dirty="0"/>
              <a:t> is a web-browser tracking application, </a:t>
            </a:r>
          </a:p>
          <a:p>
            <a:r>
              <a:rPr lang="en-AU" sz="1500" dirty="0"/>
              <a:t>it doesn’t collect everything as it has limitations as listed below.</a:t>
            </a:r>
          </a:p>
          <a:p>
            <a:endParaRPr lang="en-AU" sz="1500" dirty="0"/>
          </a:p>
          <a:p>
            <a:r>
              <a:rPr lang="en-AU" sz="1500" dirty="0"/>
              <a:t>If </a:t>
            </a:r>
            <a:r>
              <a:rPr lang="en-AU" sz="1500" dirty="0" err="1"/>
              <a:t>Javascript</a:t>
            </a:r>
            <a:r>
              <a:rPr lang="en-AU" sz="1500" dirty="0"/>
              <a:t> is disabled or </a:t>
            </a:r>
            <a:r>
              <a:rPr lang="en-AU" sz="1500" dirty="0" err="1"/>
              <a:t>Adblockers</a:t>
            </a:r>
            <a:r>
              <a:rPr lang="en-AU" sz="1500" dirty="0"/>
              <a:t> are enabled, it won’t collect information.</a:t>
            </a:r>
          </a:p>
          <a:p>
            <a:endParaRPr lang="en-AU" sz="1500" dirty="0"/>
          </a:p>
          <a:p>
            <a:r>
              <a:rPr lang="en-AU" sz="1500" dirty="0"/>
              <a:t>As this is tracking online information, it may have implications on privacy.</a:t>
            </a:r>
          </a:p>
          <a:p>
            <a:endParaRPr lang="en-AU" sz="1500" dirty="0"/>
          </a:p>
          <a:p>
            <a:r>
              <a:rPr lang="en-AU" sz="1500" dirty="0" err="1"/>
              <a:t>Hotjar</a:t>
            </a:r>
            <a:r>
              <a:rPr lang="en-AU" sz="1500" dirty="0"/>
              <a:t> has a full commitment to GDPR, according to their website. </a:t>
            </a:r>
          </a:p>
          <a:p>
            <a:endParaRPr lang="en-AU" sz="1500" dirty="0"/>
          </a:p>
          <a:p>
            <a:r>
              <a:rPr lang="en-AU" sz="1500" dirty="0"/>
              <a:t>So please check with them if you have further data privacy and security concerns. </a:t>
            </a:r>
          </a:p>
          <a:p>
            <a:r>
              <a:rPr lang="en-AU" sz="1500" dirty="0"/>
              <a:t> </a:t>
            </a:r>
          </a:p>
        </p:txBody>
      </p:sp>
      <p:sp>
        <p:nvSpPr>
          <p:cNvPr id="4" name="Slide Number Placeholder 3"/>
          <p:cNvSpPr>
            <a:spLocks noGrp="1"/>
          </p:cNvSpPr>
          <p:nvPr>
            <p:ph type="sldNum" sz="quarter" idx="10"/>
          </p:nvPr>
        </p:nvSpPr>
        <p:spPr/>
        <p:txBody>
          <a:bodyPr/>
          <a:lstStyle/>
          <a:p>
            <a:fld id="{077E0804-BAAB-D942-A332-52AA6138B38D}" type="slidenum">
              <a:rPr lang="en-US" smtClean="0"/>
              <a:t>40</a:t>
            </a:fld>
            <a:endParaRPr lang="en-US" dirty="0"/>
          </a:p>
        </p:txBody>
      </p:sp>
    </p:spTree>
    <p:extLst>
      <p:ext uri="{BB962C8B-B14F-4D97-AF65-F5344CB8AC3E}">
        <p14:creationId xmlns:p14="http://schemas.microsoft.com/office/powerpoint/2010/main" val="2287068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By 1</a:t>
            </a:r>
            <a:r>
              <a:rPr lang="en-AU" sz="1500" baseline="30000" dirty="0"/>
              <a:t>st</a:t>
            </a:r>
            <a:r>
              <a:rPr lang="en-AU" sz="1500" dirty="0"/>
              <a:t> semester the new UI was rated 2.3 out of 5 by users.</a:t>
            </a:r>
          </a:p>
          <a:p>
            <a:endParaRPr lang="en-AU" sz="1500" dirty="0"/>
          </a:p>
          <a:p>
            <a:r>
              <a:rPr lang="en-AU" sz="1500" dirty="0"/>
              <a:t>Collecting feedback is normally tricky. It can be an avenue for getting a lot of unrelated complaints.</a:t>
            </a:r>
          </a:p>
          <a:p>
            <a:endParaRPr lang="en-AU" sz="1500" dirty="0"/>
          </a:p>
          <a:p>
            <a:r>
              <a:rPr lang="en-AU" sz="1500" dirty="0"/>
              <a:t>I guess from personal experience, if I have a real passion to complain about something, I will fill in a complain letter,</a:t>
            </a:r>
          </a:p>
          <a:p>
            <a:r>
              <a:rPr lang="en-AU" sz="1500" dirty="0"/>
              <a:t> </a:t>
            </a:r>
          </a:p>
          <a:p>
            <a:r>
              <a:rPr lang="en-AU" sz="1500" dirty="0"/>
              <a:t>but not really spend a lot of time providing positive feedback (unless there was some compensation at the end.)</a:t>
            </a:r>
          </a:p>
          <a:p>
            <a:endParaRPr lang="en-AU" sz="1500" dirty="0"/>
          </a:p>
          <a:p>
            <a:r>
              <a:rPr lang="en-AU" sz="1500" dirty="0"/>
              <a:t>if users were just neutral, they </a:t>
            </a:r>
            <a:r>
              <a:rPr lang="en-AU" sz="1500" baseline="0" dirty="0"/>
              <a:t>would just move on and ignore it</a:t>
            </a:r>
            <a:r>
              <a:rPr lang="en-AU" sz="1500" dirty="0"/>
              <a:t>.</a:t>
            </a:r>
          </a:p>
          <a:p>
            <a:endParaRPr lang="en-AU" sz="1500" dirty="0"/>
          </a:p>
          <a:p>
            <a:r>
              <a:rPr lang="en-AU" sz="1500" dirty="0"/>
              <a:t>So we think, this is not really a clear indication of the overall feedback from users, </a:t>
            </a:r>
          </a:p>
          <a:p>
            <a:r>
              <a:rPr lang="en-AU" sz="1500" dirty="0"/>
              <a:t>However, it is a good way to understand their needs.</a:t>
            </a:r>
          </a:p>
          <a:p>
            <a:endParaRPr lang="en-AU" sz="1500" dirty="0"/>
          </a:p>
        </p:txBody>
      </p:sp>
      <p:sp>
        <p:nvSpPr>
          <p:cNvPr id="4" name="Slide Number Placeholder 3"/>
          <p:cNvSpPr>
            <a:spLocks noGrp="1"/>
          </p:cNvSpPr>
          <p:nvPr>
            <p:ph type="sldNum" sz="quarter" idx="10"/>
          </p:nvPr>
        </p:nvSpPr>
        <p:spPr/>
        <p:txBody>
          <a:bodyPr/>
          <a:lstStyle/>
          <a:p>
            <a:fld id="{077E0804-BAAB-D942-A332-52AA6138B38D}" type="slidenum">
              <a:rPr lang="en-US" smtClean="0"/>
              <a:t>41</a:t>
            </a:fld>
            <a:endParaRPr lang="en-US" dirty="0"/>
          </a:p>
        </p:txBody>
      </p:sp>
    </p:spTree>
    <p:extLst>
      <p:ext uri="{BB962C8B-B14F-4D97-AF65-F5344CB8AC3E}">
        <p14:creationId xmlns:p14="http://schemas.microsoft.com/office/powerpoint/2010/main" val="3737874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This </a:t>
            </a:r>
            <a:r>
              <a:rPr lang="en-AU" sz="1500" dirty="0" err="1"/>
              <a:t>heatmap</a:t>
            </a:r>
            <a:r>
              <a:rPr lang="en-AU" sz="1500" dirty="0"/>
              <a:t> shows the mouse movements on the Brief Results page.</a:t>
            </a:r>
          </a:p>
          <a:p>
            <a:r>
              <a:rPr lang="en-AU" sz="1500" dirty="0"/>
              <a:t>You will notice that:</a:t>
            </a:r>
          </a:p>
          <a:p>
            <a:r>
              <a:rPr lang="en-AU" sz="1500" dirty="0"/>
              <a:t>The search box is the busiest section</a:t>
            </a:r>
          </a:p>
          <a:p>
            <a:r>
              <a:rPr lang="en-AU" sz="1500" dirty="0"/>
              <a:t>Followed by the Availability facets </a:t>
            </a:r>
          </a:p>
          <a:p>
            <a:r>
              <a:rPr lang="en-AU" sz="1500" dirty="0"/>
              <a:t>showing users are really interested in “Peer Reviewed Journals” &amp; “Full Text Online Access”</a:t>
            </a:r>
          </a:p>
          <a:p>
            <a:endParaRPr lang="en-AU" sz="1500" dirty="0"/>
          </a:p>
          <a:p>
            <a:endParaRPr lang="en-AU" sz="1500" dirty="0"/>
          </a:p>
          <a:p>
            <a:r>
              <a:rPr lang="en-AU" sz="1500" dirty="0"/>
              <a:t>NOTE: May 16 Data &lt;Week 10&gt;</a:t>
            </a:r>
          </a:p>
        </p:txBody>
      </p:sp>
      <p:sp>
        <p:nvSpPr>
          <p:cNvPr id="4" name="Slide Number Placeholder 3"/>
          <p:cNvSpPr>
            <a:spLocks noGrp="1"/>
          </p:cNvSpPr>
          <p:nvPr>
            <p:ph type="sldNum" sz="quarter" idx="10"/>
          </p:nvPr>
        </p:nvSpPr>
        <p:spPr/>
        <p:txBody>
          <a:bodyPr/>
          <a:lstStyle/>
          <a:p>
            <a:fld id="{077E0804-BAAB-D942-A332-52AA6138B38D}" type="slidenum">
              <a:rPr lang="en-US" smtClean="0"/>
              <a:t>42</a:t>
            </a:fld>
            <a:endParaRPr lang="en-US" dirty="0"/>
          </a:p>
        </p:txBody>
      </p:sp>
    </p:spTree>
    <p:extLst>
      <p:ext uri="{BB962C8B-B14F-4D97-AF65-F5344CB8AC3E}">
        <p14:creationId xmlns:p14="http://schemas.microsoft.com/office/powerpoint/2010/main" val="20830764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This </a:t>
            </a:r>
            <a:r>
              <a:rPr lang="en-AU" sz="1500" dirty="0" err="1"/>
              <a:t>heatmap</a:t>
            </a:r>
            <a:r>
              <a:rPr lang="en-AU" sz="1500" dirty="0"/>
              <a:t> shows the mouse movements on the Full Display page.</a:t>
            </a:r>
          </a:p>
          <a:p>
            <a:endParaRPr lang="en-AU" sz="1500" dirty="0"/>
          </a:p>
          <a:p>
            <a:r>
              <a:rPr lang="en-AU" sz="1500" dirty="0"/>
              <a:t>In this page, you will notice that the Citation &amp; Endnote Desktop download </a:t>
            </a:r>
          </a:p>
          <a:p>
            <a:r>
              <a:rPr lang="en-AU" sz="1500" dirty="0"/>
              <a:t>are the busiest parts of the screen.</a:t>
            </a:r>
          </a:p>
          <a:p>
            <a:r>
              <a:rPr lang="en-AU" sz="1500" dirty="0"/>
              <a:t>The Link to the article &amp; author hyperlinks are also busy.</a:t>
            </a:r>
          </a:p>
          <a:p>
            <a:endParaRPr lang="en-AU" sz="1500" dirty="0"/>
          </a:p>
          <a:p>
            <a:endParaRPr lang="en-AU" sz="1500" dirty="0"/>
          </a:p>
          <a:p>
            <a:pPr defTabSz="954634"/>
            <a:r>
              <a:rPr lang="en-AU" sz="1500" dirty="0"/>
              <a:t>NOTE: May 16 Data &lt;Week 10&gt;</a:t>
            </a:r>
          </a:p>
          <a:p>
            <a:endParaRPr lang="en-AU" sz="1500" dirty="0"/>
          </a:p>
          <a:p>
            <a:endParaRPr lang="en-AU" sz="1500" dirty="0"/>
          </a:p>
        </p:txBody>
      </p:sp>
      <p:sp>
        <p:nvSpPr>
          <p:cNvPr id="4" name="Slide Number Placeholder 3"/>
          <p:cNvSpPr>
            <a:spLocks noGrp="1"/>
          </p:cNvSpPr>
          <p:nvPr>
            <p:ph type="sldNum" sz="quarter" idx="10"/>
          </p:nvPr>
        </p:nvSpPr>
        <p:spPr/>
        <p:txBody>
          <a:bodyPr/>
          <a:lstStyle/>
          <a:p>
            <a:fld id="{077E0804-BAAB-D942-A332-52AA6138B38D}" type="slidenum">
              <a:rPr lang="en-US" smtClean="0"/>
              <a:t>43</a:t>
            </a:fld>
            <a:endParaRPr lang="en-US" dirty="0"/>
          </a:p>
        </p:txBody>
      </p:sp>
    </p:spTree>
    <p:extLst>
      <p:ext uri="{BB962C8B-B14F-4D97-AF65-F5344CB8AC3E}">
        <p14:creationId xmlns:p14="http://schemas.microsoft.com/office/powerpoint/2010/main" val="20489576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On the Favourites page</a:t>
            </a:r>
          </a:p>
          <a:p>
            <a:r>
              <a:rPr lang="en-AU" sz="1500" dirty="0"/>
              <a:t>The checkbox and labels are the busy screen elements</a:t>
            </a:r>
          </a:p>
          <a:p>
            <a:endParaRPr lang="en-AU" sz="1500" dirty="0"/>
          </a:p>
        </p:txBody>
      </p:sp>
      <p:sp>
        <p:nvSpPr>
          <p:cNvPr id="4" name="Slide Number Placeholder 3"/>
          <p:cNvSpPr>
            <a:spLocks noGrp="1"/>
          </p:cNvSpPr>
          <p:nvPr>
            <p:ph type="sldNum" sz="quarter" idx="10"/>
          </p:nvPr>
        </p:nvSpPr>
        <p:spPr/>
        <p:txBody>
          <a:bodyPr/>
          <a:lstStyle/>
          <a:p>
            <a:fld id="{077E0804-BAAB-D942-A332-52AA6138B38D}" type="slidenum">
              <a:rPr lang="en-US" smtClean="0"/>
              <a:t>44</a:t>
            </a:fld>
            <a:endParaRPr lang="en-US" dirty="0"/>
          </a:p>
        </p:txBody>
      </p:sp>
    </p:spTree>
    <p:extLst>
      <p:ext uri="{BB962C8B-B14F-4D97-AF65-F5344CB8AC3E}">
        <p14:creationId xmlns:p14="http://schemas.microsoft.com/office/powerpoint/2010/main" val="6607301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And for the most common information users specify when they use Citation Linker:</a:t>
            </a:r>
          </a:p>
          <a:p>
            <a:r>
              <a:rPr lang="en-AU" sz="1500" dirty="0"/>
              <a:t>These include:</a:t>
            </a:r>
          </a:p>
          <a:p>
            <a:r>
              <a:rPr lang="en-AU" sz="1500" dirty="0"/>
              <a:t>Article title</a:t>
            </a:r>
          </a:p>
          <a:p>
            <a:r>
              <a:rPr lang="en-AU" sz="1500" dirty="0"/>
              <a:t>Journal title</a:t>
            </a:r>
          </a:p>
          <a:p>
            <a:r>
              <a:rPr lang="en-AU" sz="1500" dirty="0"/>
              <a:t>And DOI</a:t>
            </a:r>
          </a:p>
        </p:txBody>
      </p:sp>
      <p:sp>
        <p:nvSpPr>
          <p:cNvPr id="4" name="Slide Number Placeholder 3"/>
          <p:cNvSpPr>
            <a:spLocks noGrp="1"/>
          </p:cNvSpPr>
          <p:nvPr>
            <p:ph type="sldNum" sz="quarter" idx="10"/>
          </p:nvPr>
        </p:nvSpPr>
        <p:spPr/>
        <p:txBody>
          <a:bodyPr/>
          <a:lstStyle/>
          <a:p>
            <a:fld id="{077E0804-BAAB-D942-A332-52AA6138B38D}" type="slidenum">
              <a:rPr lang="en-US" smtClean="0"/>
              <a:t>45</a:t>
            </a:fld>
            <a:endParaRPr lang="en-US" dirty="0"/>
          </a:p>
        </p:txBody>
      </p:sp>
    </p:spTree>
    <p:extLst>
      <p:ext uri="{BB962C8B-B14F-4D97-AF65-F5344CB8AC3E}">
        <p14:creationId xmlns:p14="http://schemas.microsoft.com/office/powerpoint/2010/main" val="690028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We tried to manually classify, the themes for the incoming feedback</a:t>
            </a:r>
          </a:p>
          <a:p>
            <a:endParaRPr lang="en-AU" sz="1500" dirty="0"/>
          </a:p>
          <a:p>
            <a:r>
              <a:rPr lang="en-AU" sz="1500" dirty="0"/>
              <a:t>And based on our analysis, the most feedback were related to</a:t>
            </a:r>
          </a:p>
          <a:p>
            <a:r>
              <a:rPr lang="en-AU" sz="1500" dirty="0"/>
              <a:t> Searching and Accessing materials through the</a:t>
            </a:r>
            <a:r>
              <a:rPr lang="en-AU" sz="1500" baseline="0" dirty="0"/>
              <a:t> </a:t>
            </a:r>
            <a:r>
              <a:rPr lang="en-AU" sz="1500" dirty="0"/>
              <a:t>Get IT &amp; View Online features</a:t>
            </a:r>
          </a:p>
          <a:p>
            <a:endParaRPr lang="en-AU" sz="1500" dirty="0"/>
          </a:p>
          <a:p>
            <a:endParaRPr lang="en-AU" sz="1500" dirty="0"/>
          </a:p>
        </p:txBody>
      </p:sp>
      <p:sp>
        <p:nvSpPr>
          <p:cNvPr id="4" name="Slide Number Placeholder 3"/>
          <p:cNvSpPr>
            <a:spLocks noGrp="1"/>
          </p:cNvSpPr>
          <p:nvPr>
            <p:ph type="sldNum" sz="quarter" idx="10"/>
          </p:nvPr>
        </p:nvSpPr>
        <p:spPr/>
        <p:txBody>
          <a:bodyPr/>
          <a:lstStyle/>
          <a:p>
            <a:fld id="{077E0804-BAAB-D942-A332-52AA6138B38D}" type="slidenum">
              <a:rPr lang="en-US" smtClean="0"/>
              <a:t>46</a:t>
            </a:fld>
            <a:endParaRPr lang="en-US" dirty="0"/>
          </a:p>
        </p:txBody>
      </p:sp>
    </p:spTree>
    <p:extLst>
      <p:ext uri="{BB962C8B-B14F-4D97-AF65-F5344CB8AC3E}">
        <p14:creationId xmlns:p14="http://schemas.microsoft.com/office/powerpoint/2010/main" val="1786658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Here are some sample feedback we collected</a:t>
            </a:r>
          </a:p>
          <a:p>
            <a:r>
              <a:rPr lang="en-AU" sz="1500" dirty="0"/>
              <a:t>and those we manually classified as user education </a:t>
            </a:r>
          </a:p>
        </p:txBody>
      </p:sp>
      <p:sp>
        <p:nvSpPr>
          <p:cNvPr id="4" name="Slide Number Placeholder 3"/>
          <p:cNvSpPr>
            <a:spLocks noGrp="1"/>
          </p:cNvSpPr>
          <p:nvPr>
            <p:ph type="sldNum" sz="quarter" idx="10"/>
          </p:nvPr>
        </p:nvSpPr>
        <p:spPr/>
        <p:txBody>
          <a:bodyPr/>
          <a:lstStyle/>
          <a:p>
            <a:fld id="{077E0804-BAAB-D942-A332-52AA6138B38D}" type="slidenum">
              <a:rPr lang="en-US" smtClean="0"/>
              <a:t>47</a:t>
            </a:fld>
            <a:endParaRPr lang="en-US" dirty="0"/>
          </a:p>
        </p:txBody>
      </p:sp>
    </p:spTree>
    <p:extLst>
      <p:ext uri="{BB962C8B-B14F-4D97-AF65-F5344CB8AC3E}">
        <p14:creationId xmlns:p14="http://schemas.microsoft.com/office/powerpoint/2010/main" val="2012840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At the beginning of this presentation we looked at past user behaviour as a starting point for our Primo redesign.  This showed us what they valued and didn’t value about Primo.</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Rachelle has also described the redesign and UX testing process that followed.  Now, at the end of this presentation, I’d like to reflect on the our expectations of Primo, as the Library discovery system</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want it to be</a:t>
            </a:r>
          </a:p>
        </p:txBody>
      </p:sp>
      <p:sp>
        <p:nvSpPr>
          <p:cNvPr id="4" name="Slide Number Placeholder 3"/>
          <p:cNvSpPr>
            <a:spLocks noGrp="1"/>
          </p:cNvSpPr>
          <p:nvPr>
            <p:ph type="sldNum" sz="quarter" idx="10"/>
          </p:nvPr>
        </p:nvSpPr>
        <p:spPr/>
        <p:txBody>
          <a:bodyPr/>
          <a:lstStyle/>
          <a:p>
            <a:fld id="{077E0804-BAAB-D942-A332-52AA6138B38D}" type="slidenum">
              <a:rPr lang="en-US" smtClean="0"/>
              <a:t>48</a:t>
            </a:fld>
            <a:endParaRPr lang="en-US"/>
          </a:p>
        </p:txBody>
      </p:sp>
    </p:spTree>
    <p:extLst>
      <p:ext uri="{BB962C8B-B14F-4D97-AF65-F5344CB8AC3E}">
        <p14:creationId xmlns:p14="http://schemas.microsoft.com/office/powerpoint/2010/main" val="149516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 SHOWCASE for Library resources – to demonstrate our value to the University </a:t>
            </a:r>
          </a:p>
          <a:p>
            <a:r>
              <a:rPr lang="en-AU" sz="1200" kern="1200" dirty="0">
                <a:solidFill>
                  <a:schemeClr val="tx1"/>
                </a:solidFill>
                <a:effectLst/>
                <a:latin typeface="+mn-lt"/>
                <a:ea typeface="+mn-ea"/>
                <a:cs typeface="+mn-cs"/>
              </a:rPr>
              <a:t>SIMPLE to search in, with results that can be understood INTUITIVELY</a:t>
            </a:r>
          </a:p>
          <a:p>
            <a:r>
              <a:rPr lang="en-AU" sz="1200" kern="1200" dirty="0">
                <a:solidFill>
                  <a:schemeClr val="tx1"/>
                </a:solidFill>
                <a:effectLst/>
                <a:latin typeface="+mn-lt"/>
                <a:ea typeface="+mn-ea"/>
                <a:cs typeface="+mn-cs"/>
              </a:rPr>
              <a:t>We want the user experience, from searching to access, to be SEAMLESS</a:t>
            </a:r>
          </a:p>
          <a:p>
            <a:r>
              <a:rPr lang="en-AU" sz="1200" kern="1200" dirty="0">
                <a:solidFill>
                  <a:schemeClr val="tx1"/>
                </a:solidFill>
                <a:effectLst/>
                <a:latin typeface="+mn-lt"/>
                <a:ea typeface="+mn-ea"/>
                <a:cs typeface="+mn-cs"/>
              </a:rPr>
              <a:t>We want users to experience SUCCESS when they search for specific resources</a:t>
            </a:r>
          </a:p>
          <a:p>
            <a:r>
              <a:rPr lang="en-AU" sz="1200" kern="1200" dirty="0">
                <a:solidFill>
                  <a:schemeClr val="tx1"/>
                </a:solidFill>
                <a:effectLst/>
                <a:latin typeface="+mn-lt"/>
                <a:ea typeface="+mn-ea"/>
                <a:cs typeface="+mn-cs"/>
              </a:rPr>
              <a:t>We want Primo to be ‘TOP OF MIND’ for users when they need to manage loans and prevent overdues</a:t>
            </a:r>
          </a:p>
          <a:p>
            <a:r>
              <a:rPr lang="en-AU" sz="1200" kern="1200" dirty="0">
                <a:solidFill>
                  <a:schemeClr val="tx1"/>
                </a:solidFill>
                <a:effectLst/>
                <a:latin typeface="+mn-lt"/>
                <a:ea typeface="+mn-ea"/>
                <a:cs typeface="+mn-cs"/>
              </a:rPr>
              <a:t>We want searching in Primo to be an EMPOWERING experience for our users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From our Primo user logs and our UX testing, we know that this isn’t always our user’s experience in Primo.</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So while we think that we’ve made significant improvements to Primo as a result of this project, there’s still a gap between what we can deliver with Primo, and what users expect from the Library’s discovery service.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So what are our plans to address these shortfalls?  We know we need to focus on our user’s needs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need to stop falling into the traps of thinking we know what our users want; we have to keep asking our users what they need.</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But we also have to recognise that we’re working within the constraints of the functionality and configuration choices available in Primo.</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To balance these tensions:</a:t>
            </a:r>
          </a:p>
          <a:p>
            <a:pPr lvl="0"/>
            <a:r>
              <a:rPr lang="en-AU" sz="1200" kern="1200" dirty="0">
                <a:solidFill>
                  <a:schemeClr val="tx1"/>
                </a:solidFill>
                <a:effectLst/>
                <a:latin typeface="+mn-lt"/>
                <a:ea typeface="+mn-ea"/>
                <a:cs typeface="+mn-cs"/>
              </a:rPr>
              <a:t>we hope to increase our user education for Primo - because humans are more adaptable than software, and</a:t>
            </a:r>
          </a:p>
          <a:p>
            <a:pPr lvl="0"/>
            <a:r>
              <a:rPr lang="en-AU" sz="1200" kern="1200" dirty="0">
                <a:solidFill>
                  <a:schemeClr val="tx1"/>
                </a:solidFill>
                <a:effectLst/>
                <a:latin typeface="+mn-lt"/>
                <a:ea typeface="+mn-ea"/>
                <a:cs typeface="+mn-cs"/>
              </a:rPr>
              <a:t>we need to remember that there’s always a gap between system functionality and user expectations that it is impossible to bridge.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can remind ourselves that Primo development is evolutionary and by working with the Primo user community, we can influence this development.</a:t>
            </a:r>
          </a:p>
        </p:txBody>
      </p:sp>
      <p:sp>
        <p:nvSpPr>
          <p:cNvPr id="4" name="Slide Number Placeholder 3"/>
          <p:cNvSpPr>
            <a:spLocks noGrp="1"/>
          </p:cNvSpPr>
          <p:nvPr>
            <p:ph type="sldNum" sz="quarter" idx="10"/>
          </p:nvPr>
        </p:nvSpPr>
        <p:spPr/>
        <p:txBody>
          <a:bodyPr/>
          <a:lstStyle/>
          <a:p>
            <a:fld id="{077E0804-BAAB-D942-A332-52AA6138B38D}" type="slidenum">
              <a:rPr lang="en-US" smtClean="0"/>
              <a:t>49</a:t>
            </a:fld>
            <a:endParaRPr lang="en-US"/>
          </a:p>
        </p:txBody>
      </p:sp>
    </p:spTree>
    <p:extLst>
      <p:ext uri="{BB962C8B-B14F-4D97-AF65-F5344CB8AC3E}">
        <p14:creationId xmlns:p14="http://schemas.microsoft.com/office/powerpoint/2010/main" val="668954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Project objectives</a:t>
            </a:r>
          </a:p>
        </p:txBody>
      </p:sp>
      <p:sp>
        <p:nvSpPr>
          <p:cNvPr id="4" name="Slide Number Placeholder 3"/>
          <p:cNvSpPr>
            <a:spLocks noGrp="1"/>
          </p:cNvSpPr>
          <p:nvPr>
            <p:ph type="sldNum" sz="quarter" idx="10"/>
          </p:nvPr>
        </p:nvSpPr>
        <p:spPr/>
        <p:txBody>
          <a:bodyPr/>
          <a:lstStyle/>
          <a:p>
            <a:fld id="{077E0804-BAAB-D942-A332-52AA6138B38D}" type="slidenum">
              <a:rPr lang="en-US" smtClean="0"/>
              <a:t>5</a:t>
            </a:fld>
            <a:endParaRPr lang="en-US"/>
          </a:p>
        </p:txBody>
      </p:sp>
    </p:spTree>
    <p:extLst>
      <p:ext uri="{BB962C8B-B14F-4D97-AF65-F5344CB8AC3E}">
        <p14:creationId xmlns:p14="http://schemas.microsoft.com/office/powerpoint/2010/main" val="2120955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ea typeface="SimSun" panose="02010600030101010101" pitchFamily="2" charset="-122"/>
              </a:rPr>
              <a:t>This is vital, because we know that when Primo doesn’t met our user’s needs, they will look for alternative discovery solutions outside of Primo </a:t>
            </a:r>
            <a:endParaRPr lang="en-AU" dirty="0"/>
          </a:p>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50</a:t>
            </a:fld>
            <a:endParaRPr lang="en-US"/>
          </a:p>
        </p:txBody>
      </p:sp>
    </p:spTree>
    <p:extLst>
      <p:ext uri="{BB962C8B-B14F-4D97-AF65-F5344CB8AC3E}">
        <p14:creationId xmlns:p14="http://schemas.microsoft.com/office/powerpoint/2010/main" val="8005344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300" dirty="0"/>
          </a:p>
        </p:txBody>
      </p:sp>
      <p:sp>
        <p:nvSpPr>
          <p:cNvPr id="4" name="Slide Number Placeholder 3"/>
          <p:cNvSpPr>
            <a:spLocks noGrp="1"/>
          </p:cNvSpPr>
          <p:nvPr>
            <p:ph type="sldNum" sz="quarter" idx="10"/>
          </p:nvPr>
        </p:nvSpPr>
        <p:spPr/>
        <p:txBody>
          <a:bodyPr/>
          <a:lstStyle/>
          <a:p>
            <a:fld id="{077E0804-BAAB-D942-A332-52AA6138B38D}" type="slidenum">
              <a:rPr lang="en-US" smtClean="0"/>
              <a:t>51</a:t>
            </a:fld>
            <a:endParaRPr lang="en-US" dirty="0"/>
          </a:p>
        </p:txBody>
      </p:sp>
    </p:spTree>
    <p:extLst>
      <p:ext uri="{BB962C8B-B14F-4D97-AF65-F5344CB8AC3E}">
        <p14:creationId xmlns:p14="http://schemas.microsoft.com/office/powerpoint/2010/main" val="4291652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Success factors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Our project plan provided a project implementation map, and criteria against which we could evaluate the project’s success, and identify future potential improvements.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Out of the project plan we developed project milestones, which recognised both available project resources and ongoing application management commitments:</a:t>
            </a:r>
          </a:p>
        </p:txBody>
      </p:sp>
      <p:sp>
        <p:nvSpPr>
          <p:cNvPr id="4" name="Slide Number Placeholder 3"/>
          <p:cNvSpPr>
            <a:spLocks noGrp="1"/>
          </p:cNvSpPr>
          <p:nvPr>
            <p:ph type="sldNum" sz="quarter" idx="10"/>
          </p:nvPr>
        </p:nvSpPr>
        <p:spPr/>
        <p:txBody>
          <a:bodyPr/>
          <a:lstStyle/>
          <a:p>
            <a:fld id="{077E0804-BAAB-D942-A332-52AA6138B38D}" type="slidenum">
              <a:rPr lang="en-US" smtClean="0"/>
              <a:t>6</a:t>
            </a:fld>
            <a:endParaRPr lang="en-US"/>
          </a:p>
        </p:txBody>
      </p:sp>
    </p:spTree>
    <p:extLst>
      <p:ext uri="{BB962C8B-B14F-4D97-AF65-F5344CB8AC3E}">
        <p14:creationId xmlns:p14="http://schemas.microsoft.com/office/powerpoint/2010/main" val="2927618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Each of these stages had an estimated start and finish date, and allocated staff resources.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Based on this planning, we started the project by collecting data that described our users’ past behaviour in Primo.</a:t>
            </a:r>
            <a:endParaRPr lang="en-AU" sz="1200" kern="1200" baseline="0" dirty="0">
              <a:solidFill>
                <a:schemeClr val="tx1"/>
              </a:solidFill>
              <a:effectLst/>
              <a:latin typeface="+mn-lt"/>
              <a:ea typeface="+mn-ea"/>
              <a:cs typeface="+mn-cs"/>
            </a:endParaRPr>
          </a:p>
          <a:p>
            <a:endParaRPr lang="en-AU" sz="1200" kern="1200" baseline="0" dirty="0">
              <a:solidFill>
                <a:schemeClr val="tx1"/>
              </a:solidFill>
              <a:effectLst/>
              <a:latin typeface="+mn-lt"/>
              <a:ea typeface="+mn-ea"/>
              <a:cs typeface="+mn-cs"/>
            </a:endParaRPr>
          </a:p>
          <a:p>
            <a:r>
              <a:rPr lang="en-AU" sz="1200" kern="1200" baseline="0" dirty="0">
                <a:solidFill>
                  <a:schemeClr val="tx1"/>
                </a:solidFill>
                <a:effectLst/>
                <a:latin typeface="+mn-lt"/>
                <a:ea typeface="+mn-ea"/>
                <a:cs typeface="+mn-cs"/>
              </a:rPr>
              <a:t>W</a:t>
            </a:r>
            <a:r>
              <a:rPr lang="en-AU" sz="1200" kern="1200" dirty="0">
                <a:solidFill>
                  <a:schemeClr val="tx1"/>
                </a:solidFill>
                <a:effectLst/>
                <a:latin typeface="+mn-lt"/>
                <a:ea typeface="+mn-ea"/>
                <a:cs typeface="+mn-cs"/>
              </a:rPr>
              <a:t>e saw this as a way to identify trends and make recommendations for the next stage of the project;</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user experience testing.</a:t>
            </a:r>
          </a:p>
        </p:txBody>
      </p:sp>
      <p:sp>
        <p:nvSpPr>
          <p:cNvPr id="4" name="Slide Number Placeholder 3"/>
          <p:cNvSpPr>
            <a:spLocks noGrp="1"/>
          </p:cNvSpPr>
          <p:nvPr>
            <p:ph type="sldNum" sz="quarter" idx="10"/>
          </p:nvPr>
        </p:nvSpPr>
        <p:spPr/>
        <p:txBody>
          <a:bodyPr/>
          <a:lstStyle/>
          <a:p>
            <a:fld id="{077E0804-BAAB-D942-A332-52AA6138B38D}" type="slidenum">
              <a:rPr lang="en-US" smtClean="0"/>
              <a:t>7</a:t>
            </a:fld>
            <a:endParaRPr lang="en-US"/>
          </a:p>
        </p:txBody>
      </p:sp>
    </p:spTree>
    <p:extLst>
      <p:ext uri="{BB962C8B-B14F-4D97-AF65-F5344CB8AC3E}">
        <p14:creationId xmlns:p14="http://schemas.microsoft.com/office/powerpoint/2010/main" val="93779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We started our data collection process by sourcing:</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A year’s worth of Primo usage logs from our Primo server</a:t>
            </a:r>
          </a:p>
          <a:p>
            <a:pPr lvl="0"/>
            <a:r>
              <a:rPr lang="en-AU" sz="1200" kern="1200" dirty="0">
                <a:solidFill>
                  <a:schemeClr val="tx1"/>
                </a:solidFill>
                <a:effectLst/>
                <a:latin typeface="+mn-lt"/>
                <a:ea typeface="+mn-ea"/>
                <a:cs typeface="+mn-cs"/>
              </a:rPr>
              <a:t>Primo and Alma analytics and</a:t>
            </a:r>
          </a:p>
          <a:p>
            <a:pPr lvl="0"/>
            <a:r>
              <a:rPr lang="en-AU" sz="1200" kern="1200" dirty="0">
                <a:solidFill>
                  <a:schemeClr val="tx1"/>
                </a:solidFill>
                <a:effectLst/>
                <a:latin typeface="+mn-lt"/>
                <a:ea typeface="+mn-ea"/>
                <a:cs typeface="+mn-cs"/>
              </a:rPr>
              <a:t>Google analytics</a:t>
            </a:r>
          </a:p>
          <a:p>
            <a:pPr lvl="0"/>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We ingested the Primo usage logs into Splunk to organise and analyse them, and compared the results with the Primo, Alma and Google analytics reports, for verification.</a:t>
            </a:r>
          </a:p>
        </p:txBody>
      </p:sp>
      <p:sp>
        <p:nvSpPr>
          <p:cNvPr id="4" name="Slide Number Placeholder 3"/>
          <p:cNvSpPr>
            <a:spLocks noGrp="1"/>
          </p:cNvSpPr>
          <p:nvPr>
            <p:ph type="sldNum" sz="quarter" idx="10"/>
          </p:nvPr>
        </p:nvSpPr>
        <p:spPr/>
        <p:txBody>
          <a:bodyPr/>
          <a:lstStyle/>
          <a:p>
            <a:fld id="{077E0804-BAAB-D942-A332-52AA6138B38D}" type="slidenum">
              <a:rPr lang="en-US" smtClean="0"/>
              <a:t>8</a:t>
            </a:fld>
            <a:endParaRPr lang="en-US"/>
          </a:p>
        </p:txBody>
      </p:sp>
    </p:spTree>
    <p:extLst>
      <p:ext uri="{BB962C8B-B14F-4D97-AF65-F5344CB8AC3E}">
        <p14:creationId xmlns:p14="http://schemas.microsoft.com/office/powerpoint/2010/main" val="4102579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We developed a large research data set (Research dataset 1) that you can access using either this URL or </a:t>
            </a:r>
            <a:r>
              <a:rPr lang="en-AU" sz="1200" kern="1200" dirty="0" err="1">
                <a:solidFill>
                  <a:schemeClr val="tx1"/>
                </a:solidFill>
                <a:effectLst/>
                <a:latin typeface="+mn-lt"/>
                <a:ea typeface="+mn-ea"/>
                <a:cs typeface="+mn-cs"/>
              </a:rPr>
              <a:t>QR</a:t>
            </a:r>
            <a:r>
              <a:rPr lang="en-AU" sz="1200" kern="1200" dirty="0">
                <a:solidFill>
                  <a:schemeClr val="tx1"/>
                </a:solidFill>
                <a:effectLst/>
                <a:latin typeface="+mn-lt"/>
                <a:ea typeface="+mn-ea"/>
                <a:cs typeface="+mn-cs"/>
              </a:rPr>
              <a:t> code.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And we used this intelligence as a starting point to answer questions</a:t>
            </a:r>
            <a:r>
              <a:rPr lang="en-AU" sz="1200" kern="1200" baseline="0" dirty="0">
                <a:solidFill>
                  <a:schemeClr val="tx1"/>
                </a:solidFill>
                <a:effectLst/>
                <a:latin typeface="+mn-lt"/>
                <a:ea typeface="+mn-ea"/>
                <a:cs typeface="+mn-cs"/>
              </a:rPr>
              <a:t> like</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7E0804-BAAB-D942-A332-52AA6138B38D}" type="slidenum">
              <a:rPr lang="en-US" smtClean="0"/>
              <a:t>9</a:t>
            </a:fld>
            <a:endParaRPr lang="en-US"/>
          </a:p>
        </p:txBody>
      </p:sp>
    </p:spTree>
    <p:extLst>
      <p:ext uri="{BB962C8B-B14F-4D97-AF65-F5344CB8AC3E}">
        <p14:creationId xmlns:p14="http://schemas.microsoft.com/office/powerpoint/2010/main" val="1790020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12" name="Freeform 11"/>
          <p:cNvSpPr/>
          <p:nvPr userDrawn="1"/>
        </p:nvSpPr>
        <p:spPr>
          <a:xfrm>
            <a:off x="5876925" y="-19050"/>
            <a:ext cx="6315075" cy="6886575"/>
          </a:xfrm>
          <a:custGeom>
            <a:avLst/>
            <a:gdLst>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5307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3402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86575"/>
              <a:gd name="connsiteX1" fmla="*/ 5067300 w 6315075"/>
              <a:gd name="connsiteY1" fmla="*/ 0 h 6886575"/>
              <a:gd name="connsiteX2" fmla="*/ 4857750 w 6315075"/>
              <a:gd name="connsiteY2" fmla="*/ 2286000 h 6886575"/>
              <a:gd name="connsiteX3" fmla="*/ 4648200 w 6315075"/>
              <a:gd name="connsiteY3" fmla="*/ 19050 h 6886575"/>
              <a:gd name="connsiteX4" fmla="*/ 1609725 w 6315075"/>
              <a:gd name="connsiteY4" fmla="*/ 9525 h 6886575"/>
              <a:gd name="connsiteX5" fmla="*/ 0 w 6315075"/>
              <a:gd name="connsiteY5" fmla="*/ 6877050 h 6886575"/>
              <a:gd name="connsiteX6" fmla="*/ 4181475 w 6315075"/>
              <a:gd name="connsiteY6" fmla="*/ 6867525 h 6886575"/>
              <a:gd name="connsiteX7" fmla="*/ 4191000 w 6315075"/>
              <a:gd name="connsiteY7" fmla="*/ 4048125 h 6886575"/>
              <a:gd name="connsiteX8" fmla="*/ 4400550 w 6315075"/>
              <a:gd name="connsiteY8" fmla="*/ 6877050 h 6886575"/>
              <a:gd name="connsiteX9" fmla="*/ 5305425 w 6315075"/>
              <a:gd name="connsiteY9" fmla="*/ 6877050 h 6886575"/>
              <a:gd name="connsiteX10" fmla="*/ 5524500 w 6315075"/>
              <a:gd name="connsiteY10" fmla="*/ 4057650 h 6886575"/>
              <a:gd name="connsiteX11" fmla="*/ 5534025 w 6315075"/>
              <a:gd name="connsiteY11" fmla="*/ 6867525 h 6886575"/>
              <a:gd name="connsiteX12" fmla="*/ 6315075 w 6315075"/>
              <a:gd name="connsiteY12" fmla="*/ 6886575 h 6886575"/>
              <a:gd name="connsiteX13" fmla="*/ 6305550 w 6315075"/>
              <a:gd name="connsiteY13"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075" h="6886575">
                <a:moveTo>
                  <a:pt x="6305550" y="0"/>
                </a:moveTo>
                <a:lnTo>
                  <a:pt x="5067300" y="0"/>
                </a:lnTo>
                <a:lnTo>
                  <a:pt x="4857750" y="2286000"/>
                </a:lnTo>
                <a:lnTo>
                  <a:pt x="4648200" y="19050"/>
                </a:lnTo>
                <a:lnTo>
                  <a:pt x="1609725" y="9525"/>
                </a:lnTo>
                <a:lnTo>
                  <a:pt x="0" y="6877050"/>
                </a:lnTo>
                <a:lnTo>
                  <a:pt x="4181475" y="6867525"/>
                </a:lnTo>
                <a:lnTo>
                  <a:pt x="4191000" y="4048125"/>
                </a:lnTo>
                <a:lnTo>
                  <a:pt x="4400550" y="6877050"/>
                </a:lnTo>
                <a:lnTo>
                  <a:pt x="5305425" y="6877050"/>
                </a:lnTo>
                <a:lnTo>
                  <a:pt x="5524500" y="4057650"/>
                </a:lnTo>
                <a:lnTo>
                  <a:pt x="5534025" y="6867525"/>
                </a:lnTo>
                <a:lnTo>
                  <a:pt x="6315075" y="6886575"/>
                </a:lnTo>
                <a:lnTo>
                  <a:pt x="630555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Freeform 12"/>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Freeform 14"/>
          <p:cNvSpPr/>
          <p:nvPr userDrawn="1"/>
        </p:nvSpPr>
        <p:spPr>
          <a:xfrm>
            <a:off x="7600950" y="-9524"/>
            <a:ext cx="1485900" cy="6858000"/>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 h="6886575">
                <a:moveTo>
                  <a:pt x="0" y="0"/>
                </a:moveTo>
                <a:lnTo>
                  <a:pt x="1485900" y="19050"/>
                </a:lnTo>
                <a:lnTo>
                  <a:pt x="1485900" y="6877050"/>
                </a:lnTo>
                <a:lnTo>
                  <a:pt x="1438275" y="6886575"/>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0097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line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367" y="1600201"/>
            <a:ext cx="10972800" cy="4525963"/>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8" name="Slide Number Placeholder 6"/>
          <p:cNvSpPr txBox="1">
            <a:spLocks/>
          </p:cNvSpPr>
          <p:nvPr userDrawn="1"/>
        </p:nvSpPr>
        <p:spPr>
          <a:xfrm>
            <a:off x="10128808" y="6376720"/>
            <a:ext cx="1616253"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z="2400" smtClean="0">
                <a:solidFill>
                  <a:schemeClr val="bg1">
                    <a:lumMod val="50000"/>
                  </a:schemeClr>
                </a:solidFill>
              </a:rPr>
              <a:pPr algn="r"/>
              <a:t>‹#›</a:t>
            </a:fld>
            <a:endParaRPr lang="en-US" sz="2400" dirty="0">
              <a:solidFill>
                <a:schemeClr val="bg1">
                  <a:lumMod val="50000"/>
                </a:schemeClr>
              </a:solidFill>
            </a:endParaRPr>
          </a:p>
        </p:txBody>
      </p:sp>
      <p:sp>
        <p:nvSpPr>
          <p:cNvPr id="5" name="Text Placeholder 9"/>
          <p:cNvSpPr>
            <a:spLocks noGrp="1"/>
          </p:cNvSpPr>
          <p:nvPr>
            <p:ph type="body" sz="quarter" idx="10" hasCustomPrompt="1"/>
          </p:nvPr>
        </p:nvSpPr>
        <p:spPr>
          <a:xfrm>
            <a:off x="370737" y="217549"/>
            <a:ext cx="6964156" cy="774054"/>
          </a:xfrm>
          <a:prstGeom prst="rect">
            <a:avLst/>
          </a:prstGeom>
        </p:spPr>
        <p:txBody>
          <a:bodyPr vert="horz"/>
          <a:lstStyle>
            <a:lvl1pPr marL="0" indent="0">
              <a:lnSpc>
                <a:spcPct val="90000"/>
              </a:lnSpc>
              <a:buNone/>
              <a:defRPr sz="2400">
                <a:latin typeface="Arial Narrow"/>
                <a:cs typeface="Arial Narrow"/>
              </a:defRPr>
            </a:lvl1pPr>
          </a:lstStyle>
          <a:p>
            <a:pPr lvl="0"/>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endParaRPr lang="en-US" dirty="0"/>
          </a:p>
        </p:txBody>
      </p:sp>
    </p:spTree>
    <p:extLst>
      <p:ext uri="{BB962C8B-B14F-4D97-AF65-F5344CB8AC3E}">
        <p14:creationId xmlns:p14="http://schemas.microsoft.com/office/powerpoint/2010/main" val="4020156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3DB6C2AC-863D-449B-AA72-908D7B33809D}" type="datetimeFigureOut">
              <a:rPr lang="en-AU" smtClean="0"/>
              <a:t>31/10/2019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320D5FC-9E00-474A-AFD4-AEDBCE78589B}" type="slidenum">
              <a:rPr lang="en-AU" smtClean="0"/>
              <a:t>‹#›</a:t>
            </a:fld>
            <a:endParaRPr lang="en-AU"/>
          </a:p>
        </p:txBody>
      </p:sp>
    </p:spTree>
    <p:extLst>
      <p:ext uri="{BB962C8B-B14F-4D97-AF65-F5344CB8AC3E}">
        <p14:creationId xmlns:p14="http://schemas.microsoft.com/office/powerpoint/2010/main" val="312069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11" name="Freeform 10"/>
          <p:cNvSpPr/>
          <p:nvPr userDrawn="1"/>
        </p:nvSpPr>
        <p:spPr>
          <a:xfrm>
            <a:off x="5876925" y="-19050"/>
            <a:ext cx="6315075" cy="6886575"/>
          </a:xfrm>
          <a:custGeom>
            <a:avLst/>
            <a:gdLst>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5307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3402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86575"/>
              <a:gd name="connsiteX1" fmla="*/ 5067300 w 6315075"/>
              <a:gd name="connsiteY1" fmla="*/ 0 h 6886575"/>
              <a:gd name="connsiteX2" fmla="*/ 4857750 w 6315075"/>
              <a:gd name="connsiteY2" fmla="*/ 2286000 h 6886575"/>
              <a:gd name="connsiteX3" fmla="*/ 4648200 w 6315075"/>
              <a:gd name="connsiteY3" fmla="*/ 19050 h 6886575"/>
              <a:gd name="connsiteX4" fmla="*/ 1609725 w 6315075"/>
              <a:gd name="connsiteY4" fmla="*/ 9525 h 6886575"/>
              <a:gd name="connsiteX5" fmla="*/ 0 w 6315075"/>
              <a:gd name="connsiteY5" fmla="*/ 6877050 h 6886575"/>
              <a:gd name="connsiteX6" fmla="*/ 4181475 w 6315075"/>
              <a:gd name="connsiteY6" fmla="*/ 6867525 h 6886575"/>
              <a:gd name="connsiteX7" fmla="*/ 4191000 w 6315075"/>
              <a:gd name="connsiteY7" fmla="*/ 4048125 h 6886575"/>
              <a:gd name="connsiteX8" fmla="*/ 4400550 w 6315075"/>
              <a:gd name="connsiteY8" fmla="*/ 6877050 h 6886575"/>
              <a:gd name="connsiteX9" fmla="*/ 5305425 w 6315075"/>
              <a:gd name="connsiteY9" fmla="*/ 6877050 h 6886575"/>
              <a:gd name="connsiteX10" fmla="*/ 5524500 w 6315075"/>
              <a:gd name="connsiteY10" fmla="*/ 4057650 h 6886575"/>
              <a:gd name="connsiteX11" fmla="*/ 5534025 w 6315075"/>
              <a:gd name="connsiteY11" fmla="*/ 6867525 h 6886575"/>
              <a:gd name="connsiteX12" fmla="*/ 6315075 w 6315075"/>
              <a:gd name="connsiteY12" fmla="*/ 6886575 h 6886575"/>
              <a:gd name="connsiteX13" fmla="*/ 6305550 w 6315075"/>
              <a:gd name="connsiteY13"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075" h="6886575">
                <a:moveTo>
                  <a:pt x="6305550" y="0"/>
                </a:moveTo>
                <a:lnTo>
                  <a:pt x="5067300" y="0"/>
                </a:lnTo>
                <a:lnTo>
                  <a:pt x="4857750" y="2286000"/>
                </a:lnTo>
                <a:lnTo>
                  <a:pt x="4648200" y="19050"/>
                </a:lnTo>
                <a:lnTo>
                  <a:pt x="1609725" y="9525"/>
                </a:lnTo>
                <a:lnTo>
                  <a:pt x="0" y="6877050"/>
                </a:lnTo>
                <a:lnTo>
                  <a:pt x="4181475" y="6867525"/>
                </a:lnTo>
                <a:lnTo>
                  <a:pt x="4191000" y="4048125"/>
                </a:lnTo>
                <a:lnTo>
                  <a:pt x="4400550" y="6877050"/>
                </a:lnTo>
                <a:lnTo>
                  <a:pt x="5305425" y="6877050"/>
                </a:lnTo>
                <a:lnTo>
                  <a:pt x="5524500" y="4057650"/>
                </a:lnTo>
                <a:lnTo>
                  <a:pt x="5534025" y="6867525"/>
                </a:lnTo>
                <a:lnTo>
                  <a:pt x="6315075" y="6886575"/>
                </a:lnTo>
                <a:lnTo>
                  <a:pt x="630555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Freeform 15"/>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Freeform 19"/>
          <p:cNvSpPr/>
          <p:nvPr userDrawn="1"/>
        </p:nvSpPr>
        <p:spPr>
          <a:xfrm>
            <a:off x="7605712" y="-19050"/>
            <a:ext cx="1485900" cy="6886575"/>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 h="6886575">
                <a:moveTo>
                  <a:pt x="0" y="0"/>
                </a:moveTo>
                <a:lnTo>
                  <a:pt x="1485900" y="19050"/>
                </a:lnTo>
                <a:lnTo>
                  <a:pt x="1485900" y="6877050"/>
                </a:lnTo>
                <a:lnTo>
                  <a:pt x="1438275" y="6886575"/>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47825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sp>
        <p:nvSpPr>
          <p:cNvPr id="12" name="Freeform 11"/>
          <p:cNvSpPr/>
          <p:nvPr userDrawn="1"/>
        </p:nvSpPr>
        <p:spPr>
          <a:xfrm>
            <a:off x="5876925" y="-19050"/>
            <a:ext cx="6315075" cy="6886575"/>
          </a:xfrm>
          <a:custGeom>
            <a:avLst/>
            <a:gdLst>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5307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3402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86575"/>
              <a:gd name="connsiteX1" fmla="*/ 5067300 w 6315075"/>
              <a:gd name="connsiteY1" fmla="*/ 0 h 6886575"/>
              <a:gd name="connsiteX2" fmla="*/ 4857750 w 6315075"/>
              <a:gd name="connsiteY2" fmla="*/ 2286000 h 6886575"/>
              <a:gd name="connsiteX3" fmla="*/ 4648200 w 6315075"/>
              <a:gd name="connsiteY3" fmla="*/ 19050 h 6886575"/>
              <a:gd name="connsiteX4" fmla="*/ 1609725 w 6315075"/>
              <a:gd name="connsiteY4" fmla="*/ 9525 h 6886575"/>
              <a:gd name="connsiteX5" fmla="*/ 0 w 6315075"/>
              <a:gd name="connsiteY5" fmla="*/ 6877050 h 6886575"/>
              <a:gd name="connsiteX6" fmla="*/ 4181475 w 6315075"/>
              <a:gd name="connsiteY6" fmla="*/ 6867525 h 6886575"/>
              <a:gd name="connsiteX7" fmla="*/ 4191000 w 6315075"/>
              <a:gd name="connsiteY7" fmla="*/ 4048125 h 6886575"/>
              <a:gd name="connsiteX8" fmla="*/ 4400550 w 6315075"/>
              <a:gd name="connsiteY8" fmla="*/ 6877050 h 6886575"/>
              <a:gd name="connsiteX9" fmla="*/ 5305425 w 6315075"/>
              <a:gd name="connsiteY9" fmla="*/ 6877050 h 6886575"/>
              <a:gd name="connsiteX10" fmla="*/ 5524500 w 6315075"/>
              <a:gd name="connsiteY10" fmla="*/ 4057650 h 6886575"/>
              <a:gd name="connsiteX11" fmla="*/ 5534025 w 6315075"/>
              <a:gd name="connsiteY11" fmla="*/ 6867525 h 6886575"/>
              <a:gd name="connsiteX12" fmla="*/ 6315075 w 6315075"/>
              <a:gd name="connsiteY12" fmla="*/ 6886575 h 6886575"/>
              <a:gd name="connsiteX13" fmla="*/ 6305550 w 6315075"/>
              <a:gd name="connsiteY13"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075" h="6886575">
                <a:moveTo>
                  <a:pt x="6305550" y="0"/>
                </a:moveTo>
                <a:lnTo>
                  <a:pt x="5067300" y="0"/>
                </a:lnTo>
                <a:lnTo>
                  <a:pt x="4857750" y="2286000"/>
                </a:lnTo>
                <a:lnTo>
                  <a:pt x="4648200" y="19050"/>
                </a:lnTo>
                <a:lnTo>
                  <a:pt x="1609725" y="9525"/>
                </a:lnTo>
                <a:lnTo>
                  <a:pt x="0" y="6877050"/>
                </a:lnTo>
                <a:lnTo>
                  <a:pt x="4181475" y="6867525"/>
                </a:lnTo>
                <a:lnTo>
                  <a:pt x="4191000" y="4048125"/>
                </a:lnTo>
                <a:lnTo>
                  <a:pt x="4400550" y="6877050"/>
                </a:lnTo>
                <a:lnTo>
                  <a:pt x="5305425" y="6877050"/>
                </a:lnTo>
                <a:lnTo>
                  <a:pt x="5524500" y="4057650"/>
                </a:lnTo>
                <a:lnTo>
                  <a:pt x="5534025" y="6867525"/>
                </a:lnTo>
                <a:lnTo>
                  <a:pt x="6315075" y="6886575"/>
                </a:lnTo>
                <a:lnTo>
                  <a:pt x="630555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Freeform 12"/>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Freeform 14"/>
          <p:cNvSpPr/>
          <p:nvPr userDrawn="1"/>
        </p:nvSpPr>
        <p:spPr>
          <a:xfrm>
            <a:off x="7605712" y="-19050"/>
            <a:ext cx="1485900" cy="6886575"/>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 h="6886575">
                <a:moveTo>
                  <a:pt x="0" y="0"/>
                </a:moveTo>
                <a:lnTo>
                  <a:pt x="1485900" y="19050"/>
                </a:lnTo>
                <a:lnTo>
                  <a:pt x="1485900" y="6877050"/>
                </a:lnTo>
                <a:lnTo>
                  <a:pt x="1438275" y="6886575"/>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Tree>
    <p:extLst>
      <p:ext uri="{BB962C8B-B14F-4D97-AF65-F5344CB8AC3E}">
        <p14:creationId xmlns:p14="http://schemas.microsoft.com/office/powerpoint/2010/main" val="1557503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with image">
    <p:spTree>
      <p:nvGrpSpPr>
        <p:cNvPr id="1" name=""/>
        <p:cNvGrpSpPr/>
        <p:nvPr/>
      </p:nvGrpSpPr>
      <p:grpSpPr>
        <a:xfrm>
          <a:off x="0" y="0"/>
          <a:ext cx="0" cy="0"/>
          <a:chOff x="0" y="0"/>
          <a:chExt cx="0" cy="0"/>
        </a:xfrm>
      </p:grpSpPr>
      <p:sp>
        <p:nvSpPr>
          <p:cNvPr id="10" name="Freeform 9"/>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Freeform 13"/>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Freeform 16"/>
          <p:cNvSpPr/>
          <p:nvPr userDrawn="1"/>
        </p:nvSpPr>
        <p:spPr>
          <a:xfrm>
            <a:off x="8428264" y="0"/>
            <a:ext cx="3772445"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2"/>
            <a:srcRect/>
            <a:tile tx="762000" ty="0" sx="80000" sy="8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p:cNvSpPr/>
          <p:nvPr userDrawn="1"/>
        </p:nvSpPr>
        <p:spPr>
          <a:xfrm>
            <a:off x="9993085" y="9525"/>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Freeform 20"/>
          <p:cNvSpPr/>
          <p:nvPr userDrawn="1"/>
        </p:nvSpPr>
        <p:spPr>
          <a:xfrm>
            <a:off x="8420099" y="1"/>
            <a:ext cx="1571625" cy="6877050"/>
          </a:xfrm>
          <a:custGeom>
            <a:avLst/>
            <a:gdLst>
              <a:gd name="connsiteX0" fmla="*/ 0 w 1562100"/>
              <a:gd name="connsiteY0" fmla="*/ 0 h 6877050"/>
              <a:gd name="connsiteX1" fmla="*/ 1562100 w 1562100"/>
              <a:gd name="connsiteY1" fmla="*/ 28575 h 6877050"/>
              <a:gd name="connsiteX2" fmla="*/ 1562100 w 1562100"/>
              <a:gd name="connsiteY2" fmla="*/ 6877050 h 6877050"/>
              <a:gd name="connsiteX3" fmla="*/ 1485900 w 1562100"/>
              <a:gd name="connsiteY3" fmla="*/ 6858000 h 6877050"/>
              <a:gd name="connsiteX4" fmla="*/ 0 w 1562100"/>
              <a:gd name="connsiteY4" fmla="*/ 0 h 6877050"/>
              <a:gd name="connsiteX0" fmla="*/ 0 w 1571625"/>
              <a:gd name="connsiteY0" fmla="*/ 0 h 6867525"/>
              <a:gd name="connsiteX1" fmla="*/ 1571625 w 1571625"/>
              <a:gd name="connsiteY1" fmla="*/ 19050 h 6867525"/>
              <a:gd name="connsiteX2" fmla="*/ 1571625 w 1571625"/>
              <a:gd name="connsiteY2" fmla="*/ 6867525 h 6867525"/>
              <a:gd name="connsiteX3" fmla="*/ 1495425 w 1571625"/>
              <a:gd name="connsiteY3" fmla="*/ 6848475 h 6867525"/>
              <a:gd name="connsiteX4" fmla="*/ 0 w 1571625"/>
              <a:gd name="connsiteY4" fmla="*/ 0 h 6867525"/>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905625"/>
              <a:gd name="connsiteX1" fmla="*/ 1571625 w 1571625"/>
              <a:gd name="connsiteY1" fmla="*/ 19050 h 6905625"/>
              <a:gd name="connsiteX2" fmla="*/ 1571625 w 1571625"/>
              <a:gd name="connsiteY2" fmla="*/ 6905625 h 6905625"/>
              <a:gd name="connsiteX3" fmla="*/ 1495425 w 1571625"/>
              <a:gd name="connsiteY3" fmla="*/ 6877050 h 6905625"/>
              <a:gd name="connsiteX4" fmla="*/ 0 w 1571625"/>
              <a:gd name="connsiteY4" fmla="*/ 0 h 6905625"/>
              <a:gd name="connsiteX0" fmla="*/ 0 w 1571625"/>
              <a:gd name="connsiteY0" fmla="*/ 0 h 6886575"/>
              <a:gd name="connsiteX1" fmla="*/ 1571625 w 1571625"/>
              <a:gd name="connsiteY1" fmla="*/ 19050 h 6886575"/>
              <a:gd name="connsiteX2" fmla="*/ 1571625 w 1571625"/>
              <a:gd name="connsiteY2" fmla="*/ 6886575 h 6886575"/>
              <a:gd name="connsiteX3" fmla="*/ 1495425 w 1571625"/>
              <a:gd name="connsiteY3" fmla="*/ 6877050 h 6886575"/>
              <a:gd name="connsiteX4" fmla="*/ 0 w 1571625"/>
              <a:gd name="connsiteY4" fmla="*/ 0 h 6886575"/>
              <a:gd name="connsiteX0" fmla="*/ 0 w 1571625"/>
              <a:gd name="connsiteY0" fmla="*/ 0 h 6886575"/>
              <a:gd name="connsiteX1" fmla="*/ 1571625 w 1571625"/>
              <a:gd name="connsiteY1" fmla="*/ 19050 h 6886575"/>
              <a:gd name="connsiteX2" fmla="*/ 1571625 w 1571625"/>
              <a:gd name="connsiteY2" fmla="*/ 6886575 h 6886575"/>
              <a:gd name="connsiteX3" fmla="*/ 1495425 w 1571625"/>
              <a:gd name="connsiteY3" fmla="*/ 6877050 h 6886575"/>
              <a:gd name="connsiteX4" fmla="*/ 0 w 1571625"/>
              <a:gd name="connsiteY4" fmla="*/ 0 h 6886575"/>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877050"/>
              <a:gd name="connsiteX1" fmla="*/ 1571625 w 1571625"/>
              <a:gd name="connsiteY1" fmla="*/ 19050 h 6877050"/>
              <a:gd name="connsiteX2" fmla="*/ 1571625 w 1571625"/>
              <a:gd name="connsiteY2" fmla="*/ 6877050 h 6877050"/>
              <a:gd name="connsiteX3" fmla="*/ 1495425 w 1571625"/>
              <a:gd name="connsiteY3" fmla="*/ 6877050 h 6877050"/>
              <a:gd name="connsiteX4" fmla="*/ 0 w 1571625"/>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6877050">
                <a:moveTo>
                  <a:pt x="0" y="0"/>
                </a:moveTo>
                <a:lnTo>
                  <a:pt x="1571625" y="19050"/>
                </a:lnTo>
                <a:lnTo>
                  <a:pt x="1571625" y="6877050"/>
                </a:lnTo>
                <a:lnTo>
                  <a:pt x="1495425" y="6877050"/>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Tree>
    <p:extLst>
      <p:ext uri="{BB962C8B-B14F-4D97-AF65-F5344CB8AC3E}">
        <p14:creationId xmlns:p14="http://schemas.microsoft.com/office/powerpoint/2010/main" val="351209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sp>
        <p:nvSpPr>
          <p:cNvPr id="10" name="Freeform 9"/>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Freeform 13"/>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Freeform 16"/>
          <p:cNvSpPr/>
          <p:nvPr userDrawn="1"/>
        </p:nvSpPr>
        <p:spPr>
          <a:xfrm>
            <a:off x="7354113" y="3305957"/>
            <a:ext cx="4787765" cy="2843212"/>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384660"/>
            <a:ext cx="3236279" cy="2488554"/>
          </a:xfrm>
          <a:prstGeom prst="rect">
            <a:avLst/>
          </a:prstGeom>
        </p:spPr>
        <p:txBody>
          <a:bodyPr/>
          <a:lstStyle>
            <a:lvl1pPr>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21" name="Freeform 20"/>
          <p:cNvSpPr/>
          <p:nvPr userDrawn="1"/>
        </p:nvSpPr>
        <p:spPr>
          <a:xfrm>
            <a:off x="7471400" y="3291669"/>
            <a:ext cx="1968365" cy="2857500"/>
          </a:xfrm>
          <a:custGeom>
            <a:avLst/>
            <a:gdLst>
              <a:gd name="connsiteX0" fmla="*/ 0 w 1562100"/>
              <a:gd name="connsiteY0" fmla="*/ 0 h 6877050"/>
              <a:gd name="connsiteX1" fmla="*/ 1562100 w 1562100"/>
              <a:gd name="connsiteY1" fmla="*/ 28575 h 6877050"/>
              <a:gd name="connsiteX2" fmla="*/ 1562100 w 1562100"/>
              <a:gd name="connsiteY2" fmla="*/ 6877050 h 6877050"/>
              <a:gd name="connsiteX3" fmla="*/ 1485900 w 1562100"/>
              <a:gd name="connsiteY3" fmla="*/ 6858000 h 6877050"/>
              <a:gd name="connsiteX4" fmla="*/ 0 w 1562100"/>
              <a:gd name="connsiteY4" fmla="*/ 0 h 6877050"/>
              <a:gd name="connsiteX0" fmla="*/ 0 w 1571625"/>
              <a:gd name="connsiteY0" fmla="*/ 0 h 6867525"/>
              <a:gd name="connsiteX1" fmla="*/ 1571625 w 1571625"/>
              <a:gd name="connsiteY1" fmla="*/ 19050 h 6867525"/>
              <a:gd name="connsiteX2" fmla="*/ 1571625 w 1571625"/>
              <a:gd name="connsiteY2" fmla="*/ 6867525 h 6867525"/>
              <a:gd name="connsiteX3" fmla="*/ 1495425 w 1571625"/>
              <a:gd name="connsiteY3" fmla="*/ 6848475 h 6867525"/>
              <a:gd name="connsiteX4" fmla="*/ 0 w 1571625"/>
              <a:gd name="connsiteY4" fmla="*/ 0 h 6867525"/>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905625"/>
              <a:gd name="connsiteX1" fmla="*/ 1571625 w 1571625"/>
              <a:gd name="connsiteY1" fmla="*/ 19050 h 6905625"/>
              <a:gd name="connsiteX2" fmla="*/ 1571625 w 1571625"/>
              <a:gd name="connsiteY2" fmla="*/ 6905625 h 6905625"/>
              <a:gd name="connsiteX3" fmla="*/ 1495425 w 1571625"/>
              <a:gd name="connsiteY3" fmla="*/ 6877050 h 6905625"/>
              <a:gd name="connsiteX4" fmla="*/ 0 w 1571625"/>
              <a:gd name="connsiteY4" fmla="*/ 0 h 6905625"/>
              <a:gd name="connsiteX0" fmla="*/ 0 w 1571625"/>
              <a:gd name="connsiteY0" fmla="*/ 0 h 6886575"/>
              <a:gd name="connsiteX1" fmla="*/ 1571625 w 1571625"/>
              <a:gd name="connsiteY1" fmla="*/ 19050 h 6886575"/>
              <a:gd name="connsiteX2" fmla="*/ 1571625 w 1571625"/>
              <a:gd name="connsiteY2" fmla="*/ 6886575 h 6886575"/>
              <a:gd name="connsiteX3" fmla="*/ 1495425 w 1571625"/>
              <a:gd name="connsiteY3" fmla="*/ 6877050 h 6886575"/>
              <a:gd name="connsiteX4" fmla="*/ 0 w 1571625"/>
              <a:gd name="connsiteY4" fmla="*/ 0 h 6886575"/>
              <a:gd name="connsiteX0" fmla="*/ 0 w 1571625"/>
              <a:gd name="connsiteY0" fmla="*/ 0 h 6886575"/>
              <a:gd name="connsiteX1" fmla="*/ 1571625 w 1571625"/>
              <a:gd name="connsiteY1" fmla="*/ 19050 h 6886575"/>
              <a:gd name="connsiteX2" fmla="*/ 1571625 w 1571625"/>
              <a:gd name="connsiteY2" fmla="*/ 6886575 h 6886575"/>
              <a:gd name="connsiteX3" fmla="*/ 1495425 w 1571625"/>
              <a:gd name="connsiteY3" fmla="*/ 6877050 h 6886575"/>
              <a:gd name="connsiteX4" fmla="*/ 0 w 1571625"/>
              <a:gd name="connsiteY4" fmla="*/ 0 h 6886575"/>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877050"/>
              <a:gd name="connsiteX1" fmla="*/ 1571625 w 1571625"/>
              <a:gd name="connsiteY1" fmla="*/ 19050 h 6877050"/>
              <a:gd name="connsiteX2" fmla="*/ 1571625 w 1571625"/>
              <a:gd name="connsiteY2" fmla="*/ 6877050 h 6877050"/>
              <a:gd name="connsiteX3" fmla="*/ 1495425 w 1571625"/>
              <a:gd name="connsiteY3" fmla="*/ 6877050 h 6877050"/>
              <a:gd name="connsiteX4" fmla="*/ 0 w 1571625"/>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6877050">
                <a:moveTo>
                  <a:pt x="0" y="0"/>
                </a:moveTo>
                <a:lnTo>
                  <a:pt x="1571625" y="19050"/>
                </a:lnTo>
                <a:lnTo>
                  <a:pt x="1571625" y="6877050"/>
                </a:lnTo>
                <a:lnTo>
                  <a:pt x="1495425" y="6877050"/>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Freeform 27"/>
          <p:cNvSpPr/>
          <p:nvPr userDrawn="1"/>
        </p:nvSpPr>
        <p:spPr>
          <a:xfrm flipH="1">
            <a:off x="7067774" y="3291669"/>
            <a:ext cx="2264454" cy="2857500"/>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 name="connsiteX0" fmla="*/ 2502709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02709 w 6275154"/>
              <a:gd name="connsiteY5" fmla="*/ 0 h 6922875"/>
              <a:gd name="connsiteX0" fmla="*/ 2516135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16135 w 6275154"/>
              <a:gd name="connsiteY5" fmla="*/ 0 h 692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5154" h="6922875">
                <a:moveTo>
                  <a:pt x="2516135" y="0"/>
                </a:moveTo>
                <a:lnTo>
                  <a:pt x="2521759" y="69669"/>
                </a:lnTo>
                <a:lnTo>
                  <a:pt x="0" y="6922875"/>
                </a:lnTo>
                <a:lnTo>
                  <a:pt x="6266445" y="6844937"/>
                </a:lnTo>
                <a:lnTo>
                  <a:pt x="6275154" y="0"/>
                </a:lnTo>
                <a:lnTo>
                  <a:pt x="2516135" y="0"/>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0" name="Picture 2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35026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2" name="Rectangle 1"/>
          <p:cNvSpPr/>
          <p:nvPr userDrawn="1"/>
        </p:nvSpPr>
        <p:spPr>
          <a:xfrm>
            <a:off x="5876925" y="-19050"/>
            <a:ext cx="6315075" cy="689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Freeform 9"/>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Freeform 13"/>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Freeform 27"/>
          <p:cNvSpPr/>
          <p:nvPr userDrawn="1"/>
        </p:nvSpPr>
        <p:spPr>
          <a:xfrm flipH="1">
            <a:off x="-24304" y="-7280"/>
            <a:ext cx="12216304" cy="6865280"/>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 name="connsiteX0" fmla="*/ 2502709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02709 w 6275154"/>
              <a:gd name="connsiteY5" fmla="*/ 0 h 6922875"/>
              <a:gd name="connsiteX0" fmla="*/ 2516135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16135 w 6275154"/>
              <a:gd name="connsiteY5" fmla="*/ 0 h 6922875"/>
              <a:gd name="connsiteX0" fmla="*/ 2516135 w 6275154"/>
              <a:gd name="connsiteY0" fmla="*/ 0 h 6931594"/>
              <a:gd name="connsiteX1" fmla="*/ 2521759 w 6275154"/>
              <a:gd name="connsiteY1" fmla="*/ 69669 h 6931594"/>
              <a:gd name="connsiteX2" fmla="*/ 0 w 6275154"/>
              <a:gd name="connsiteY2" fmla="*/ 6922875 h 6931594"/>
              <a:gd name="connsiteX3" fmla="*/ 6266445 w 6275154"/>
              <a:gd name="connsiteY3" fmla="*/ 6931594 h 6931594"/>
              <a:gd name="connsiteX4" fmla="*/ 6275154 w 6275154"/>
              <a:gd name="connsiteY4" fmla="*/ 0 h 6931594"/>
              <a:gd name="connsiteX5" fmla="*/ 2516135 w 6275154"/>
              <a:gd name="connsiteY5" fmla="*/ 0 h 6931594"/>
              <a:gd name="connsiteX0" fmla="*/ 2516135 w 6275154"/>
              <a:gd name="connsiteY0" fmla="*/ 0 h 6931594"/>
              <a:gd name="connsiteX1" fmla="*/ 1254762 w 6275154"/>
              <a:gd name="connsiteY1" fmla="*/ 108183 h 6931594"/>
              <a:gd name="connsiteX2" fmla="*/ 0 w 6275154"/>
              <a:gd name="connsiteY2" fmla="*/ 6922875 h 6931594"/>
              <a:gd name="connsiteX3" fmla="*/ 6266445 w 6275154"/>
              <a:gd name="connsiteY3" fmla="*/ 6931594 h 6931594"/>
              <a:gd name="connsiteX4" fmla="*/ 6275154 w 6275154"/>
              <a:gd name="connsiteY4" fmla="*/ 0 h 6931594"/>
              <a:gd name="connsiteX5" fmla="*/ 2516135 w 6275154"/>
              <a:gd name="connsiteY5" fmla="*/ 0 h 6931594"/>
              <a:gd name="connsiteX0" fmla="*/ 4284913 w 8043932"/>
              <a:gd name="connsiteY0" fmla="*/ 0 h 6932504"/>
              <a:gd name="connsiteX1" fmla="*/ 3023540 w 8043932"/>
              <a:gd name="connsiteY1" fmla="*/ 108183 h 6932504"/>
              <a:gd name="connsiteX2" fmla="*/ 0 w 8043932"/>
              <a:gd name="connsiteY2" fmla="*/ 6932504 h 6932504"/>
              <a:gd name="connsiteX3" fmla="*/ 8035223 w 8043932"/>
              <a:gd name="connsiteY3" fmla="*/ 6931594 h 6932504"/>
              <a:gd name="connsiteX4" fmla="*/ 8043932 w 8043932"/>
              <a:gd name="connsiteY4" fmla="*/ 0 h 6932504"/>
              <a:gd name="connsiteX5" fmla="*/ 4284913 w 8043932"/>
              <a:gd name="connsiteY5" fmla="*/ 0 h 6932504"/>
              <a:gd name="connsiteX0" fmla="*/ 4284913 w 8043932"/>
              <a:gd name="connsiteY0" fmla="*/ 0 h 6932504"/>
              <a:gd name="connsiteX1" fmla="*/ 3023540 w 8043932"/>
              <a:gd name="connsiteY1" fmla="*/ 11898 h 6932504"/>
              <a:gd name="connsiteX2" fmla="*/ 0 w 8043932"/>
              <a:gd name="connsiteY2" fmla="*/ 6932504 h 6932504"/>
              <a:gd name="connsiteX3" fmla="*/ 8035223 w 8043932"/>
              <a:gd name="connsiteY3" fmla="*/ 6931594 h 6932504"/>
              <a:gd name="connsiteX4" fmla="*/ 8043932 w 8043932"/>
              <a:gd name="connsiteY4" fmla="*/ 0 h 6932504"/>
              <a:gd name="connsiteX5" fmla="*/ 4284913 w 8043932"/>
              <a:gd name="connsiteY5" fmla="*/ 0 h 6932504"/>
              <a:gd name="connsiteX0" fmla="*/ 4284913 w 8043932"/>
              <a:gd name="connsiteY0" fmla="*/ 0 h 6932504"/>
              <a:gd name="connsiteX1" fmla="*/ 3023540 w 8043932"/>
              <a:gd name="connsiteY1" fmla="*/ 2269 h 6932504"/>
              <a:gd name="connsiteX2" fmla="*/ 0 w 8043932"/>
              <a:gd name="connsiteY2" fmla="*/ 6932504 h 6932504"/>
              <a:gd name="connsiteX3" fmla="*/ 8035223 w 8043932"/>
              <a:gd name="connsiteY3" fmla="*/ 6931594 h 6932504"/>
              <a:gd name="connsiteX4" fmla="*/ 8043932 w 8043932"/>
              <a:gd name="connsiteY4" fmla="*/ 0 h 6932504"/>
              <a:gd name="connsiteX5" fmla="*/ 4284913 w 8043932"/>
              <a:gd name="connsiteY5" fmla="*/ 0 h 6932504"/>
              <a:gd name="connsiteX0" fmla="*/ 4284913 w 8043932"/>
              <a:gd name="connsiteY0" fmla="*/ 7359 h 6939863"/>
              <a:gd name="connsiteX1" fmla="*/ 6795 w 8043932"/>
              <a:gd name="connsiteY1" fmla="*/ 0 h 6939863"/>
              <a:gd name="connsiteX2" fmla="*/ 0 w 8043932"/>
              <a:gd name="connsiteY2" fmla="*/ 6939863 h 6939863"/>
              <a:gd name="connsiteX3" fmla="*/ 8035223 w 8043932"/>
              <a:gd name="connsiteY3" fmla="*/ 6938953 h 6939863"/>
              <a:gd name="connsiteX4" fmla="*/ 8043932 w 8043932"/>
              <a:gd name="connsiteY4" fmla="*/ 7359 h 6939863"/>
              <a:gd name="connsiteX5" fmla="*/ 4284913 w 8043932"/>
              <a:gd name="connsiteY5" fmla="*/ 7359 h 69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3932" h="6939863">
                <a:moveTo>
                  <a:pt x="4284913" y="7359"/>
                </a:moveTo>
                <a:lnTo>
                  <a:pt x="6795" y="0"/>
                </a:lnTo>
                <a:lnTo>
                  <a:pt x="0" y="6939863"/>
                </a:lnTo>
                <a:lnTo>
                  <a:pt x="8035223" y="6938953"/>
                </a:lnTo>
                <a:lnTo>
                  <a:pt x="8043932" y="7359"/>
                </a:lnTo>
                <a:lnTo>
                  <a:pt x="4284913" y="7359"/>
                </a:lnTo>
                <a:close/>
              </a:path>
            </a:pathLst>
          </a:cu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Freeform 28"/>
          <p:cNvSpPr/>
          <p:nvPr userDrawn="1"/>
        </p:nvSpPr>
        <p:spPr>
          <a:xfrm rot="20447943">
            <a:off x="9301439" y="-744350"/>
            <a:ext cx="1562100" cy="8115342"/>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Freeform 24"/>
          <p:cNvSpPr/>
          <p:nvPr userDrawn="1"/>
        </p:nvSpPr>
        <p:spPr>
          <a:xfrm>
            <a:off x="8277224" y="-9525"/>
            <a:ext cx="3914775" cy="6858000"/>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77050 h 6877050"/>
              <a:gd name="connsiteX4" fmla="*/ 0 w 1485900"/>
              <a:gd name="connsiteY4" fmla="*/ 0 h 6877050"/>
              <a:gd name="connsiteX0" fmla="*/ 0 w 3914775"/>
              <a:gd name="connsiteY0" fmla="*/ 9525 h 6858000"/>
              <a:gd name="connsiteX1" fmla="*/ 3914775 w 3914775"/>
              <a:gd name="connsiteY1" fmla="*/ 0 h 6858000"/>
              <a:gd name="connsiteX2" fmla="*/ 3914775 w 3914775"/>
              <a:gd name="connsiteY2" fmla="*/ 6858000 h 6858000"/>
              <a:gd name="connsiteX3" fmla="*/ 3867150 w 3914775"/>
              <a:gd name="connsiteY3" fmla="*/ 6858000 h 6858000"/>
              <a:gd name="connsiteX4" fmla="*/ 0 w 3914775"/>
              <a:gd name="connsiteY4" fmla="*/ 952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75" h="6858000">
                <a:moveTo>
                  <a:pt x="0" y="9525"/>
                </a:moveTo>
                <a:lnTo>
                  <a:pt x="3914775" y="0"/>
                </a:lnTo>
                <a:lnTo>
                  <a:pt x="3914775" y="6858000"/>
                </a:lnTo>
                <a:lnTo>
                  <a:pt x="3867150" y="6858000"/>
                </a:lnTo>
                <a:lnTo>
                  <a:pt x="0" y="952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8435" y="6300135"/>
            <a:ext cx="1267288" cy="368735"/>
          </a:xfrm>
          <a:prstGeom prst="rect">
            <a:avLst/>
          </a:prstGeom>
        </p:spPr>
      </p:pic>
    </p:spTree>
    <p:extLst>
      <p:ext uri="{BB962C8B-B14F-4D97-AF65-F5344CB8AC3E}">
        <p14:creationId xmlns:p14="http://schemas.microsoft.com/office/powerpoint/2010/main" val="3757832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2" name="Rectangle 1"/>
          <p:cNvSpPr/>
          <p:nvPr userDrawn="1"/>
        </p:nvSpPr>
        <p:spPr>
          <a:xfrm>
            <a:off x="5876925" y="-19050"/>
            <a:ext cx="6315075" cy="689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Freeform 9"/>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Freeform 13"/>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Freeform 27"/>
          <p:cNvSpPr/>
          <p:nvPr userDrawn="1"/>
        </p:nvSpPr>
        <p:spPr>
          <a:xfrm flipH="1">
            <a:off x="-24304" y="-7280"/>
            <a:ext cx="12216304" cy="6865280"/>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 name="connsiteX0" fmla="*/ 2502709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02709 w 6275154"/>
              <a:gd name="connsiteY5" fmla="*/ 0 h 6922875"/>
              <a:gd name="connsiteX0" fmla="*/ 2516135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16135 w 6275154"/>
              <a:gd name="connsiteY5" fmla="*/ 0 h 6922875"/>
              <a:gd name="connsiteX0" fmla="*/ 2516135 w 6275154"/>
              <a:gd name="connsiteY0" fmla="*/ 0 h 6931594"/>
              <a:gd name="connsiteX1" fmla="*/ 2521759 w 6275154"/>
              <a:gd name="connsiteY1" fmla="*/ 69669 h 6931594"/>
              <a:gd name="connsiteX2" fmla="*/ 0 w 6275154"/>
              <a:gd name="connsiteY2" fmla="*/ 6922875 h 6931594"/>
              <a:gd name="connsiteX3" fmla="*/ 6266445 w 6275154"/>
              <a:gd name="connsiteY3" fmla="*/ 6931594 h 6931594"/>
              <a:gd name="connsiteX4" fmla="*/ 6275154 w 6275154"/>
              <a:gd name="connsiteY4" fmla="*/ 0 h 6931594"/>
              <a:gd name="connsiteX5" fmla="*/ 2516135 w 6275154"/>
              <a:gd name="connsiteY5" fmla="*/ 0 h 6931594"/>
              <a:gd name="connsiteX0" fmla="*/ 2516135 w 6275154"/>
              <a:gd name="connsiteY0" fmla="*/ 0 h 6931594"/>
              <a:gd name="connsiteX1" fmla="*/ 1254762 w 6275154"/>
              <a:gd name="connsiteY1" fmla="*/ 108183 h 6931594"/>
              <a:gd name="connsiteX2" fmla="*/ 0 w 6275154"/>
              <a:gd name="connsiteY2" fmla="*/ 6922875 h 6931594"/>
              <a:gd name="connsiteX3" fmla="*/ 6266445 w 6275154"/>
              <a:gd name="connsiteY3" fmla="*/ 6931594 h 6931594"/>
              <a:gd name="connsiteX4" fmla="*/ 6275154 w 6275154"/>
              <a:gd name="connsiteY4" fmla="*/ 0 h 6931594"/>
              <a:gd name="connsiteX5" fmla="*/ 2516135 w 6275154"/>
              <a:gd name="connsiteY5" fmla="*/ 0 h 6931594"/>
              <a:gd name="connsiteX0" fmla="*/ 4284913 w 8043932"/>
              <a:gd name="connsiteY0" fmla="*/ 0 h 6932504"/>
              <a:gd name="connsiteX1" fmla="*/ 3023540 w 8043932"/>
              <a:gd name="connsiteY1" fmla="*/ 108183 h 6932504"/>
              <a:gd name="connsiteX2" fmla="*/ 0 w 8043932"/>
              <a:gd name="connsiteY2" fmla="*/ 6932504 h 6932504"/>
              <a:gd name="connsiteX3" fmla="*/ 8035223 w 8043932"/>
              <a:gd name="connsiteY3" fmla="*/ 6931594 h 6932504"/>
              <a:gd name="connsiteX4" fmla="*/ 8043932 w 8043932"/>
              <a:gd name="connsiteY4" fmla="*/ 0 h 6932504"/>
              <a:gd name="connsiteX5" fmla="*/ 4284913 w 8043932"/>
              <a:gd name="connsiteY5" fmla="*/ 0 h 6932504"/>
              <a:gd name="connsiteX0" fmla="*/ 4284913 w 8043932"/>
              <a:gd name="connsiteY0" fmla="*/ 0 h 6932504"/>
              <a:gd name="connsiteX1" fmla="*/ 3023540 w 8043932"/>
              <a:gd name="connsiteY1" fmla="*/ 11898 h 6932504"/>
              <a:gd name="connsiteX2" fmla="*/ 0 w 8043932"/>
              <a:gd name="connsiteY2" fmla="*/ 6932504 h 6932504"/>
              <a:gd name="connsiteX3" fmla="*/ 8035223 w 8043932"/>
              <a:gd name="connsiteY3" fmla="*/ 6931594 h 6932504"/>
              <a:gd name="connsiteX4" fmla="*/ 8043932 w 8043932"/>
              <a:gd name="connsiteY4" fmla="*/ 0 h 6932504"/>
              <a:gd name="connsiteX5" fmla="*/ 4284913 w 8043932"/>
              <a:gd name="connsiteY5" fmla="*/ 0 h 6932504"/>
              <a:gd name="connsiteX0" fmla="*/ 4284913 w 8043932"/>
              <a:gd name="connsiteY0" fmla="*/ 0 h 6932504"/>
              <a:gd name="connsiteX1" fmla="*/ 3023540 w 8043932"/>
              <a:gd name="connsiteY1" fmla="*/ 2269 h 6932504"/>
              <a:gd name="connsiteX2" fmla="*/ 0 w 8043932"/>
              <a:gd name="connsiteY2" fmla="*/ 6932504 h 6932504"/>
              <a:gd name="connsiteX3" fmla="*/ 8035223 w 8043932"/>
              <a:gd name="connsiteY3" fmla="*/ 6931594 h 6932504"/>
              <a:gd name="connsiteX4" fmla="*/ 8043932 w 8043932"/>
              <a:gd name="connsiteY4" fmla="*/ 0 h 6932504"/>
              <a:gd name="connsiteX5" fmla="*/ 4284913 w 8043932"/>
              <a:gd name="connsiteY5" fmla="*/ 0 h 6932504"/>
              <a:gd name="connsiteX0" fmla="*/ 4284913 w 8043932"/>
              <a:gd name="connsiteY0" fmla="*/ 7359 h 6939863"/>
              <a:gd name="connsiteX1" fmla="*/ 6795 w 8043932"/>
              <a:gd name="connsiteY1" fmla="*/ 0 h 6939863"/>
              <a:gd name="connsiteX2" fmla="*/ 0 w 8043932"/>
              <a:gd name="connsiteY2" fmla="*/ 6939863 h 6939863"/>
              <a:gd name="connsiteX3" fmla="*/ 8035223 w 8043932"/>
              <a:gd name="connsiteY3" fmla="*/ 6938953 h 6939863"/>
              <a:gd name="connsiteX4" fmla="*/ 8043932 w 8043932"/>
              <a:gd name="connsiteY4" fmla="*/ 7359 h 6939863"/>
              <a:gd name="connsiteX5" fmla="*/ 4284913 w 8043932"/>
              <a:gd name="connsiteY5" fmla="*/ 7359 h 69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3932" h="6939863">
                <a:moveTo>
                  <a:pt x="4284913" y="7359"/>
                </a:moveTo>
                <a:lnTo>
                  <a:pt x="6795" y="0"/>
                </a:lnTo>
                <a:lnTo>
                  <a:pt x="0" y="6939863"/>
                </a:lnTo>
                <a:lnTo>
                  <a:pt x="8035223" y="6938953"/>
                </a:lnTo>
                <a:lnTo>
                  <a:pt x="8043932" y="7359"/>
                </a:lnTo>
                <a:lnTo>
                  <a:pt x="4284913" y="7359"/>
                </a:lnTo>
                <a:close/>
              </a:path>
            </a:pathLst>
          </a:custGeom>
          <a:blipFill dpi="0" rotWithShape="0">
            <a:blip r:embed="rId3"/>
            <a:srcRect/>
            <a:tile tx="0" ty="0" sx="25000" sy="2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Freeform 24"/>
          <p:cNvSpPr/>
          <p:nvPr userDrawn="1"/>
        </p:nvSpPr>
        <p:spPr>
          <a:xfrm flipV="1">
            <a:off x="7529168" y="3164378"/>
            <a:ext cx="4681882" cy="3657597"/>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77050 h 6877050"/>
              <a:gd name="connsiteX4" fmla="*/ 0 w 1485900"/>
              <a:gd name="connsiteY4" fmla="*/ 0 h 6877050"/>
              <a:gd name="connsiteX0" fmla="*/ 0 w 3914775"/>
              <a:gd name="connsiteY0" fmla="*/ 9525 h 6858000"/>
              <a:gd name="connsiteX1" fmla="*/ 3914775 w 3914775"/>
              <a:gd name="connsiteY1" fmla="*/ 0 h 6858000"/>
              <a:gd name="connsiteX2" fmla="*/ 3914775 w 3914775"/>
              <a:gd name="connsiteY2" fmla="*/ 6858000 h 6858000"/>
              <a:gd name="connsiteX3" fmla="*/ 3867150 w 3914775"/>
              <a:gd name="connsiteY3" fmla="*/ 6858000 h 6858000"/>
              <a:gd name="connsiteX4" fmla="*/ 0 w 3914775"/>
              <a:gd name="connsiteY4" fmla="*/ 9525 h 6858000"/>
              <a:gd name="connsiteX0" fmla="*/ 0 w 3914775"/>
              <a:gd name="connsiteY0" fmla="*/ 9525 h 6930190"/>
              <a:gd name="connsiteX1" fmla="*/ 3914775 w 3914775"/>
              <a:gd name="connsiteY1" fmla="*/ 0 h 6930190"/>
              <a:gd name="connsiteX2" fmla="*/ 3914775 w 3914775"/>
              <a:gd name="connsiteY2" fmla="*/ 6858000 h 6930190"/>
              <a:gd name="connsiteX3" fmla="*/ 3906972 w 3914775"/>
              <a:gd name="connsiteY3" fmla="*/ 6930190 h 6930190"/>
              <a:gd name="connsiteX4" fmla="*/ 0 w 3914775"/>
              <a:gd name="connsiteY4" fmla="*/ 9525 h 693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75" h="6930190">
                <a:moveTo>
                  <a:pt x="0" y="9525"/>
                </a:moveTo>
                <a:lnTo>
                  <a:pt x="3914775" y="0"/>
                </a:lnTo>
                <a:lnTo>
                  <a:pt x="3914775" y="6858000"/>
                </a:lnTo>
                <a:lnTo>
                  <a:pt x="3906972" y="6930190"/>
                </a:lnTo>
                <a:lnTo>
                  <a:pt x="0" y="952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Freeform 28"/>
          <p:cNvSpPr/>
          <p:nvPr userDrawn="1"/>
        </p:nvSpPr>
        <p:spPr>
          <a:xfrm rot="3962384">
            <a:off x="9070353" y="2092690"/>
            <a:ext cx="1562100" cy="5853962"/>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 Placeholder 17"/>
          <p:cNvSpPr>
            <a:spLocks noGrp="1"/>
          </p:cNvSpPr>
          <p:nvPr>
            <p:ph type="body" sz="quarter" idx="14" hasCustomPrompt="1"/>
          </p:nvPr>
        </p:nvSpPr>
        <p:spPr>
          <a:xfrm>
            <a:off x="9629956" y="5278826"/>
            <a:ext cx="2309631" cy="1302845"/>
          </a:xfrm>
          <a:prstGeom prst="rect">
            <a:avLst/>
          </a:prstGeom>
        </p:spPr>
        <p:txBody>
          <a:bodyPr/>
          <a:lstStyle>
            <a:lvl1pPr>
              <a:defRPr sz="2000" b="1" baseline="0">
                <a:solidFill>
                  <a:schemeClr val="tx1"/>
                </a:solidFill>
              </a:defRPr>
            </a:lvl1pPr>
          </a:lstStyle>
          <a:p>
            <a:r>
              <a:rPr lang="en-AU" dirty="0"/>
              <a:t>Image caption (title case)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6314423"/>
            <a:ext cx="1267288" cy="368735"/>
          </a:xfrm>
          <a:prstGeom prst="rect">
            <a:avLst/>
          </a:prstGeom>
        </p:spPr>
      </p:pic>
    </p:spTree>
    <p:extLst>
      <p:ext uri="{BB962C8B-B14F-4D97-AF65-F5344CB8AC3E}">
        <p14:creationId xmlns:p14="http://schemas.microsoft.com/office/powerpoint/2010/main" val="265046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age slide_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6BAA53-CB4C-544A-9B80-87DE40376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964" y="6061928"/>
            <a:ext cx="1712692" cy="729166"/>
          </a:xfrm>
          <a:prstGeom prst="rect">
            <a:avLst/>
          </a:prstGeom>
        </p:spPr>
      </p:pic>
      <p:sp>
        <p:nvSpPr>
          <p:cNvPr id="3" name="Picture Placeholder 2"/>
          <p:cNvSpPr>
            <a:spLocks noGrp="1"/>
          </p:cNvSpPr>
          <p:nvPr>
            <p:ph type="pic" sz="quarter" idx="10"/>
          </p:nvPr>
        </p:nvSpPr>
        <p:spPr>
          <a:xfrm>
            <a:off x="7965065" y="0"/>
            <a:ext cx="4226935" cy="6867236"/>
          </a:xfrm>
          <a:custGeom>
            <a:avLst/>
            <a:gdLst>
              <a:gd name="connsiteX0" fmla="*/ 0 w 3700462"/>
              <a:gd name="connsiteY0" fmla="*/ 0 h 6858000"/>
              <a:gd name="connsiteX1" fmla="*/ 3700462 w 3700462"/>
              <a:gd name="connsiteY1" fmla="*/ 0 h 6858000"/>
              <a:gd name="connsiteX2" fmla="*/ 3700462 w 3700462"/>
              <a:gd name="connsiteY2" fmla="*/ 6858000 h 6858000"/>
              <a:gd name="connsiteX3" fmla="*/ 0 w 3700462"/>
              <a:gd name="connsiteY3" fmla="*/ 6858000 h 6858000"/>
              <a:gd name="connsiteX4" fmla="*/ 0 w 3700462"/>
              <a:gd name="connsiteY4" fmla="*/ 0 h 6858000"/>
              <a:gd name="connsiteX0" fmla="*/ 526473 w 4226935"/>
              <a:gd name="connsiteY0" fmla="*/ 0 h 6867236"/>
              <a:gd name="connsiteX1" fmla="*/ 4226935 w 4226935"/>
              <a:gd name="connsiteY1" fmla="*/ 0 h 6867236"/>
              <a:gd name="connsiteX2" fmla="*/ 4226935 w 4226935"/>
              <a:gd name="connsiteY2" fmla="*/ 6858000 h 6867236"/>
              <a:gd name="connsiteX3" fmla="*/ 0 w 4226935"/>
              <a:gd name="connsiteY3" fmla="*/ 6867236 h 6867236"/>
              <a:gd name="connsiteX4" fmla="*/ 526473 w 4226935"/>
              <a:gd name="connsiteY4" fmla="*/ 0 h 6867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935" h="6867236">
                <a:moveTo>
                  <a:pt x="526473" y="0"/>
                </a:moveTo>
                <a:lnTo>
                  <a:pt x="4226935" y="0"/>
                </a:lnTo>
                <a:lnTo>
                  <a:pt x="4226935" y="6858000"/>
                </a:lnTo>
                <a:lnTo>
                  <a:pt x="0" y="6867236"/>
                </a:lnTo>
                <a:lnTo>
                  <a:pt x="526473" y="0"/>
                </a:lnTo>
                <a:close/>
              </a:path>
            </a:pathLst>
          </a:custGeom>
        </p:spPr>
        <p:txBody>
          <a:bodyPr/>
          <a:lstStyle/>
          <a:p>
            <a:endParaRPr lang="en-AU"/>
          </a:p>
        </p:txBody>
      </p:sp>
    </p:spTree>
    <p:extLst>
      <p:ext uri="{BB962C8B-B14F-4D97-AF65-F5344CB8AC3E}">
        <p14:creationId xmlns:p14="http://schemas.microsoft.com/office/powerpoint/2010/main" val="52985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314028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0750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43" r:id="rId8"/>
    <p:sldLayoutId id="2147483944" r:id="rId9"/>
    <p:sldLayoutId id="2147483945" r:id="rId10"/>
    <p:sldLayoutId id="2147483946" r:id="rId11"/>
  </p:sldLayoutIdLst>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chart" Target="../charts/chart10.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chart" Target="../charts/chart13.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8.xml"/><Relationship Id="rId7"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embeddings/oleObject4.bin"/><Relationship Id="rId10" Type="http://schemas.openxmlformats.org/officeDocument/2006/relationships/image" Target="../media/image23.png"/><Relationship Id="rId4" Type="http://schemas.openxmlformats.org/officeDocument/2006/relationships/image" Target="../media/image19.jp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hyperlink" Target="http://www.socialbrite.org/2009/08/23/how-to-design-a-valid-researc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9.jpg"/><Relationship Id="rId5" Type="http://schemas.openxmlformats.org/officeDocument/2006/relationships/image" Target="../media/image15.png"/><Relationship Id="rId10" Type="http://schemas.openxmlformats.org/officeDocument/2006/relationships/hyperlink" Target="https://pixabay.com/en/binoculars-watch-observation-2474698/" TargetMode="External"/><Relationship Id="rId4" Type="http://schemas.openxmlformats.org/officeDocument/2006/relationships/image" Target="../media/image14.png"/><Relationship Id="rId9" Type="http://schemas.openxmlformats.org/officeDocument/2006/relationships/image" Target="../media/image28.jpg"/><Relationship Id="rId1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3.jpg"/><Relationship Id="rId5" Type="http://schemas.openxmlformats.org/officeDocument/2006/relationships/hyperlink" Target="https://www.monash.edu/library/libraries/australia/caulfield" TargetMode="External"/><Relationship Id="rId4" Type="http://schemas.openxmlformats.org/officeDocument/2006/relationships/hyperlink" Target="https://www.monash.edu/innovation-studi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tinyurl.com/y4fgwhhx"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7.jp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jp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chart" Target="../charts/chart18.xml"/><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50.png"/><Relationship Id="rId4" Type="http://schemas.openxmlformats.org/officeDocument/2006/relationships/image" Target="../media/image14.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hart" Target="../charts/chart19.xml"/><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7.png"/><Relationship Id="rId4" Type="http://schemas.openxmlformats.org/officeDocument/2006/relationships/image" Target="../media/image14.png"/><Relationship Id="rId9" Type="http://schemas.openxmlformats.org/officeDocument/2006/relationships/image" Target="../media/image49.jp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hart" Target="../charts/chart20.xml"/><Relationship Id="rId7"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47.png"/><Relationship Id="rId5" Type="http://schemas.openxmlformats.org/officeDocument/2006/relationships/image" Target="../media/image14.png"/><Relationship Id="rId10" Type="http://schemas.openxmlformats.org/officeDocument/2006/relationships/image" Target="../media/image49.jpg"/><Relationship Id="rId4" Type="http://schemas.openxmlformats.org/officeDocument/2006/relationships/image" Target="../media/image52.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hart" Target="../charts/chart21.xml"/><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47.png"/><Relationship Id="rId5" Type="http://schemas.openxmlformats.org/officeDocument/2006/relationships/image" Target="../media/image14.png"/><Relationship Id="rId10"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9.jp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hart" Target="../charts/chart22.xml"/><Relationship Id="rId7"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47.png"/><Relationship Id="rId4" Type="http://schemas.openxmlformats.org/officeDocument/2006/relationships/image" Target="../media/image56.png"/><Relationship Id="rId9" Type="http://schemas.openxmlformats.org/officeDocument/2006/relationships/image" Target="../media/image49.jp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hart" Target="../charts/chart23.xml"/><Relationship Id="rId7"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58.png"/><Relationship Id="rId5" Type="http://schemas.openxmlformats.org/officeDocument/2006/relationships/image" Target="../media/image14.png"/><Relationship Id="rId10" Type="http://schemas.openxmlformats.org/officeDocument/2006/relationships/image" Target="../media/image49.jpg"/><Relationship Id="rId4" Type="http://schemas.openxmlformats.org/officeDocument/2006/relationships/image" Target="../media/image57.png"/><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hart" Target="../charts/chart24.xml"/><Relationship Id="rId7"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49.jpg"/><Relationship Id="rId4" Type="http://schemas.openxmlformats.org/officeDocument/2006/relationships/image" Target="../media/image59.pn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s://help.hotjar.com/hc/en-us/articles/115012439647" TargetMode="External"/><Relationship Id="rId3" Type="http://schemas.openxmlformats.org/officeDocument/2006/relationships/image" Target="../media/image63.jpg"/><Relationship Id="rId7" Type="http://schemas.openxmlformats.org/officeDocument/2006/relationships/hyperlink" Target="https://help.hotjar.com/hc/en-us/articles/115011789248-Hotjar-Cookies"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hyperlink" Target="https://www.hotjar.com/legal/compliance/opt-out" TargetMode="External"/><Relationship Id="rId5" Type="http://schemas.openxmlformats.org/officeDocument/2006/relationships/hyperlink" Target="https://help.hotjar.com/hc/en-us/articles/115012500387-Browser-Support" TargetMode="External"/><Relationship Id="rId10" Type="http://schemas.openxmlformats.org/officeDocument/2006/relationships/image" Target="../media/image65.png"/><Relationship Id="rId4" Type="http://schemas.openxmlformats.org/officeDocument/2006/relationships/hyperlink" Target="https://help.hotjar.com/hc/en-us/articles/115011624047-Does-Hotjar-Collect-Data-from-ALL-My-Visitors-" TargetMode="External"/><Relationship Id="rId9" Type="http://schemas.openxmlformats.org/officeDocument/2006/relationships/hyperlink" Target="https://www.hotjar.com/legal/compliance/gdpr-commitmen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hyperlink" Target="mailto:Rachelle.Orodio@monash.edu" TargetMode="External"/><Relationship Id="rId4" Type="http://schemas.openxmlformats.org/officeDocument/2006/relationships/hyperlink" Target="mailto:Megan.Lee@monash.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tinyurl.com/y5k4nzr4"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or finding evidence to understand user behaviour in Primo</a:t>
            </a:r>
            <a:endParaRPr lang="en-AU" dirty="0"/>
          </a:p>
        </p:txBody>
      </p:sp>
      <p:sp>
        <p:nvSpPr>
          <p:cNvPr id="3" name="Text Placeholder 2"/>
          <p:cNvSpPr>
            <a:spLocks noGrp="1"/>
          </p:cNvSpPr>
          <p:nvPr>
            <p:ph type="body" sz="quarter" idx="12"/>
          </p:nvPr>
        </p:nvSpPr>
        <p:spPr>
          <a:xfrm>
            <a:off x="370183" y="6293622"/>
            <a:ext cx="5649316" cy="409725"/>
          </a:xfrm>
        </p:spPr>
        <p:txBody>
          <a:bodyPr/>
          <a:lstStyle/>
          <a:p>
            <a:r>
              <a:rPr lang="en-AU" dirty="0"/>
              <a:t>ANZREG 2019 Conference (23-25 Oct 2019) #anzreg2019</a:t>
            </a:r>
          </a:p>
        </p:txBody>
      </p:sp>
      <p:sp>
        <p:nvSpPr>
          <p:cNvPr id="4" name="Text Placeholder 3"/>
          <p:cNvSpPr>
            <a:spLocks noGrp="1"/>
          </p:cNvSpPr>
          <p:nvPr>
            <p:ph type="body" sz="quarter" idx="13"/>
          </p:nvPr>
        </p:nvSpPr>
        <p:spPr>
          <a:xfrm>
            <a:off x="378808" y="1959605"/>
            <a:ext cx="6680670" cy="1180231"/>
          </a:xfrm>
        </p:spPr>
        <p:txBody>
          <a:bodyPr/>
          <a:lstStyle/>
          <a:p>
            <a:r>
              <a:rPr lang="en-US" dirty="0"/>
              <a:t>What do Primo users want?</a:t>
            </a:r>
            <a:endParaRPr lang="en-AU" dirty="0"/>
          </a:p>
        </p:txBody>
      </p:sp>
      <p:sp>
        <p:nvSpPr>
          <p:cNvPr id="5" name="Text Placeholder 4"/>
          <p:cNvSpPr>
            <a:spLocks noGrp="1"/>
          </p:cNvSpPr>
          <p:nvPr>
            <p:ph type="body" sz="quarter" idx="14"/>
          </p:nvPr>
        </p:nvSpPr>
        <p:spPr>
          <a:xfrm>
            <a:off x="369883" y="5041620"/>
            <a:ext cx="4802618" cy="1252002"/>
          </a:xfrm>
        </p:spPr>
        <p:txBody>
          <a:bodyPr/>
          <a:lstStyle/>
          <a:p>
            <a:r>
              <a:rPr lang="en-AU" b="1" dirty="0"/>
              <a:t>Megan Lee, </a:t>
            </a:r>
            <a:r>
              <a:rPr lang="en-AU" dirty="0"/>
              <a:t>Application Librarian</a:t>
            </a:r>
          </a:p>
          <a:p>
            <a:r>
              <a:rPr lang="en-AU" b="1" dirty="0"/>
              <a:t>Rachelle Orodio, </a:t>
            </a:r>
            <a:r>
              <a:rPr lang="en-AU" dirty="0"/>
              <a:t>Application Administrator</a:t>
            </a:r>
          </a:p>
          <a:p>
            <a:r>
              <a:rPr lang="en-AU" dirty="0"/>
              <a:t>Monash University</a:t>
            </a:r>
          </a:p>
        </p:txBody>
      </p:sp>
    </p:spTree>
    <p:extLst>
      <p:ext uri="{BB962C8B-B14F-4D97-AF65-F5344CB8AC3E}">
        <p14:creationId xmlns:p14="http://schemas.microsoft.com/office/powerpoint/2010/main" val="1524302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RESEARCH QUESTIONS</a:t>
            </a:r>
          </a:p>
        </p:txBody>
      </p:sp>
      <p:sp>
        <p:nvSpPr>
          <p:cNvPr id="17" name="Text Placeholder 16"/>
          <p:cNvSpPr>
            <a:spLocks noGrp="1"/>
          </p:cNvSpPr>
          <p:nvPr>
            <p:ph type="body" sz="quarter" idx="16"/>
          </p:nvPr>
        </p:nvSpPr>
        <p:spPr>
          <a:xfrm>
            <a:off x="300211" y="1063265"/>
            <a:ext cx="7451725" cy="5429899"/>
          </a:xfrm>
        </p:spPr>
        <p:txBody>
          <a:bodyPr/>
          <a:lstStyle/>
          <a:p>
            <a:pPr marL="504000" indent="-504000">
              <a:lnSpc>
                <a:spcPct val="100000"/>
              </a:lnSpc>
              <a:spcBef>
                <a:spcPts val="500"/>
              </a:spcBef>
              <a:spcAft>
                <a:spcPts val="500"/>
              </a:spcAft>
              <a:buFont typeface="Arial" panose="020B0604020202020204" pitchFamily="34" charset="0"/>
              <a:buChar char="•"/>
            </a:pPr>
            <a:r>
              <a:rPr lang="en-AU" sz="3600" dirty="0"/>
              <a:t>How do users search in Primo?</a:t>
            </a:r>
          </a:p>
          <a:p>
            <a:pPr marL="504000" indent="-504000">
              <a:lnSpc>
                <a:spcPct val="100000"/>
              </a:lnSpc>
              <a:spcBef>
                <a:spcPts val="500"/>
              </a:spcBef>
              <a:spcAft>
                <a:spcPts val="500"/>
              </a:spcAft>
              <a:buFont typeface="Arial" panose="020B0604020202020204" pitchFamily="34" charset="0"/>
              <a:buChar char="•"/>
            </a:pPr>
            <a:r>
              <a:rPr lang="en-AU" sz="3600" dirty="0"/>
              <a:t>Where do they start their searches?</a:t>
            </a:r>
          </a:p>
          <a:p>
            <a:pPr marL="504000" indent="-504000">
              <a:lnSpc>
                <a:spcPct val="100000"/>
              </a:lnSpc>
              <a:spcBef>
                <a:spcPts val="500"/>
              </a:spcBef>
              <a:spcAft>
                <a:spcPts val="500"/>
              </a:spcAft>
              <a:buFont typeface="Arial" panose="020B0604020202020204" pitchFamily="34" charset="0"/>
              <a:buChar char="•"/>
            </a:pPr>
            <a:r>
              <a:rPr lang="en-AU" sz="3600" dirty="0"/>
              <a:t>Which screen elements do they use most heavily, and which they ignore and </a:t>
            </a:r>
          </a:p>
          <a:p>
            <a:pPr marL="504000" indent="-504000">
              <a:lnSpc>
                <a:spcPct val="100000"/>
              </a:lnSpc>
              <a:spcBef>
                <a:spcPts val="500"/>
              </a:spcBef>
              <a:spcAft>
                <a:spcPts val="500"/>
              </a:spcAft>
              <a:buFont typeface="Arial" panose="020B0604020202020204" pitchFamily="34" charset="0"/>
              <a:buChar char="•"/>
            </a:pPr>
            <a:r>
              <a:rPr lang="en-AU" sz="3600" dirty="0"/>
              <a:t>What can we understand from how users structure their searches?</a:t>
            </a:r>
          </a:p>
        </p:txBody>
      </p:sp>
    </p:spTree>
    <p:extLst>
      <p:ext uri="{BB962C8B-B14F-4D97-AF65-F5344CB8AC3E}">
        <p14:creationId xmlns:p14="http://schemas.microsoft.com/office/powerpoint/2010/main" val="3444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How users start a search</a:t>
            </a:r>
          </a:p>
        </p:txBody>
      </p:sp>
      <p:graphicFrame>
        <p:nvGraphicFramePr>
          <p:cNvPr id="4" name="Chart 3"/>
          <p:cNvGraphicFramePr>
            <a:graphicFrameLocks/>
          </p:cNvGraphicFramePr>
          <p:nvPr>
            <p:extLst>
              <p:ext uri="{D42A27DB-BD31-4B8C-83A1-F6EECF244321}">
                <p14:modId xmlns:p14="http://schemas.microsoft.com/office/powerpoint/2010/main" val="3606938143"/>
              </p:ext>
            </p:extLst>
          </p:nvPr>
        </p:nvGraphicFramePr>
        <p:xfrm>
          <a:off x="6278239" y="0"/>
          <a:ext cx="4102889" cy="36325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37730223"/>
              </p:ext>
            </p:extLst>
          </p:nvPr>
        </p:nvGraphicFramePr>
        <p:xfrm>
          <a:off x="306059" y="1237951"/>
          <a:ext cx="5162411" cy="43918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val="1070696892"/>
              </p:ext>
            </p:extLst>
          </p:nvPr>
        </p:nvGraphicFramePr>
        <p:xfrm>
          <a:off x="5916705" y="3958876"/>
          <a:ext cx="4464423" cy="2696595"/>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306060" y="6119446"/>
            <a:ext cx="3482169"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Source Primo analytics</a:t>
            </a:r>
          </a:p>
        </p:txBody>
      </p:sp>
    </p:spTree>
    <p:extLst>
      <p:ext uri="{BB962C8B-B14F-4D97-AF65-F5344CB8AC3E}">
        <p14:creationId xmlns:p14="http://schemas.microsoft.com/office/powerpoint/2010/main" val="227147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1556" y="300168"/>
            <a:ext cx="5630067" cy="738664"/>
          </a:xfrm>
          <a:prstGeom prst="rect">
            <a:avLst/>
          </a:prstGeom>
        </p:spPr>
        <p:txBody>
          <a:bodyPr wrap="none">
            <a:spAutoFit/>
          </a:bodyPr>
          <a:lstStyle/>
          <a:p>
            <a:r>
              <a:rPr lang="en-AU" sz="4200" b="1" dirty="0">
                <a:latin typeface="Arial Narrow" panose="020B0606020202030204" pitchFamily="34" charset="0"/>
                <a:ea typeface="Arial Narrow" charset="0"/>
                <a:cs typeface="Arial Narrow" charset="0"/>
              </a:rPr>
              <a:t>Narrowing search results</a:t>
            </a:r>
          </a:p>
        </p:txBody>
      </p:sp>
      <p:sp>
        <p:nvSpPr>
          <p:cNvPr id="3" name="TextBox 2"/>
          <p:cNvSpPr txBox="1"/>
          <p:nvPr/>
        </p:nvSpPr>
        <p:spPr>
          <a:xfrm>
            <a:off x="306060" y="6119446"/>
            <a:ext cx="3482169"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Source Primo analytics</a:t>
            </a:r>
          </a:p>
        </p:txBody>
      </p:sp>
      <p:graphicFrame>
        <p:nvGraphicFramePr>
          <p:cNvPr id="6" name="Chart 5"/>
          <p:cNvGraphicFramePr>
            <a:graphicFrameLocks/>
          </p:cNvGraphicFramePr>
          <p:nvPr>
            <p:extLst>
              <p:ext uri="{D42A27DB-BD31-4B8C-83A1-F6EECF244321}">
                <p14:modId xmlns:p14="http://schemas.microsoft.com/office/powerpoint/2010/main" val="2007707993"/>
              </p:ext>
            </p:extLst>
          </p:nvPr>
        </p:nvGraphicFramePr>
        <p:xfrm>
          <a:off x="2984360" y="896083"/>
          <a:ext cx="8362977" cy="54745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6060" y="1280804"/>
            <a:ext cx="4551690" cy="707886"/>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45% of Primo actions were Resource availability seeking actions</a:t>
            </a:r>
          </a:p>
        </p:txBody>
      </p:sp>
    </p:spTree>
    <p:extLst>
      <p:ext uri="{BB962C8B-B14F-4D97-AF65-F5344CB8AC3E}">
        <p14:creationId xmlns:p14="http://schemas.microsoft.com/office/powerpoint/2010/main" val="1056005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1556" y="300168"/>
            <a:ext cx="5482591" cy="738664"/>
          </a:xfrm>
          <a:prstGeom prst="rect">
            <a:avLst/>
          </a:prstGeom>
        </p:spPr>
        <p:txBody>
          <a:bodyPr wrap="none">
            <a:spAutoFit/>
          </a:bodyPr>
          <a:lstStyle/>
          <a:p>
            <a:r>
              <a:rPr lang="en-AU" sz="4200" b="1" dirty="0">
                <a:latin typeface="Arial Narrow" panose="020B0606020202030204" pitchFamily="34" charset="0"/>
              </a:rPr>
              <a:t>Narrowing search results</a:t>
            </a:r>
          </a:p>
        </p:txBody>
      </p:sp>
      <p:sp>
        <p:nvSpPr>
          <p:cNvPr id="3" name="TextBox 2"/>
          <p:cNvSpPr txBox="1"/>
          <p:nvPr/>
        </p:nvSpPr>
        <p:spPr>
          <a:xfrm>
            <a:off x="235722" y="6376908"/>
            <a:ext cx="3482169"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Source Primo analytics</a:t>
            </a:r>
          </a:p>
        </p:txBody>
      </p:sp>
      <p:graphicFrame>
        <p:nvGraphicFramePr>
          <p:cNvPr id="4" name="Chart 3"/>
          <p:cNvGraphicFramePr>
            <a:graphicFrameLocks/>
          </p:cNvGraphicFramePr>
          <p:nvPr>
            <p:extLst>
              <p:ext uri="{D42A27DB-BD31-4B8C-83A1-F6EECF244321}">
                <p14:modId xmlns:p14="http://schemas.microsoft.com/office/powerpoint/2010/main" val="1619067749"/>
              </p:ext>
            </p:extLst>
          </p:nvPr>
        </p:nvGraphicFramePr>
        <p:xfrm>
          <a:off x="412040" y="1038832"/>
          <a:ext cx="5669446" cy="5145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819568286"/>
              </p:ext>
            </p:extLst>
          </p:nvPr>
        </p:nvGraphicFramePr>
        <p:xfrm>
          <a:off x="6544234" y="0"/>
          <a:ext cx="4536142" cy="37534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1241653774"/>
              </p:ext>
            </p:extLst>
          </p:nvPr>
        </p:nvGraphicFramePr>
        <p:xfrm>
          <a:off x="8122023" y="3753461"/>
          <a:ext cx="4427437" cy="31045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76714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1556" y="300168"/>
            <a:ext cx="5751896" cy="738664"/>
          </a:xfrm>
          <a:prstGeom prst="rect">
            <a:avLst/>
          </a:prstGeom>
        </p:spPr>
        <p:txBody>
          <a:bodyPr wrap="none">
            <a:spAutoFit/>
          </a:bodyPr>
          <a:lstStyle/>
          <a:p>
            <a:r>
              <a:rPr lang="en-AU" sz="4200" b="1" dirty="0">
                <a:latin typeface="Arial Narrow" panose="020B0606020202030204" pitchFamily="34" charset="0"/>
              </a:rPr>
              <a:t>Broadening search results</a:t>
            </a:r>
          </a:p>
        </p:txBody>
      </p:sp>
      <p:sp>
        <p:nvSpPr>
          <p:cNvPr id="3" name="TextBox 2"/>
          <p:cNvSpPr txBox="1"/>
          <p:nvPr/>
        </p:nvSpPr>
        <p:spPr>
          <a:xfrm>
            <a:off x="306060" y="6119446"/>
            <a:ext cx="3482169"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Source Primo analytics</a:t>
            </a:r>
          </a:p>
        </p:txBody>
      </p:sp>
      <p:graphicFrame>
        <p:nvGraphicFramePr>
          <p:cNvPr id="4" name="Chart 3"/>
          <p:cNvGraphicFramePr>
            <a:graphicFrameLocks/>
          </p:cNvGraphicFramePr>
          <p:nvPr>
            <p:extLst>
              <p:ext uri="{D42A27DB-BD31-4B8C-83A1-F6EECF244321}">
                <p14:modId xmlns:p14="http://schemas.microsoft.com/office/powerpoint/2010/main" val="1076529641"/>
              </p:ext>
            </p:extLst>
          </p:nvPr>
        </p:nvGraphicFramePr>
        <p:xfrm>
          <a:off x="0" y="1266092"/>
          <a:ext cx="5209370" cy="35451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815823623"/>
              </p:ext>
            </p:extLst>
          </p:nvPr>
        </p:nvGraphicFramePr>
        <p:xfrm>
          <a:off x="7104185" y="318432"/>
          <a:ext cx="4836192" cy="34999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4280668161"/>
              </p:ext>
            </p:extLst>
          </p:nvPr>
        </p:nvGraphicFramePr>
        <p:xfrm>
          <a:off x="4916214" y="3504828"/>
          <a:ext cx="5345386" cy="32007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16017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1556" y="300168"/>
            <a:ext cx="6195927" cy="738664"/>
          </a:xfrm>
          <a:prstGeom prst="rect">
            <a:avLst/>
          </a:prstGeom>
        </p:spPr>
        <p:txBody>
          <a:bodyPr wrap="none">
            <a:spAutoFit/>
          </a:bodyPr>
          <a:lstStyle/>
          <a:p>
            <a:r>
              <a:rPr lang="en-AU" sz="4200" b="1" dirty="0">
                <a:latin typeface="Arial Narrow" panose="020B0606020202030204" pitchFamily="34" charset="0"/>
              </a:rPr>
              <a:t>Personalising search results</a:t>
            </a:r>
          </a:p>
        </p:txBody>
      </p:sp>
      <p:sp>
        <p:nvSpPr>
          <p:cNvPr id="3" name="TextBox 2"/>
          <p:cNvSpPr txBox="1"/>
          <p:nvPr/>
        </p:nvSpPr>
        <p:spPr>
          <a:xfrm>
            <a:off x="306060" y="6119446"/>
            <a:ext cx="3482169" cy="369332"/>
          </a:xfrm>
          <a:prstGeom prst="rect">
            <a:avLst/>
          </a:prstGeom>
          <a:noFill/>
        </p:spPr>
        <p:txBody>
          <a:bodyPr wrap="square" rtlCol="0">
            <a:spAutoFit/>
          </a:bodyPr>
          <a:lstStyle/>
          <a:p>
            <a:r>
              <a:rPr lang="en-AU" dirty="0">
                <a:latin typeface="Arial" panose="020B0604020202020204" pitchFamily="34" charset="0"/>
                <a:cs typeface="Arial" panose="020B0604020202020204" pitchFamily="34" charset="0"/>
              </a:rPr>
              <a:t>Source Primo analytics</a:t>
            </a:r>
          </a:p>
        </p:txBody>
      </p:sp>
      <p:graphicFrame>
        <p:nvGraphicFramePr>
          <p:cNvPr id="4" name="Chart 3"/>
          <p:cNvGraphicFramePr>
            <a:graphicFrameLocks/>
          </p:cNvGraphicFramePr>
          <p:nvPr>
            <p:extLst>
              <p:ext uri="{D42A27DB-BD31-4B8C-83A1-F6EECF244321}">
                <p14:modId xmlns:p14="http://schemas.microsoft.com/office/powerpoint/2010/main" val="1730560225"/>
              </p:ext>
            </p:extLst>
          </p:nvPr>
        </p:nvGraphicFramePr>
        <p:xfrm>
          <a:off x="5872633" y="135574"/>
          <a:ext cx="6134100" cy="3609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169384706"/>
              </p:ext>
            </p:extLst>
          </p:nvPr>
        </p:nvGraphicFramePr>
        <p:xfrm>
          <a:off x="4129874" y="3812329"/>
          <a:ext cx="6044640" cy="28787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4104810867"/>
              </p:ext>
            </p:extLst>
          </p:nvPr>
        </p:nvGraphicFramePr>
        <p:xfrm>
          <a:off x="158395" y="1189005"/>
          <a:ext cx="5867400" cy="38290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87594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1556" y="300168"/>
            <a:ext cx="5041765" cy="738664"/>
          </a:xfrm>
          <a:prstGeom prst="rect">
            <a:avLst/>
          </a:prstGeom>
        </p:spPr>
        <p:txBody>
          <a:bodyPr wrap="none">
            <a:spAutoFit/>
          </a:bodyPr>
          <a:lstStyle/>
          <a:p>
            <a:r>
              <a:rPr lang="en-AU" sz="4200" b="1" dirty="0">
                <a:latin typeface="Arial Narrow" panose="020B0606020202030204" pitchFamily="34" charset="0"/>
              </a:rPr>
              <a:t>Reusing search results</a:t>
            </a:r>
          </a:p>
        </p:txBody>
      </p:sp>
      <p:sp>
        <p:nvSpPr>
          <p:cNvPr id="3" name="TextBox 2"/>
          <p:cNvSpPr txBox="1"/>
          <p:nvPr/>
        </p:nvSpPr>
        <p:spPr>
          <a:xfrm>
            <a:off x="9805830" y="75906"/>
            <a:ext cx="2293745" cy="307777"/>
          </a:xfrm>
          <a:prstGeom prst="rect">
            <a:avLst/>
          </a:prstGeom>
          <a:noFill/>
        </p:spPr>
        <p:txBody>
          <a:bodyPr wrap="square" rtlCol="0">
            <a:spAutoFit/>
          </a:bodyPr>
          <a:lstStyle/>
          <a:p>
            <a:r>
              <a:rPr lang="en-AU" sz="1400" dirty="0">
                <a:latin typeface="Arial" panose="020B0604020202020204" pitchFamily="34" charset="0"/>
                <a:cs typeface="Arial" panose="020B0604020202020204" pitchFamily="34" charset="0"/>
              </a:rPr>
              <a:t>Source Primo analytics</a:t>
            </a:r>
          </a:p>
        </p:txBody>
      </p:sp>
      <p:graphicFrame>
        <p:nvGraphicFramePr>
          <p:cNvPr id="4" name="Chart 3"/>
          <p:cNvGraphicFramePr>
            <a:graphicFrameLocks/>
          </p:cNvGraphicFramePr>
          <p:nvPr>
            <p:extLst>
              <p:ext uri="{D42A27DB-BD31-4B8C-83A1-F6EECF244321}">
                <p14:modId xmlns:p14="http://schemas.microsoft.com/office/powerpoint/2010/main" val="3714417565"/>
              </p:ext>
            </p:extLst>
          </p:nvPr>
        </p:nvGraphicFramePr>
        <p:xfrm>
          <a:off x="391942" y="1038832"/>
          <a:ext cx="5041765" cy="28750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322041993"/>
              </p:ext>
            </p:extLst>
          </p:nvPr>
        </p:nvGraphicFramePr>
        <p:xfrm>
          <a:off x="640700" y="4049485"/>
          <a:ext cx="4793007" cy="26605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920452685"/>
              </p:ext>
            </p:extLst>
          </p:nvPr>
        </p:nvGraphicFramePr>
        <p:xfrm>
          <a:off x="5514094" y="277885"/>
          <a:ext cx="6184420" cy="33596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526507920"/>
              </p:ext>
            </p:extLst>
          </p:nvPr>
        </p:nvGraphicFramePr>
        <p:xfrm>
          <a:off x="6408397" y="3864280"/>
          <a:ext cx="4854234" cy="281563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65396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Analysis of user search strategies</a:t>
            </a:r>
          </a:p>
        </p:txBody>
      </p:sp>
      <p:sp>
        <p:nvSpPr>
          <p:cNvPr id="2" name="Rectangle 1"/>
          <p:cNvSpPr/>
          <p:nvPr/>
        </p:nvSpPr>
        <p:spPr>
          <a:xfrm>
            <a:off x="387927" y="1066003"/>
            <a:ext cx="8922328" cy="5529719"/>
          </a:xfrm>
          <a:prstGeom prst="rect">
            <a:avLst/>
          </a:prstGeom>
        </p:spPr>
        <p:txBody>
          <a:bodyPr wrap="square">
            <a:spAutoFit/>
          </a:bodyPr>
          <a:lstStyle/>
          <a:p>
            <a:pPr marL="504000" lvl="0" indent="-504000">
              <a:spcBef>
                <a:spcPts val="500"/>
              </a:spcBef>
              <a:spcAft>
                <a:spcPts val="500"/>
              </a:spcAft>
              <a:buFont typeface="Arial" panose="020B0604020202020204" pitchFamily="34" charset="0"/>
              <a:buChar char="•"/>
              <a:tabLst>
                <a:tab pos="457200" algn="l"/>
              </a:tabLst>
            </a:pPr>
            <a:r>
              <a:rPr lang="en-AU" sz="3200" dirty="0">
                <a:latin typeface="Arial" panose="020B0604020202020204" pitchFamily="34" charset="0"/>
                <a:ea typeface="Arial Narrow" charset="0"/>
                <a:cs typeface="Arial" panose="020B0604020202020204" pitchFamily="34" charset="0"/>
              </a:rPr>
              <a:t>44% of user searches are two to four words long.</a:t>
            </a:r>
          </a:p>
          <a:p>
            <a:pPr marL="504000" lvl="0" indent="-504000">
              <a:spcBef>
                <a:spcPts val="500"/>
              </a:spcBef>
              <a:spcAft>
                <a:spcPts val="500"/>
              </a:spcAft>
              <a:buFont typeface="Arial" panose="020B0604020202020204" pitchFamily="34" charset="0"/>
              <a:buChar char="•"/>
              <a:tabLst>
                <a:tab pos="457200" algn="l"/>
              </a:tabLst>
            </a:pPr>
            <a:r>
              <a:rPr lang="en-AU" sz="3200" dirty="0">
                <a:latin typeface="Arial" panose="020B0604020202020204" pitchFamily="34" charset="0"/>
                <a:ea typeface="Arial Narrow" charset="0"/>
                <a:cs typeface="Arial" panose="020B0604020202020204" pitchFamily="34" charset="0"/>
              </a:rPr>
              <a:t>69% of searches are either under seven words long</a:t>
            </a:r>
          </a:p>
          <a:p>
            <a:pPr marL="504000" lvl="0" indent="-504000">
              <a:spcBef>
                <a:spcPts val="500"/>
              </a:spcBef>
              <a:spcAft>
                <a:spcPts val="500"/>
              </a:spcAft>
              <a:buFont typeface="Arial" panose="020B0604020202020204" pitchFamily="34" charset="0"/>
              <a:buChar char="•"/>
              <a:tabLst>
                <a:tab pos="457200" algn="l"/>
              </a:tabLst>
            </a:pPr>
            <a:r>
              <a:rPr lang="en-AU" sz="3200" dirty="0">
                <a:latin typeface="Arial" panose="020B0604020202020204" pitchFamily="34" charset="0"/>
                <a:ea typeface="Arial Narrow" charset="0"/>
                <a:cs typeface="Arial" panose="020B0604020202020204" pitchFamily="34" charset="0"/>
              </a:rPr>
              <a:t>14% of searches include more than fifty words</a:t>
            </a:r>
          </a:p>
          <a:p>
            <a:pPr marL="504000" lvl="0" indent="-504000">
              <a:spcBef>
                <a:spcPts val="500"/>
              </a:spcBef>
              <a:spcAft>
                <a:spcPts val="500"/>
              </a:spcAft>
              <a:buFont typeface="Arial" panose="020B0604020202020204" pitchFamily="34" charset="0"/>
              <a:buChar char="•"/>
              <a:tabLst>
                <a:tab pos="457200" algn="l"/>
              </a:tabLst>
            </a:pPr>
            <a:r>
              <a:rPr lang="en-AU" sz="3200" dirty="0">
                <a:latin typeface="Arial" panose="020B0604020202020204" pitchFamily="34" charset="0"/>
                <a:ea typeface="Arial Narrow" charset="0"/>
                <a:cs typeface="Arial" panose="020B0604020202020204" pitchFamily="34" charset="0"/>
              </a:rPr>
              <a:t>Most searches are fairly simple, eg ‘marketing mix’ is the most commonly occurring search term</a:t>
            </a:r>
          </a:p>
          <a:p>
            <a:pPr marL="504000" lvl="0" indent="-504000">
              <a:spcBef>
                <a:spcPts val="500"/>
              </a:spcBef>
              <a:spcAft>
                <a:spcPts val="500"/>
              </a:spcAft>
              <a:buFont typeface="Arial" panose="020B0604020202020204" pitchFamily="34" charset="0"/>
              <a:buChar char="•"/>
              <a:tabLst>
                <a:tab pos="457200" algn="l"/>
              </a:tabLst>
            </a:pPr>
            <a:r>
              <a:rPr lang="en-AU" sz="3200" dirty="0">
                <a:latin typeface="Arial" panose="020B0604020202020204" pitchFamily="34" charset="0"/>
                <a:ea typeface="Arial Narrow" charset="0"/>
                <a:cs typeface="Arial" panose="020B0604020202020204" pitchFamily="34" charset="0"/>
              </a:rPr>
              <a:t>1.13% of all searches were unsuccessful</a:t>
            </a:r>
          </a:p>
        </p:txBody>
      </p:sp>
    </p:spTree>
    <p:extLst>
      <p:ext uri="{BB962C8B-B14F-4D97-AF65-F5344CB8AC3E}">
        <p14:creationId xmlns:p14="http://schemas.microsoft.com/office/powerpoint/2010/main" val="1750007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2419"/>
          <a:stretch/>
        </p:blipFill>
        <p:spPr>
          <a:xfrm>
            <a:off x="3455134" y="1336394"/>
            <a:ext cx="1035600" cy="979556"/>
          </a:xfrm>
          <a:prstGeom prst="rect">
            <a:avLst/>
          </a:prstGeom>
        </p:spPr>
      </p:pic>
      <p:sp>
        <p:nvSpPr>
          <p:cNvPr id="3" name="Text Placeholder 2"/>
          <p:cNvSpPr>
            <a:spLocks noGrp="1"/>
          </p:cNvSpPr>
          <p:nvPr>
            <p:ph type="body" sz="quarter" idx="13"/>
          </p:nvPr>
        </p:nvSpPr>
        <p:spPr>
          <a:xfrm>
            <a:off x="306059" y="326309"/>
            <a:ext cx="8644211" cy="736956"/>
          </a:xfrm>
        </p:spPr>
        <p:txBody>
          <a:bodyPr/>
          <a:lstStyle/>
          <a:p>
            <a:r>
              <a:rPr lang="en-AU" dirty="0"/>
              <a:t>Library discovery application hierarchy</a:t>
            </a:r>
          </a:p>
        </p:txBody>
      </p:sp>
      <p:sp>
        <p:nvSpPr>
          <p:cNvPr id="2" name="Rectangle 2"/>
          <p:cNvSpPr>
            <a:spLocks noChangeArrowheads="1"/>
          </p:cNvSpPr>
          <p:nvPr/>
        </p:nvSpPr>
        <p:spPr bwMode="auto">
          <a:xfrm>
            <a:off x="2678545" y="22444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4" name="Object 3"/>
          <p:cNvGraphicFramePr>
            <a:graphicFrameLocks noChangeAspect="1"/>
          </p:cNvGraphicFramePr>
          <p:nvPr>
            <p:extLst>
              <p:ext uri="{D42A27DB-BD31-4B8C-83A1-F6EECF244321}">
                <p14:modId xmlns:p14="http://schemas.microsoft.com/office/powerpoint/2010/main" val="3335194515"/>
              </p:ext>
            </p:extLst>
          </p:nvPr>
        </p:nvGraphicFramePr>
        <p:xfrm>
          <a:off x="1791855" y="1357747"/>
          <a:ext cx="5892800" cy="4991965"/>
        </p:xfrm>
        <a:graphic>
          <a:graphicData uri="http://schemas.openxmlformats.org/presentationml/2006/ole">
            <mc:AlternateContent xmlns:mc="http://schemas.openxmlformats.org/markup-compatibility/2006">
              <mc:Choice xmlns:v="urn:schemas-microsoft-com:vml" Requires="v">
                <p:oleObj spid="_x0000_s2141" name="Visio" r:id="rId5" imgW="3657600" imgH="3657680" progId="Visio.Drawing.15">
                  <p:embed/>
                </p:oleObj>
              </mc:Choice>
              <mc:Fallback>
                <p:oleObj name="Visio" r:id="rId5" imgW="3657600" imgH="3657680" progId="Visio.Drawing.15">
                  <p:embed/>
                  <p:pic>
                    <p:nvPicPr>
                      <p:cNvPr id="4" name="Object 3"/>
                      <p:cNvPicPr>
                        <a:picLocks noChangeAspect="1" noChangeArrowheads="1"/>
                      </p:cNvPicPr>
                      <p:nvPr/>
                    </p:nvPicPr>
                    <p:blipFill>
                      <a:blip r:embed="rId6"/>
                      <a:srcRect/>
                      <a:stretch>
                        <a:fillRect/>
                      </a:stretch>
                    </p:blipFill>
                    <p:spPr bwMode="auto">
                      <a:xfrm>
                        <a:off x="1791855" y="1357747"/>
                        <a:ext cx="5892800" cy="4991965"/>
                      </a:xfrm>
                      <a:prstGeom prst="rect">
                        <a:avLst/>
                      </a:prstGeom>
                      <a:noFill/>
                    </p:spPr>
                  </p:pic>
                </p:oleObj>
              </mc:Fallback>
            </mc:AlternateContent>
          </a:graphicData>
        </a:graphic>
      </p:graphicFrame>
      <p:pic>
        <p:nvPicPr>
          <p:cNvPr id="7" name="Picture 6"/>
          <p:cNvPicPr>
            <a:picLocks noChangeAspect="1"/>
          </p:cNvPicPr>
          <p:nvPr/>
        </p:nvPicPr>
        <p:blipFill>
          <a:blip r:embed="rId7"/>
          <a:stretch>
            <a:fillRect/>
          </a:stretch>
        </p:blipFill>
        <p:spPr>
          <a:xfrm>
            <a:off x="6151296" y="3211837"/>
            <a:ext cx="1029313" cy="504696"/>
          </a:xfrm>
          <a:prstGeom prst="rect">
            <a:avLst/>
          </a:prstGeom>
        </p:spPr>
      </p:pic>
      <p:pic>
        <p:nvPicPr>
          <p:cNvPr id="8" name="Picture 7"/>
          <p:cNvPicPr>
            <a:picLocks noChangeAspect="1"/>
          </p:cNvPicPr>
          <p:nvPr/>
        </p:nvPicPr>
        <p:blipFill>
          <a:blip r:embed="rId8"/>
          <a:stretch>
            <a:fillRect/>
          </a:stretch>
        </p:blipFill>
        <p:spPr>
          <a:xfrm>
            <a:off x="7267693" y="3211838"/>
            <a:ext cx="551254" cy="559018"/>
          </a:xfrm>
          <a:prstGeom prst="rect">
            <a:avLst/>
          </a:prstGeom>
        </p:spPr>
      </p:pic>
      <p:pic>
        <p:nvPicPr>
          <p:cNvPr id="9" name="Picture 8"/>
          <p:cNvPicPr>
            <a:picLocks noChangeAspect="1"/>
          </p:cNvPicPr>
          <p:nvPr/>
        </p:nvPicPr>
        <p:blipFill>
          <a:blip r:embed="rId9"/>
          <a:stretch>
            <a:fillRect/>
          </a:stretch>
        </p:blipFill>
        <p:spPr>
          <a:xfrm>
            <a:off x="1258620" y="4218942"/>
            <a:ext cx="1337728" cy="773972"/>
          </a:xfrm>
          <a:prstGeom prst="rect">
            <a:avLst/>
          </a:prstGeom>
        </p:spPr>
      </p:pic>
      <p:pic>
        <p:nvPicPr>
          <p:cNvPr id="10" name="Picture 9"/>
          <p:cNvPicPr>
            <a:picLocks noChangeAspect="1"/>
          </p:cNvPicPr>
          <p:nvPr/>
        </p:nvPicPr>
        <p:blipFill>
          <a:blip r:embed="rId10"/>
          <a:stretch>
            <a:fillRect/>
          </a:stretch>
        </p:blipFill>
        <p:spPr>
          <a:xfrm>
            <a:off x="7267693" y="5343874"/>
            <a:ext cx="2079507" cy="404492"/>
          </a:xfrm>
          <a:prstGeom prst="rect">
            <a:avLst/>
          </a:prstGeom>
        </p:spPr>
      </p:pic>
    </p:spTree>
    <p:extLst>
      <p:ext uri="{BB962C8B-B14F-4D97-AF65-F5344CB8AC3E}">
        <p14:creationId xmlns:p14="http://schemas.microsoft.com/office/powerpoint/2010/main" val="1321252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7"/>
          <p:cNvSpPr txBox="1">
            <a:spLocks noGrp="1"/>
          </p:cNvSpPr>
          <p:nvPr>
            <p:ph type="body" idx="1"/>
          </p:nvPr>
        </p:nvSpPr>
        <p:spPr>
          <a:xfrm>
            <a:off x="236375" y="1039440"/>
            <a:ext cx="7912359" cy="4948619"/>
          </a:xfrm>
          <a:prstGeom prst="rect">
            <a:avLst/>
          </a:prstGeom>
        </p:spPr>
        <p:txBody>
          <a:bodyPr spcFirstLastPara="1" wrap="square" lIns="121900" tIns="121900" rIns="121900" bIns="121900" anchor="t" anchorCtr="0">
            <a:noAutofit/>
          </a:bodyPr>
          <a:lstStyle/>
          <a:p>
            <a:pPr marL="380990" indent="-380990"/>
            <a:r>
              <a:rPr lang="en-US" sz="2000" dirty="0">
                <a:solidFill>
                  <a:schemeClr val="tx1"/>
                </a:solidFill>
                <a:latin typeface="Arial" panose="020B0604020202020204" pitchFamily="34" charset="0"/>
                <a:cs typeface="Arial" panose="020B0604020202020204" pitchFamily="34" charset="0"/>
              </a:rPr>
              <a:t>Primo since June 2010</a:t>
            </a:r>
          </a:p>
          <a:p>
            <a:pPr marL="990575" lvl="1" indent="-380990"/>
            <a:r>
              <a:rPr lang="en-US" sz="2000" dirty="0">
                <a:solidFill>
                  <a:schemeClr val="tx1"/>
                </a:solidFill>
                <a:latin typeface="Arial" panose="020B0604020202020204" pitchFamily="34" charset="0"/>
                <a:cs typeface="Arial" panose="020B0604020202020204" pitchFamily="34" charset="0"/>
              </a:rPr>
              <a:t>Direct Hosted Back Office (can SSH), </a:t>
            </a:r>
          </a:p>
          <a:p>
            <a:pPr marL="990575" lvl="1" indent="-380990"/>
            <a:r>
              <a:rPr lang="en-US" sz="2000" dirty="0">
                <a:solidFill>
                  <a:schemeClr val="tx1"/>
                </a:solidFill>
                <a:latin typeface="Arial" panose="020B0604020202020204" pitchFamily="34" charset="0"/>
                <a:cs typeface="Arial" panose="020B0604020202020204" pitchFamily="34" charset="0"/>
              </a:rPr>
              <a:t>3 Alma Institutions and 1 Primo Instance with 3 Views</a:t>
            </a:r>
            <a:endParaRPr lang="en-US" sz="2000" dirty="0">
              <a:latin typeface="Arial" panose="020B0604020202020204" pitchFamily="34" charset="0"/>
              <a:cs typeface="Arial" panose="020B0604020202020204" pitchFamily="34" charset="0"/>
            </a:endParaRPr>
          </a:p>
          <a:p>
            <a:pPr marL="990575" lvl="1" indent="-380990"/>
            <a:r>
              <a:rPr lang="en-US" sz="2000" dirty="0">
                <a:solidFill>
                  <a:schemeClr val="tx1"/>
                </a:solidFill>
                <a:latin typeface="Arial" panose="020B0604020202020204" pitchFamily="34" charset="0"/>
                <a:cs typeface="Arial" panose="020B0604020202020204" pitchFamily="34" charset="0"/>
              </a:rPr>
              <a:t>Multi-search scopes</a:t>
            </a:r>
            <a:endParaRPr lang="en-US" sz="2000" dirty="0">
              <a:latin typeface="Arial" panose="020B0604020202020204" pitchFamily="34" charset="0"/>
              <a:cs typeface="Arial" panose="020B0604020202020204" pitchFamily="34" charset="0"/>
            </a:endParaRPr>
          </a:p>
          <a:p>
            <a:pPr marL="990575" lvl="1" indent="-380990"/>
            <a:r>
              <a:rPr lang="en-US" sz="2000" dirty="0">
                <a:solidFill>
                  <a:schemeClr val="tx1"/>
                </a:solidFill>
                <a:latin typeface="Arial" panose="020B0604020202020204" pitchFamily="34" charset="0"/>
                <a:cs typeface="Arial" panose="020B0604020202020204" pitchFamily="34" charset="0"/>
              </a:rPr>
              <a:t>Alma &amp; PCI + 3 additional local data sources</a:t>
            </a:r>
            <a:endParaRPr lang="en-US" sz="2000" dirty="0">
              <a:latin typeface="Arial" panose="020B0604020202020204" pitchFamily="34" charset="0"/>
              <a:cs typeface="Arial" panose="020B0604020202020204" pitchFamily="34" charset="0"/>
            </a:endParaRPr>
          </a:p>
          <a:p>
            <a:pPr marL="990575" lvl="1" indent="-380990"/>
            <a:r>
              <a:rPr lang="en-US" sz="2000" dirty="0">
                <a:solidFill>
                  <a:schemeClr val="tx1"/>
                </a:solidFill>
                <a:latin typeface="Arial" panose="020B0604020202020204" pitchFamily="34" charset="0"/>
                <a:cs typeface="Arial" panose="020B0604020202020204" pitchFamily="34" charset="0"/>
              </a:rPr>
              <a:t>Authentication:  SAML </a:t>
            </a:r>
            <a:r>
              <a:rPr lang="en-US" sz="2000" dirty="0" err="1">
                <a:solidFill>
                  <a:schemeClr val="tx1"/>
                </a:solidFill>
                <a:latin typeface="Arial" panose="020B0604020202020204" pitchFamily="34" charset="0"/>
                <a:cs typeface="Arial" panose="020B0604020202020204" pitchFamily="34" charset="0"/>
              </a:rPr>
              <a:t>Okta</a:t>
            </a:r>
            <a:r>
              <a:rPr lang="en-US" sz="2000" dirty="0">
                <a:solidFill>
                  <a:schemeClr val="tx1"/>
                </a:solidFill>
                <a:latin typeface="Arial" panose="020B0604020202020204" pitchFamily="34" charset="0"/>
                <a:cs typeface="Arial" panose="020B0604020202020204" pitchFamily="34" charset="0"/>
              </a:rPr>
              <a:t> (Multi-factor authentication)</a:t>
            </a:r>
            <a:br>
              <a:rPr lang="en-US" sz="2000" dirty="0">
                <a:solidFill>
                  <a:schemeClr val="tx1"/>
                </a:solidFill>
                <a:latin typeface="Arial" panose="020B0604020202020204" pitchFamily="34" charset="0"/>
                <a:cs typeface="Arial" panose="020B0604020202020204" pitchFamily="34" charset="0"/>
              </a:rPr>
            </a:br>
            <a:endParaRPr lang="en-US" sz="2000" dirty="0">
              <a:solidFill>
                <a:schemeClr val="tx1"/>
              </a:solidFill>
              <a:latin typeface="Arial" panose="020B0604020202020204" pitchFamily="34" charset="0"/>
              <a:cs typeface="Arial" panose="020B0604020202020204" pitchFamily="34" charset="0"/>
            </a:endParaRPr>
          </a:p>
          <a:p>
            <a:pPr marL="380990" indent="-380990"/>
            <a:r>
              <a:rPr lang="en-GB" sz="2000" dirty="0">
                <a:solidFill>
                  <a:schemeClr val="tx1"/>
                </a:solidFill>
                <a:latin typeface="Arial" panose="020B0604020202020204" pitchFamily="34" charset="0"/>
                <a:cs typeface="Arial" panose="020B0604020202020204" pitchFamily="34" charset="0"/>
              </a:rPr>
              <a:t>2.1M Electronic + 1.6M Print Bibliographic Records</a:t>
            </a:r>
            <a:br>
              <a:rPr lang="en-GB" sz="2000" dirty="0">
                <a:solidFill>
                  <a:schemeClr val="tx1"/>
                </a:solidFill>
                <a:latin typeface="Arial" panose="020B0604020202020204" pitchFamily="34" charset="0"/>
                <a:cs typeface="Arial" panose="020B0604020202020204" pitchFamily="34" charset="0"/>
              </a:rPr>
            </a:br>
            <a:endParaRPr lang="en-GB" sz="2000" dirty="0">
              <a:solidFill>
                <a:schemeClr val="tx1"/>
              </a:solidFill>
              <a:latin typeface="Arial" panose="020B0604020202020204" pitchFamily="34" charset="0"/>
              <a:cs typeface="Arial" panose="020B0604020202020204" pitchFamily="34" charset="0"/>
            </a:endParaRPr>
          </a:p>
          <a:p>
            <a:pPr marL="380990" indent="-380990"/>
            <a:r>
              <a:rPr lang="en-GB" sz="2000" dirty="0">
                <a:solidFill>
                  <a:schemeClr val="tx1"/>
                </a:solidFill>
                <a:latin typeface="Arial" panose="020B0604020202020204" pitchFamily="34" charset="0"/>
                <a:cs typeface="Arial" panose="020B0604020202020204" pitchFamily="34" charset="0"/>
              </a:rPr>
              <a:t>78K Students, 17K Staff, 206 Library staff</a:t>
            </a:r>
            <a:br>
              <a:rPr lang="en-GB" sz="2000" dirty="0">
                <a:solidFill>
                  <a:schemeClr val="tx1"/>
                </a:solidFill>
                <a:latin typeface="Arial" panose="020B0604020202020204" pitchFamily="34" charset="0"/>
                <a:cs typeface="Arial" panose="020B0604020202020204" pitchFamily="34" charset="0"/>
              </a:rPr>
            </a:br>
            <a:endParaRPr lang="en-GB" sz="2000" dirty="0">
              <a:solidFill>
                <a:schemeClr val="tx1"/>
              </a:solidFill>
              <a:latin typeface="Arial" panose="020B0604020202020204" pitchFamily="34" charset="0"/>
              <a:cs typeface="Arial" panose="020B0604020202020204" pitchFamily="34" charset="0"/>
            </a:endParaRPr>
          </a:p>
          <a:p>
            <a:pPr marL="380990" indent="-380990"/>
            <a:r>
              <a:rPr lang="en-GB" sz="2000" dirty="0">
                <a:solidFill>
                  <a:schemeClr val="tx1"/>
                </a:solidFill>
                <a:latin typeface="Arial" panose="020B0604020202020204" pitchFamily="34" charset="0"/>
                <a:cs typeface="Arial" panose="020B0604020202020204" pitchFamily="34" charset="0"/>
              </a:rPr>
              <a:t>4.1M physical visits to the Library</a:t>
            </a:r>
          </a:p>
          <a:p>
            <a:pPr marL="380990" indent="-380990"/>
            <a:endParaRPr lang="en-GB" sz="2000" dirty="0">
              <a:solidFill>
                <a:schemeClr val="tx1"/>
              </a:solidFill>
              <a:latin typeface="Arial" panose="020B0604020202020204" pitchFamily="34" charset="0"/>
              <a:cs typeface="Arial" panose="020B0604020202020204" pitchFamily="34" charset="0"/>
            </a:endParaRPr>
          </a:p>
        </p:txBody>
      </p:sp>
      <p:pic>
        <p:nvPicPr>
          <p:cNvPr id="4" name="Picture Placeholder 2"/>
          <p:cNvPicPr>
            <a:picLocks noChangeAspect="1"/>
          </p:cNvPicPr>
          <p:nvPr/>
        </p:nvPicPr>
        <p:blipFill>
          <a:blip r:embed="rId3">
            <a:extLst>
              <a:ext uri="{28A0092B-C50C-407E-A947-70E740481C1C}">
                <a14:useLocalDpi xmlns:a14="http://schemas.microsoft.com/office/drawing/2010/main" val="0"/>
              </a:ext>
            </a:extLst>
          </a:blip>
          <a:srcRect l="2354" r="2354"/>
          <a:stretch>
            <a:fillRect/>
          </a:stretch>
        </p:blipFill>
        <p:spPr>
          <a:xfrm>
            <a:off x="7974563" y="6195"/>
            <a:ext cx="4217437" cy="6851805"/>
          </a:xfrm>
          <a:custGeom>
            <a:avLst/>
            <a:gdLst>
              <a:gd name="connsiteX0" fmla="*/ 0 w 3700462"/>
              <a:gd name="connsiteY0" fmla="*/ 0 h 6858000"/>
              <a:gd name="connsiteX1" fmla="*/ 3700462 w 3700462"/>
              <a:gd name="connsiteY1" fmla="*/ 0 h 6858000"/>
              <a:gd name="connsiteX2" fmla="*/ 3700462 w 3700462"/>
              <a:gd name="connsiteY2" fmla="*/ 6858000 h 6858000"/>
              <a:gd name="connsiteX3" fmla="*/ 0 w 3700462"/>
              <a:gd name="connsiteY3" fmla="*/ 6858000 h 6858000"/>
              <a:gd name="connsiteX4" fmla="*/ 0 w 3700462"/>
              <a:gd name="connsiteY4" fmla="*/ 0 h 6858000"/>
              <a:gd name="connsiteX0" fmla="*/ 526473 w 4226935"/>
              <a:gd name="connsiteY0" fmla="*/ 0 h 6867236"/>
              <a:gd name="connsiteX1" fmla="*/ 4226935 w 4226935"/>
              <a:gd name="connsiteY1" fmla="*/ 0 h 6867236"/>
              <a:gd name="connsiteX2" fmla="*/ 4226935 w 4226935"/>
              <a:gd name="connsiteY2" fmla="*/ 6858000 h 6867236"/>
              <a:gd name="connsiteX3" fmla="*/ 0 w 4226935"/>
              <a:gd name="connsiteY3" fmla="*/ 6867236 h 6867236"/>
              <a:gd name="connsiteX4" fmla="*/ 526473 w 4226935"/>
              <a:gd name="connsiteY4" fmla="*/ 0 h 6867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935" h="6867236">
                <a:moveTo>
                  <a:pt x="526473" y="0"/>
                </a:moveTo>
                <a:lnTo>
                  <a:pt x="4226935" y="0"/>
                </a:lnTo>
                <a:lnTo>
                  <a:pt x="4226935" y="6858000"/>
                </a:lnTo>
                <a:lnTo>
                  <a:pt x="0" y="6867236"/>
                </a:lnTo>
                <a:lnTo>
                  <a:pt x="526473" y="0"/>
                </a:lnTo>
                <a:close/>
              </a:path>
            </a:pathLst>
          </a:custGeom>
        </p:spPr>
      </p:pic>
      <p:pic>
        <p:nvPicPr>
          <p:cNvPr id="5" name="Picture 4">
            <a:extLst>
              <a:ext uri="{FF2B5EF4-FFF2-40B4-BE49-F238E27FC236}">
                <a16:creationId xmlns:a16="http://schemas.microsoft.com/office/drawing/2014/main" id="{75C377B6-698A-544E-AB98-217015D986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042"/>
          <a:stretch/>
        </p:blipFill>
        <p:spPr>
          <a:xfrm>
            <a:off x="12893" y="6122385"/>
            <a:ext cx="1695645" cy="620539"/>
          </a:xfrm>
          <a:prstGeom prst="rect">
            <a:avLst/>
          </a:prstGeom>
        </p:spPr>
      </p:pic>
      <p:sp>
        <p:nvSpPr>
          <p:cNvPr id="2" name="Title 1"/>
          <p:cNvSpPr>
            <a:spLocks noGrp="1"/>
          </p:cNvSpPr>
          <p:nvPr>
            <p:ph type="title"/>
          </p:nvPr>
        </p:nvSpPr>
        <p:spPr>
          <a:xfrm>
            <a:off x="236375" y="141515"/>
            <a:ext cx="11360800" cy="763600"/>
          </a:xfrm>
        </p:spPr>
        <p:txBody>
          <a:bodyPr/>
          <a:lstStyle/>
          <a:p>
            <a:r>
              <a:rPr lang="en-AU" sz="4200" dirty="0">
                <a:solidFill>
                  <a:schemeClr val="tx1"/>
                </a:solidFill>
              </a:rPr>
              <a:t>PRIMO ENVIRONMENT</a:t>
            </a:r>
          </a:p>
        </p:txBody>
      </p:sp>
    </p:spTree>
    <p:extLst>
      <p:ext uri="{BB962C8B-B14F-4D97-AF65-F5344CB8AC3E}">
        <p14:creationId xmlns:p14="http://schemas.microsoft.com/office/powerpoint/2010/main" val="277300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0" y="327025"/>
            <a:ext cx="7451725" cy="736600"/>
          </a:xfrm>
          <a:prstGeom prst="rect">
            <a:avLst/>
          </a:prstGeom>
        </p:spPr>
        <p:txBody>
          <a:bodyPr/>
          <a:lstStyle/>
          <a:p>
            <a:r>
              <a:rPr lang="en-AU" dirty="0"/>
              <a:t>PROJECT DRIVERS</a:t>
            </a:r>
          </a:p>
        </p:txBody>
      </p:sp>
      <p:graphicFrame>
        <p:nvGraphicFramePr>
          <p:cNvPr id="4" name="Object 3"/>
          <p:cNvGraphicFramePr>
            <a:graphicFrameLocks noChangeAspect="1"/>
          </p:cNvGraphicFramePr>
          <p:nvPr>
            <p:extLst>
              <p:ext uri="{D42A27DB-BD31-4B8C-83A1-F6EECF244321}">
                <p14:modId xmlns:p14="http://schemas.microsoft.com/office/powerpoint/2010/main" val="3789980620"/>
              </p:ext>
            </p:extLst>
          </p:nvPr>
        </p:nvGraphicFramePr>
        <p:xfrm>
          <a:off x="1028700" y="1312550"/>
          <a:ext cx="10687050" cy="4869612"/>
        </p:xfrm>
        <a:graphic>
          <a:graphicData uri="http://schemas.openxmlformats.org/presentationml/2006/ole">
            <mc:AlternateContent xmlns:mc="http://schemas.openxmlformats.org/markup-compatibility/2006">
              <mc:Choice xmlns:v="urn:schemas-microsoft-com:vml" Requires="v">
                <p:oleObj spid="_x0000_s1117" name="Document" r:id="rId4" imgW="6114288" imgH="1827309" progId="Word.Document.12">
                  <p:embed/>
                </p:oleObj>
              </mc:Choice>
              <mc:Fallback>
                <p:oleObj name="Document" r:id="rId4" imgW="6114288" imgH="1827309" progId="Word.Document.12">
                  <p:embed/>
                  <p:pic>
                    <p:nvPicPr>
                      <p:cNvPr id="4" name="Object 3"/>
                      <p:cNvPicPr/>
                      <p:nvPr/>
                    </p:nvPicPr>
                    <p:blipFill>
                      <a:blip r:embed="rId5"/>
                      <a:stretch>
                        <a:fillRect/>
                      </a:stretch>
                    </p:blipFill>
                    <p:spPr>
                      <a:xfrm>
                        <a:off x="1028700" y="1312550"/>
                        <a:ext cx="10687050" cy="4869612"/>
                      </a:xfrm>
                      <a:prstGeom prst="rect">
                        <a:avLst/>
                      </a:prstGeom>
                    </p:spPr>
                  </p:pic>
                </p:oleObj>
              </mc:Fallback>
            </mc:AlternateContent>
          </a:graphicData>
        </a:graphic>
      </p:graphicFrame>
      <p:sp>
        <p:nvSpPr>
          <p:cNvPr id="7" name="Text Placeholder 2"/>
          <p:cNvSpPr txBox="1">
            <a:spLocks/>
          </p:cNvSpPr>
          <p:nvPr/>
        </p:nvSpPr>
        <p:spPr>
          <a:xfrm>
            <a:off x="306060" y="326309"/>
            <a:ext cx="7452026" cy="736956"/>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4400" b="1" dirty="0">
                <a:solidFill>
                  <a:schemeClr val="tx1"/>
                </a:solidFill>
              </a:rPr>
              <a:t>PROJECT DRIVERS</a:t>
            </a:r>
          </a:p>
        </p:txBody>
      </p:sp>
      <p:sp>
        <p:nvSpPr>
          <p:cNvPr id="8" name="TextBox 7"/>
          <p:cNvSpPr txBox="1"/>
          <p:nvPr/>
        </p:nvSpPr>
        <p:spPr>
          <a:xfrm>
            <a:off x="8084458" y="3499785"/>
            <a:ext cx="1418978" cy="523220"/>
          </a:xfrm>
          <a:prstGeom prst="rect">
            <a:avLst/>
          </a:prstGeom>
          <a:noFill/>
        </p:spPr>
        <p:txBody>
          <a:bodyPr wrap="none" rtlCol="0">
            <a:spAutoFit/>
          </a:bodyPr>
          <a:lstStyle/>
          <a:p>
            <a:r>
              <a:rPr lang="en-AU" sz="2800" dirty="0">
                <a:solidFill>
                  <a:srgbClr val="006CAB"/>
                </a:solidFill>
              </a:rPr>
              <a:t>(PRIMO)</a:t>
            </a:r>
          </a:p>
        </p:txBody>
      </p:sp>
    </p:spTree>
    <p:extLst>
      <p:ext uri="{BB962C8B-B14F-4D97-AF65-F5344CB8AC3E}">
        <p14:creationId xmlns:p14="http://schemas.microsoft.com/office/powerpoint/2010/main" val="3873322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C867E0F-F1E5-4579-B0FB-63775DC17D8F}"/>
              </a:ext>
            </a:extLst>
          </p:cNvPr>
          <p:cNvSpPr txBox="1">
            <a:spLocks/>
          </p:cNvSpPr>
          <p:nvPr/>
        </p:nvSpPr>
        <p:spPr>
          <a:xfrm>
            <a:off x="75523" y="3225"/>
            <a:ext cx="11360800" cy="576202"/>
          </a:xfrm>
          <a:prstGeom prst="rect">
            <a:avLst/>
          </a:prstGeom>
        </p:spPr>
        <p:txBody>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pPr>
              <a:spcBef>
                <a:spcPts val="0"/>
              </a:spcBef>
              <a:buSzPts val="2800"/>
            </a:pPr>
            <a:r>
              <a:rPr lang="en-AU" sz="4200" dirty="0">
                <a:solidFill>
                  <a:schemeClr val="tx1"/>
                </a:solidFill>
              </a:rPr>
              <a:t>PRIMO UX TESTING PROCESS</a:t>
            </a:r>
          </a:p>
        </p:txBody>
      </p:sp>
      <p:cxnSp>
        <p:nvCxnSpPr>
          <p:cNvPr id="4" name="Elbow Connector 3"/>
          <p:cNvCxnSpPr>
            <a:stCxn id="14" idx="0"/>
            <a:endCxn id="11" idx="1"/>
          </p:cNvCxnSpPr>
          <p:nvPr/>
        </p:nvCxnSpPr>
        <p:spPr>
          <a:xfrm rot="5400000" flipH="1" flipV="1">
            <a:off x="2015274" y="1348979"/>
            <a:ext cx="118129" cy="1406510"/>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2"/>
            <a:endCxn id="10" idx="1"/>
          </p:cNvCxnSpPr>
          <p:nvPr/>
        </p:nvCxnSpPr>
        <p:spPr>
          <a:xfrm rot="16200000" flipH="1">
            <a:off x="2024610" y="3025625"/>
            <a:ext cx="113960" cy="1405136"/>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1" idx="3"/>
            <a:endCxn id="13" idx="1"/>
          </p:cNvCxnSpPr>
          <p:nvPr/>
        </p:nvCxnSpPr>
        <p:spPr>
          <a:xfrm>
            <a:off x="5749358" y="1993169"/>
            <a:ext cx="1330879" cy="533678"/>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flipV="1">
            <a:off x="5744048" y="2526847"/>
            <a:ext cx="1324314" cy="1258326"/>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73" idx="0"/>
            <a:endCxn id="47" idx="1"/>
          </p:cNvCxnSpPr>
          <p:nvPr/>
        </p:nvCxnSpPr>
        <p:spPr>
          <a:xfrm rot="16200000" flipH="1">
            <a:off x="9053057" y="591894"/>
            <a:ext cx="600281" cy="2319619"/>
          </a:xfrm>
          <a:prstGeom prst="bentConnector4">
            <a:avLst>
              <a:gd name="adj1" fmla="val -38082"/>
              <a:gd name="adj2" fmla="val 73789"/>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175111" y="1027213"/>
            <a:ext cx="1547090" cy="1406431"/>
            <a:chOff x="10175111" y="1027213"/>
            <a:chExt cx="1547090" cy="1406431"/>
          </a:xfrm>
        </p:grpSpPr>
        <p:pic>
          <p:nvPicPr>
            <p:cNvPr id="47" name="Picture 46">
              <a:extLst>
                <a:ext uri="{FF2B5EF4-FFF2-40B4-BE49-F238E27FC236}">
                  <a16:creationId xmlns:a16="http://schemas.microsoft.com/office/drawing/2014/main" id="{F2753DEC-5897-4537-8C2A-71FBE97C2F4D}"/>
                </a:ext>
              </a:extLst>
            </p:cNvPr>
            <p:cNvPicPr>
              <a:picLocks noChangeAspect="1"/>
            </p:cNvPicPr>
            <p:nvPr/>
          </p:nvPicPr>
          <p:blipFill rotWithShape="1">
            <a:blip r:embed="rId3"/>
            <a:srcRect b="34270"/>
            <a:stretch/>
          </p:blipFill>
          <p:spPr>
            <a:xfrm>
              <a:off x="10513008" y="1670044"/>
              <a:ext cx="871296" cy="763600"/>
            </a:xfrm>
            <a:prstGeom prst="rect">
              <a:avLst/>
            </a:prstGeom>
          </p:spPr>
        </p:pic>
        <p:sp>
          <p:nvSpPr>
            <p:cNvPr id="48" name="TextBox 47">
              <a:extLst>
                <a:ext uri="{FF2B5EF4-FFF2-40B4-BE49-F238E27FC236}">
                  <a16:creationId xmlns:a16="http://schemas.microsoft.com/office/drawing/2014/main" id="{E13813BE-DA88-42D2-A2EC-8B013F8EEBEB}"/>
                </a:ext>
              </a:extLst>
            </p:cNvPr>
            <p:cNvSpPr txBox="1"/>
            <p:nvPr/>
          </p:nvSpPr>
          <p:spPr>
            <a:xfrm>
              <a:off x="10175111" y="1027213"/>
              <a:ext cx="1547090" cy="646331"/>
            </a:xfrm>
            <a:prstGeom prst="rect">
              <a:avLst/>
            </a:prstGeom>
            <a:noFill/>
          </p:spPr>
          <p:txBody>
            <a:bodyPr wrap="none" rtlCol="0">
              <a:spAutoFit/>
            </a:bodyPr>
            <a:lstStyle/>
            <a:p>
              <a:pPr algn="ctr"/>
              <a:r>
                <a:rPr lang="en-AU" b="1" dirty="0"/>
                <a:t>Observation </a:t>
              </a:r>
              <a:br>
                <a:rPr lang="en-AU" b="1" dirty="0"/>
              </a:br>
              <a:r>
                <a:rPr lang="en-AU" b="1" dirty="0"/>
                <a:t>&amp; Survey Data</a:t>
              </a:r>
            </a:p>
          </p:txBody>
        </p:sp>
      </p:grpSp>
      <p:cxnSp>
        <p:nvCxnSpPr>
          <p:cNvPr id="54" name="Elbow Connector 53"/>
          <p:cNvCxnSpPr>
            <a:stCxn id="26" idx="2"/>
            <a:endCxn id="47" idx="1"/>
          </p:cNvCxnSpPr>
          <p:nvPr/>
        </p:nvCxnSpPr>
        <p:spPr>
          <a:xfrm rot="5400000" flipH="1" flipV="1">
            <a:off x="8784188" y="2044966"/>
            <a:ext cx="1721941" cy="1735697"/>
          </a:xfrm>
          <a:prstGeom prst="bentConnector4">
            <a:avLst>
              <a:gd name="adj1" fmla="val -13276"/>
              <a:gd name="adj2" fmla="val 6518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47" idx="2"/>
            <a:endCxn id="62" idx="3"/>
          </p:cNvCxnSpPr>
          <p:nvPr/>
        </p:nvCxnSpPr>
        <p:spPr>
          <a:xfrm rot="5400000">
            <a:off x="8488666" y="3138990"/>
            <a:ext cx="3165337" cy="1754645"/>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p:cNvCxnSpPr>
            <a:stCxn id="62" idx="1"/>
            <a:endCxn id="132" idx="3"/>
          </p:cNvCxnSpPr>
          <p:nvPr/>
        </p:nvCxnSpPr>
        <p:spPr>
          <a:xfrm rot="10800000" flipV="1">
            <a:off x="4829208" y="5598981"/>
            <a:ext cx="2477519" cy="288950"/>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132" idx="0"/>
            <a:endCxn id="10" idx="2"/>
          </p:cNvCxnSpPr>
          <p:nvPr/>
        </p:nvCxnSpPr>
        <p:spPr>
          <a:xfrm rot="5400000" flipH="1" flipV="1">
            <a:off x="3595002" y="4606402"/>
            <a:ext cx="746093" cy="603985"/>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38762" y="581726"/>
            <a:ext cx="1396056" cy="3089487"/>
            <a:chOff x="738762" y="581726"/>
            <a:chExt cx="1396056" cy="3089487"/>
          </a:xfrm>
        </p:grpSpPr>
        <p:pic>
          <p:nvPicPr>
            <p:cNvPr id="6" name="Picture 5">
              <a:extLst>
                <a:ext uri="{FF2B5EF4-FFF2-40B4-BE49-F238E27FC236}">
                  <a16:creationId xmlns:a16="http://schemas.microsoft.com/office/drawing/2014/main" id="{8BB2B579-571A-4AE6-9D9B-F4B80DBAF5C0}"/>
                </a:ext>
              </a:extLst>
            </p:cNvPr>
            <p:cNvPicPr>
              <a:picLocks noChangeAspect="1"/>
            </p:cNvPicPr>
            <p:nvPr/>
          </p:nvPicPr>
          <p:blipFill>
            <a:blip r:embed="rId4"/>
            <a:stretch>
              <a:fillRect/>
            </a:stretch>
          </p:blipFill>
          <p:spPr>
            <a:xfrm>
              <a:off x="1578901" y="3306840"/>
              <a:ext cx="555917" cy="291803"/>
            </a:xfrm>
            <a:prstGeom prst="rect">
              <a:avLst/>
            </a:prstGeom>
          </p:spPr>
        </p:pic>
        <p:pic>
          <p:nvPicPr>
            <p:cNvPr id="7" name="Picture 6">
              <a:extLst>
                <a:ext uri="{FF2B5EF4-FFF2-40B4-BE49-F238E27FC236}">
                  <a16:creationId xmlns:a16="http://schemas.microsoft.com/office/drawing/2014/main" id="{64434A10-10C0-499A-9460-A541C13078EB}"/>
                </a:ext>
              </a:extLst>
            </p:cNvPr>
            <p:cNvPicPr>
              <a:picLocks noChangeAspect="1"/>
            </p:cNvPicPr>
            <p:nvPr/>
          </p:nvPicPr>
          <p:blipFill>
            <a:blip r:embed="rId5"/>
            <a:stretch>
              <a:fillRect/>
            </a:stretch>
          </p:blipFill>
          <p:spPr>
            <a:xfrm>
              <a:off x="738762" y="3393952"/>
              <a:ext cx="440013" cy="228242"/>
            </a:xfrm>
            <a:prstGeom prst="rect">
              <a:avLst/>
            </a:prstGeom>
          </p:spPr>
        </p:pic>
        <p:pic>
          <p:nvPicPr>
            <p:cNvPr id="8" name="Picture 7">
              <a:extLst>
                <a:ext uri="{FF2B5EF4-FFF2-40B4-BE49-F238E27FC236}">
                  <a16:creationId xmlns:a16="http://schemas.microsoft.com/office/drawing/2014/main" id="{5F9FD496-FEAC-4302-9ED4-6039B96CD53D}"/>
                </a:ext>
              </a:extLst>
            </p:cNvPr>
            <p:cNvPicPr>
              <a:picLocks noChangeAspect="1"/>
            </p:cNvPicPr>
            <p:nvPr/>
          </p:nvPicPr>
          <p:blipFill>
            <a:blip r:embed="rId6"/>
            <a:stretch>
              <a:fillRect/>
            </a:stretch>
          </p:blipFill>
          <p:spPr>
            <a:xfrm>
              <a:off x="1255665" y="3352187"/>
              <a:ext cx="246714" cy="319026"/>
            </a:xfrm>
            <a:prstGeom prst="rect">
              <a:avLst/>
            </a:prstGeom>
          </p:spPr>
        </p:pic>
        <p:pic>
          <p:nvPicPr>
            <p:cNvPr id="9" name="Picture 8">
              <a:extLst>
                <a:ext uri="{FF2B5EF4-FFF2-40B4-BE49-F238E27FC236}">
                  <a16:creationId xmlns:a16="http://schemas.microsoft.com/office/drawing/2014/main" id="{F2753DEC-5897-4537-8C2A-71FBE97C2F4D}"/>
                </a:ext>
              </a:extLst>
            </p:cNvPr>
            <p:cNvPicPr>
              <a:picLocks noChangeAspect="1"/>
            </p:cNvPicPr>
            <p:nvPr/>
          </p:nvPicPr>
          <p:blipFill rotWithShape="1">
            <a:blip r:embed="rId3"/>
            <a:srcRect b="34270"/>
            <a:stretch/>
          </p:blipFill>
          <p:spPr>
            <a:xfrm>
              <a:off x="898019" y="2463158"/>
              <a:ext cx="871296" cy="763600"/>
            </a:xfrm>
            <a:prstGeom prst="rect">
              <a:avLst/>
            </a:prstGeom>
          </p:spPr>
        </p:pic>
        <p:sp>
          <p:nvSpPr>
            <p:cNvPr id="14" name="TextBox 13">
              <a:extLst>
                <a:ext uri="{FF2B5EF4-FFF2-40B4-BE49-F238E27FC236}">
                  <a16:creationId xmlns:a16="http://schemas.microsoft.com/office/drawing/2014/main" id="{E13813BE-DA88-42D2-A2EC-8B013F8EEBEB}"/>
                </a:ext>
              </a:extLst>
            </p:cNvPr>
            <p:cNvSpPr txBox="1"/>
            <p:nvPr/>
          </p:nvSpPr>
          <p:spPr>
            <a:xfrm>
              <a:off x="738762" y="2111298"/>
              <a:ext cx="1264642" cy="369332"/>
            </a:xfrm>
            <a:prstGeom prst="rect">
              <a:avLst/>
            </a:prstGeom>
            <a:noFill/>
          </p:spPr>
          <p:txBody>
            <a:bodyPr wrap="none" rtlCol="0">
              <a:spAutoFit/>
            </a:bodyPr>
            <a:lstStyle/>
            <a:p>
              <a:r>
                <a:rPr lang="en-AU" b="1" dirty="0"/>
                <a:t>Usage Data</a:t>
              </a:r>
            </a:p>
          </p:txBody>
        </p:sp>
        <p:sp>
          <p:nvSpPr>
            <p:cNvPr id="126" name="Flowchart: Connector 125"/>
            <p:cNvSpPr/>
            <p:nvPr/>
          </p:nvSpPr>
          <p:spPr>
            <a:xfrm>
              <a:off x="1062802" y="581726"/>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1</a:t>
              </a:r>
            </a:p>
          </p:txBody>
        </p:sp>
      </p:grpSp>
      <p:grpSp>
        <p:nvGrpSpPr>
          <p:cNvPr id="5" name="Group 4"/>
          <p:cNvGrpSpPr/>
          <p:nvPr/>
        </p:nvGrpSpPr>
        <p:grpSpPr>
          <a:xfrm>
            <a:off x="2777593" y="596763"/>
            <a:ext cx="2978330" cy="3942552"/>
            <a:chOff x="2777593" y="596763"/>
            <a:chExt cx="2978330" cy="3942552"/>
          </a:xfrm>
        </p:grpSpPr>
        <p:pic>
          <p:nvPicPr>
            <p:cNvPr id="11" name="Picture 10">
              <a:extLst>
                <a:ext uri="{FF2B5EF4-FFF2-40B4-BE49-F238E27FC236}">
                  <a16:creationId xmlns:a16="http://schemas.microsoft.com/office/drawing/2014/main" id="{A772A88E-EDF0-4B98-B807-4679900B6145}"/>
                </a:ext>
              </a:extLst>
            </p:cNvPr>
            <p:cNvPicPr/>
            <p:nvPr/>
          </p:nvPicPr>
          <p:blipFill>
            <a:blip r:embed="rId7"/>
            <a:stretch>
              <a:fillRect/>
            </a:stretch>
          </p:blipFill>
          <p:spPr>
            <a:xfrm>
              <a:off x="2777593" y="1242995"/>
              <a:ext cx="2971765" cy="1500348"/>
            </a:xfrm>
            <a:prstGeom prst="rect">
              <a:avLst/>
            </a:prstGeom>
          </p:spPr>
        </p:pic>
        <p:pic>
          <p:nvPicPr>
            <p:cNvPr id="10" name="Picture 9">
              <a:extLst>
                <a:ext uri="{FF2B5EF4-FFF2-40B4-BE49-F238E27FC236}">
                  <a16:creationId xmlns:a16="http://schemas.microsoft.com/office/drawing/2014/main" id="{470BA897-B862-4650-88E5-2854AFEBFD25}"/>
                </a:ext>
              </a:extLst>
            </p:cNvPr>
            <p:cNvPicPr/>
            <p:nvPr/>
          </p:nvPicPr>
          <p:blipFill>
            <a:blip r:embed="rId8"/>
            <a:stretch>
              <a:fillRect/>
            </a:stretch>
          </p:blipFill>
          <p:spPr>
            <a:xfrm>
              <a:off x="2784158" y="3034999"/>
              <a:ext cx="2971765" cy="1500348"/>
            </a:xfrm>
            <a:prstGeom prst="rect">
              <a:avLst/>
            </a:prstGeom>
          </p:spPr>
        </p:pic>
        <p:sp>
          <p:nvSpPr>
            <p:cNvPr id="16" name="TextBox 15"/>
            <p:cNvSpPr txBox="1"/>
            <p:nvPr/>
          </p:nvSpPr>
          <p:spPr>
            <a:xfrm>
              <a:off x="2865259" y="2278492"/>
              <a:ext cx="1081736" cy="369332"/>
            </a:xfrm>
            <a:prstGeom prst="rect">
              <a:avLst/>
            </a:prstGeom>
            <a:solidFill>
              <a:schemeClr val="accent2"/>
            </a:solidFill>
            <a:ln>
              <a:solidFill>
                <a:schemeClr val="accent2"/>
              </a:solidFill>
            </a:ln>
            <a:scene3d>
              <a:camera prst="orthographicFront"/>
              <a:lightRig rig="threePt" dir="t"/>
            </a:scene3d>
            <a:sp3d>
              <a:bevelT/>
            </a:sp3d>
          </p:spPr>
          <p:txBody>
            <a:bodyPr wrap="square" rtlCol="0">
              <a:spAutoFit/>
            </a:bodyPr>
            <a:lstStyle/>
            <a:p>
              <a:pPr algn="ctr"/>
              <a:r>
                <a:rPr lang="en-AU" b="1" dirty="0"/>
                <a:t>VIEW 1</a:t>
              </a:r>
            </a:p>
          </p:txBody>
        </p:sp>
        <p:sp>
          <p:nvSpPr>
            <p:cNvPr id="21" name="TextBox 20"/>
            <p:cNvSpPr txBox="1"/>
            <p:nvPr/>
          </p:nvSpPr>
          <p:spPr>
            <a:xfrm>
              <a:off x="2865259" y="4169983"/>
              <a:ext cx="1081737" cy="369332"/>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pPr algn="ctr"/>
              <a:r>
                <a:rPr lang="en-AU" b="1" dirty="0"/>
                <a:t>VIEW 2</a:t>
              </a:r>
            </a:p>
          </p:txBody>
        </p:sp>
        <p:sp>
          <p:nvSpPr>
            <p:cNvPr id="129" name="Flowchart: Connector 128"/>
            <p:cNvSpPr/>
            <p:nvPr/>
          </p:nvSpPr>
          <p:spPr>
            <a:xfrm>
              <a:off x="3946995" y="596763"/>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2</a:t>
              </a:r>
            </a:p>
          </p:txBody>
        </p:sp>
      </p:grpSp>
      <p:grpSp>
        <p:nvGrpSpPr>
          <p:cNvPr id="15" name="Group 14"/>
          <p:cNvGrpSpPr/>
          <p:nvPr/>
        </p:nvGrpSpPr>
        <p:grpSpPr>
          <a:xfrm>
            <a:off x="7080237" y="590139"/>
            <a:ext cx="2224016" cy="3195034"/>
            <a:chOff x="7080237" y="590139"/>
            <a:chExt cx="2224016" cy="3195034"/>
          </a:xfrm>
        </p:grpSpPr>
        <p:pic>
          <p:nvPicPr>
            <p:cNvPr id="13" name="Picture 12">
              <a:extLst>
                <a:ext uri="{FF2B5EF4-FFF2-40B4-BE49-F238E27FC236}">
                  <a16:creationId xmlns:a16="http://schemas.microsoft.com/office/drawing/2014/main" id="{4C6F1A1A-ACFA-4FB8-A542-BA8C4633B5F5}"/>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a:off x="7080237" y="1849474"/>
              <a:ext cx="2216783" cy="1354746"/>
            </a:xfrm>
            <a:prstGeom prst="rect">
              <a:avLst/>
            </a:prstGeom>
          </p:spPr>
        </p:pic>
        <p:pic>
          <p:nvPicPr>
            <p:cNvPr id="26" name="Picture 25">
              <a:extLst>
                <a:ext uri="{FF2B5EF4-FFF2-40B4-BE49-F238E27FC236}">
                  <a16:creationId xmlns:a16="http://schemas.microsoft.com/office/drawing/2014/main" id="{1558CA5D-A09B-4092-A741-4EA0CB047ABA}"/>
                </a:ext>
              </a:extLst>
            </p:cNvPr>
            <p:cNvPicPr>
              <a:picLocks noChangeAspect="1"/>
            </p:cNvPicPr>
            <p:nvPr/>
          </p:nvPicPr>
          <p:blipFill>
            <a:blip r:embed="rId11">
              <a:extLst>
                <a:ext uri="{837473B0-CC2E-450A-ABE3-18F120FF3D39}">
                  <a1611:picAttrSrcUrl xmlns:a1611="http://schemas.microsoft.com/office/drawing/2016/11/main" xmlns="" r:id="rId12"/>
                </a:ext>
              </a:extLst>
            </a:blip>
            <a:stretch>
              <a:fillRect/>
            </a:stretch>
          </p:blipFill>
          <p:spPr>
            <a:xfrm>
              <a:off x="8250369" y="2911264"/>
              <a:ext cx="1053884" cy="862521"/>
            </a:xfrm>
            <a:prstGeom prst="rect">
              <a:avLst/>
            </a:prstGeom>
          </p:spPr>
        </p:pic>
        <p:sp>
          <p:nvSpPr>
            <p:cNvPr id="39" name="TextBox 38"/>
            <p:cNvSpPr txBox="1"/>
            <p:nvPr/>
          </p:nvSpPr>
          <p:spPr>
            <a:xfrm>
              <a:off x="7092714" y="2930285"/>
              <a:ext cx="1106439" cy="369332"/>
            </a:xfrm>
            <a:prstGeom prst="rect">
              <a:avLst/>
            </a:prstGeom>
            <a:solidFill>
              <a:schemeClr val="accent5"/>
            </a:solidFill>
            <a:ln>
              <a:solidFill>
                <a:schemeClr val="accent5"/>
              </a:solidFill>
            </a:ln>
            <a:scene3d>
              <a:camera prst="orthographicFront"/>
              <a:lightRig rig="threePt" dir="t"/>
            </a:scene3d>
            <a:sp3d>
              <a:bevelT/>
            </a:sp3d>
          </p:spPr>
          <p:txBody>
            <a:bodyPr wrap="square" rtlCol="0">
              <a:spAutoFit/>
            </a:bodyPr>
            <a:lstStyle/>
            <a:p>
              <a:pPr algn="ctr"/>
              <a:r>
                <a:rPr lang="en-AU" b="1" dirty="0"/>
                <a:t>Pre-Test</a:t>
              </a:r>
            </a:p>
          </p:txBody>
        </p:sp>
        <p:sp>
          <p:nvSpPr>
            <p:cNvPr id="40" name="TextBox 39"/>
            <p:cNvSpPr txBox="1"/>
            <p:nvPr/>
          </p:nvSpPr>
          <p:spPr>
            <a:xfrm>
              <a:off x="7086802" y="3415841"/>
              <a:ext cx="1112352" cy="369332"/>
            </a:xfrm>
            <a:prstGeom prst="rect">
              <a:avLst/>
            </a:prstGeom>
            <a:solidFill>
              <a:schemeClr val="accent5"/>
            </a:solidFill>
            <a:ln>
              <a:solidFill>
                <a:schemeClr val="accent5"/>
              </a:solidFill>
            </a:ln>
            <a:scene3d>
              <a:camera prst="orthographicFront"/>
              <a:lightRig rig="threePt" dir="t"/>
            </a:scene3d>
            <a:sp3d>
              <a:bevelT/>
            </a:sp3d>
          </p:spPr>
          <p:txBody>
            <a:bodyPr wrap="square" rtlCol="0">
              <a:spAutoFit/>
            </a:bodyPr>
            <a:lstStyle/>
            <a:p>
              <a:pPr algn="ctr"/>
              <a:r>
                <a:rPr lang="en-AU" b="1" dirty="0"/>
                <a:t>Post-Test</a:t>
              </a:r>
            </a:p>
          </p:txBody>
        </p:sp>
        <p:sp>
          <p:nvSpPr>
            <p:cNvPr id="73" name="TextBox 72"/>
            <p:cNvSpPr txBox="1"/>
            <p:nvPr/>
          </p:nvSpPr>
          <p:spPr>
            <a:xfrm>
              <a:off x="7089758" y="1451563"/>
              <a:ext cx="2207262" cy="369332"/>
            </a:xfrm>
            <a:prstGeom prst="rect">
              <a:avLst/>
            </a:prstGeom>
            <a:solidFill>
              <a:schemeClr val="accent5"/>
            </a:solidFill>
            <a:ln>
              <a:solidFill>
                <a:schemeClr val="accent5"/>
              </a:solidFill>
            </a:ln>
            <a:scene3d>
              <a:camera prst="orthographicFront"/>
              <a:lightRig rig="threePt" dir="t"/>
            </a:scene3d>
            <a:sp3d>
              <a:bevelT/>
            </a:sp3d>
          </p:spPr>
          <p:txBody>
            <a:bodyPr wrap="square" rtlCol="0">
              <a:spAutoFit/>
            </a:bodyPr>
            <a:lstStyle/>
            <a:p>
              <a:pPr algn="ctr"/>
              <a:r>
                <a:rPr lang="en-AU" b="1" dirty="0"/>
                <a:t>Observe Users</a:t>
              </a:r>
            </a:p>
          </p:txBody>
        </p:sp>
        <p:sp>
          <p:nvSpPr>
            <p:cNvPr id="130" name="Flowchart: Connector 129"/>
            <p:cNvSpPr/>
            <p:nvPr/>
          </p:nvSpPr>
          <p:spPr>
            <a:xfrm>
              <a:off x="7934149" y="590139"/>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3</a:t>
              </a:r>
            </a:p>
          </p:txBody>
        </p:sp>
      </p:grpSp>
      <p:grpSp>
        <p:nvGrpSpPr>
          <p:cNvPr id="18" name="Group 17"/>
          <p:cNvGrpSpPr/>
          <p:nvPr/>
        </p:nvGrpSpPr>
        <p:grpSpPr>
          <a:xfrm>
            <a:off x="7306726" y="4512539"/>
            <a:ext cx="1887285" cy="1640914"/>
            <a:chOff x="7306726" y="4512539"/>
            <a:chExt cx="1887285" cy="1640914"/>
          </a:xfrm>
        </p:grpSpPr>
        <p:pic>
          <p:nvPicPr>
            <p:cNvPr id="62" name="Picture 61" descr="The Website Governance Modeling Tool | Website Governan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06726" y="5044508"/>
              <a:ext cx="1887285" cy="1108945"/>
            </a:xfrm>
            <a:prstGeom prst="rect">
              <a:avLst/>
            </a:prstGeom>
          </p:spPr>
        </p:pic>
        <p:sp>
          <p:nvSpPr>
            <p:cNvPr id="131" name="Flowchart: Connector 130"/>
            <p:cNvSpPr/>
            <p:nvPr/>
          </p:nvSpPr>
          <p:spPr>
            <a:xfrm>
              <a:off x="7814968" y="4512539"/>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4</a:t>
              </a:r>
            </a:p>
          </p:txBody>
        </p:sp>
      </p:grpSp>
      <p:grpSp>
        <p:nvGrpSpPr>
          <p:cNvPr id="19" name="Group 18"/>
          <p:cNvGrpSpPr/>
          <p:nvPr/>
        </p:nvGrpSpPr>
        <p:grpSpPr>
          <a:xfrm>
            <a:off x="2502905" y="5173999"/>
            <a:ext cx="3127099" cy="1320423"/>
            <a:chOff x="2502905" y="5173999"/>
            <a:chExt cx="3127099" cy="1320423"/>
          </a:xfrm>
        </p:grpSpPr>
        <p:pic>
          <p:nvPicPr>
            <p:cNvPr id="132" name="Picture 131" descr="Neo-Liberalism and the Defanging of Feminism | Wrong Kind ..."/>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02905" y="5281440"/>
              <a:ext cx="2326302" cy="1212982"/>
            </a:xfrm>
            <a:prstGeom prst="rect">
              <a:avLst/>
            </a:prstGeom>
          </p:spPr>
        </p:pic>
        <p:sp>
          <p:nvSpPr>
            <p:cNvPr id="139" name="Flowchart: Connector 138"/>
            <p:cNvSpPr/>
            <p:nvPr/>
          </p:nvSpPr>
          <p:spPr>
            <a:xfrm>
              <a:off x="4997565" y="5173999"/>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5</a:t>
              </a:r>
            </a:p>
          </p:txBody>
        </p:sp>
      </p:grpSp>
    </p:spTree>
    <p:extLst>
      <p:ext uri="{BB962C8B-B14F-4D97-AF65-F5344CB8AC3E}">
        <p14:creationId xmlns:p14="http://schemas.microsoft.com/office/powerpoint/2010/main" val="16672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3"/>
                                        </p:tgtEl>
                                        <p:attrNameLst>
                                          <p:attrName>style.visibility</p:attrName>
                                        </p:attrNameLst>
                                      </p:cBhvr>
                                      <p:to>
                                        <p:strVal val="visible"/>
                                      </p:to>
                                    </p:set>
                                    <p:animEffect transition="in" filter="fade">
                                      <p:cBhvr>
                                        <p:cTn id="49" dur="500"/>
                                        <p:tgtEl>
                                          <p:spTgt spid="93"/>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105"/>
                                        </p:tgtEl>
                                        <p:attrNameLst>
                                          <p:attrName>style.visibility</p:attrName>
                                        </p:attrNameLst>
                                      </p:cBhvr>
                                      <p:to>
                                        <p:strVal val="visible"/>
                                      </p:to>
                                    </p:set>
                                    <p:animEffect transition="in" filter="fade">
                                      <p:cBhvr>
                                        <p:cTn id="55"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8.jpg">
            <a:extLst>
              <a:ext uri="{FF2B5EF4-FFF2-40B4-BE49-F238E27FC236}">
                <a16:creationId xmlns:a16="http://schemas.microsoft.com/office/drawing/2014/main" id="{167C6F5E-077E-46C0-9836-93F65B6CC725}"/>
              </a:ext>
            </a:extLst>
          </p:cNvPr>
          <p:cNvPicPr/>
          <p:nvPr/>
        </p:nvPicPr>
        <p:blipFill rotWithShape="1">
          <a:blip r:embed="rId3"/>
          <a:srcRect r="4573"/>
          <a:stretch/>
        </p:blipFill>
        <p:spPr>
          <a:xfrm>
            <a:off x="925736" y="1343213"/>
            <a:ext cx="5748019" cy="3787873"/>
          </a:xfrm>
          <a:prstGeom prst="rect">
            <a:avLst/>
          </a:prstGeom>
          <a:ln/>
        </p:spPr>
      </p:pic>
      <p:sp>
        <p:nvSpPr>
          <p:cNvPr id="4" name="Rectangle 3">
            <a:extLst>
              <a:ext uri="{FF2B5EF4-FFF2-40B4-BE49-F238E27FC236}">
                <a16:creationId xmlns:a16="http://schemas.microsoft.com/office/drawing/2014/main" id="{B0AB92CA-11E2-4C3D-971E-13672287345C}"/>
              </a:ext>
            </a:extLst>
          </p:cNvPr>
          <p:cNvSpPr/>
          <p:nvPr/>
        </p:nvSpPr>
        <p:spPr>
          <a:xfrm>
            <a:off x="1268834" y="5360171"/>
            <a:ext cx="10035205" cy="800219"/>
          </a:xfrm>
          <a:prstGeom prst="rect">
            <a:avLst/>
          </a:prstGeom>
        </p:spPr>
        <p:txBody>
          <a:bodyPr wrap="square">
            <a:spAutoFit/>
          </a:bodyPr>
          <a:lstStyle/>
          <a:p>
            <a:pPr algn="ctr">
              <a:lnSpc>
                <a:spcPct val="115000"/>
              </a:lnSpc>
              <a:spcAft>
                <a:spcPts val="0"/>
              </a:spcAft>
            </a:pPr>
            <a:r>
              <a:rPr lang="en-AU" sz="2000" dirty="0">
                <a:latin typeface="Arial" panose="020B0604020202020204" pitchFamily="34" charset="0"/>
                <a:ea typeface="Arial" panose="020B0604020202020204" pitchFamily="34" charset="0"/>
              </a:rPr>
              <a:t>The observation setup at the </a:t>
            </a:r>
            <a:r>
              <a:rPr lang="en-AU" sz="2000" dirty="0">
                <a:latin typeface="Arial" panose="020B0604020202020204" pitchFamily="34" charset="0"/>
                <a:ea typeface="Arial" panose="020B0604020202020204" pitchFamily="34" charset="0"/>
                <a:hlinkClick r:id="rId4"/>
              </a:rPr>
              <a:t>Monash University Innovation Studio </a:t>
            </a:r>
            <a:r>
              <a:rPr lang="en-AU" sz="2000" dirty="0">
                <a:latin typeface="Arial" panose="020B0604020202020204" pitchFamily="34" charset="0"/>
                <a:ea typeface="Arial" panose="020B0604020202020204" pitchFamily="34" charset="0"/>
              </a:rPr>
              <a:t/>
            </a:r>
            <a:br>
              <a:rPr lang="en-AU" sz="2000" dirty="0">
                <a:latin typeface="Arial" panose="020B0604020202020204" pitchFamily="34" charset="0"/>
                <a:ea typeface="Arial" panose="020B0604020202020204" pitchFamily="34" charset="0"/>
              </a:rPr>
            </a:br>
            <a:r>
              <a:rPr lang="en-AU" sz="2000" dirty="0">
                <a:latin typeface="Arial" panose="020B0604020202020204" pitchFamily="34" charset="0"/>
                <a:ea typeface="Arial" panose="020B0604020202020204" pitchFamily="34" charset="0"/>
              </a:rPr>
              <a:t>&amp; </a:t>
            </a:r>
            <a:r>
              <a:rPr lang="en-AU" sz="2000" dirty="0">
                <a:latin typeface="Arial" panose="020B0604020202020204" pitchFamily="34" charset="0"/>
                <a:ea typeface="Arial" panose="020B0604020202020204" pitchFamily="34" charset="0"/>
                <a:hlinkClick r:id="rId5"/>
              </a:rPr>
              <a:t>Monash University Caulfield Library.</a:t>
            </a:r>
            <a:endParaRPr lang="en-AU" sz="2000" dirty="0">
              <a:latin typeface="Arial" panose="020B0604020202020204" pitchFamily="34" charset="0"/>
              <a:ea typeface="Arial" panose="020B0604020202020204" pitchFamily="34" charset="0"/>
            </a:endParaRPr>
          </a:p>
        </p:txBody>
      </p:sp>
      <p:pic>
        <p:nvPicPr>
          <p:cNvPr id="5" name="Picture 4">
            <a:extLst>
              <a:ext uri="{FF2B5EF4-FFF2-40B4-BE49-F238E27FC236}">
                <a16:creationId xmlns:a16="http://schemas.microsoft.com/office/drawing/2014/main" id="{AE302BAB-1D1D-4325-BB54-D9691E702D68}"/>
              </a:ext>
            </a:extLst>
          </p:cNvPr>
          <p:cNvPicPr>
            <a:picLocks noChangeAspect="1"/>
          </p:cNvPicPr>
          <p:nvPr/>
        </p:nvPicPr>
        <p:blipFill rotWithShape="1">
          <a:blip r:embed="rId6">
            <a:extLst>
              <a:ext uri="{28A0092B-C50C-407E-A947-70E740481C1C}">
                <a14:useLocalDpi xmlns:a14="http://schemas.microsoft.com/office/drawing/2010/main" val="0"/>
              </a:ext>
            </a:extLst>
          </a:blip>
          <a:srcRect t="5307" r="15534"/>
          <a:stretch/>
        </p:blipFill>
        <p:spPr>
          <a:xfrm>
            <a:off x="6938762" y="1356160"/>
            <a:ext cx="4489660" cy="3774926"/>
          </a:xfrm>
          <a:prstGeom prst="rect">
            <a:avLst/>
          </a:prstGeom>
        </p:spPr>
      </p:pic>
      <p:sp>
        <p:nvSpPr>
          <p:cNvPr id="6" name="Title 1">
            <a:extLst>
              <a:ext uri="{FF2B5EF4-FFF2-40B4-BE49-F238E27FC236}">
                <a16:creationId xmlns:a16="http://schemas.microsoft.com/office/drawing/2014/main" id="{DD338F14-7A43-486A-B694-B22B31829FD7}"/>
              </a:ext>
            </a:extLst>
          </p:cNvPr>
          <p:cNvSpPr txBox="1">
            <a:spLocks/>
          </p:cNvSpPr>
          <p:nvPr/>
        </p:nvSpPr>
        <p:spPr>
          <a:xfrm>
            <a:off x="209590" y="-220714"/>
            <a:ext cx="9763749" cy="1563927"/>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pPr>
              <a:spcBef>
                <a:spcPts val="0"/>
              </a:spcBef>
              <a:buSzPts val="2800"/>
            </a:pPr>
            <a:r>
              <a:rPr lang="en-AU" sz="4200" dirty="0">
                <a:solidFill>
                  <a:schemeClr val="tx1"/>
                </a:solidFill>
              </a:rPr>
              <a:t>VENUE OF UX TESTING SESSION</a:t>
            </a:r>
          </a:p>
        </p:txBody>
      </p:sp>
    </p:spTree>
    <p:extLst>
      <p:ext uri="{BB962C8B-B14F-4D97-AF65-F5344CB8AC3E}">
        <p14:creationId xmlns:p14="http://schemas.microsoft.com/office/powerpoint/2010/main" val="3715882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6514" y="200878"/>
            <a:ext cx="5696165" cy="665883"/>
          </a:xfrm>
          <a:prstGeom prst="rect">
            <a:avLst/>
          </a:prstGeom>
        </p:spPr>
        <p:txBody>
          <a:bodyPr anchor="ctr">
            <a:no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pPr algn="ctr"/>
            <a:r>
              <a:rPr lang="en-AU" sz="4200" dirty="0">
                <a:solidFill>
                  <a:schemeClr val="tx1"/>
                </a:solidFill>
              </a:rPr>
              <a:t>USER DEMOGRAPHICS</a:t>
            </a:r>
          </a:p>
        </p:txBody>
      </p:sp>
      <p:sp>
        <p:nvSpPr>
          <p:cNvPr id="5" name="Text Placeholder 6"/>
          <p:cNvSpPr txBox="1">
            <a:spLocks/>
          </p:cNvSpPr>
          <p:nvPr/>
        </p:nvSpPr>
        <p:spPr>
          <a:xfrm>
            <a:off x="538843" y="1563927"/>
            <a:ext cx="7902221" cy="4120445"/>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endParaRPr lang="en-US" sz="4600" dirty="0">
              <a:solidFill>
                <a:schemeClr val="tx1"/>
              </a:solidFill>
            </a:endParaRPr>
          </a:p>
        </p:txBody>
      </p:sp>
      <p:sp>
        <p:nvSpPr>
          <p:cNvPr id="9" name="Text Placeholder 6"/>
          <p:cNvSpPr txBox="1">
            <a:spLocks/>
          </p:cNvSpPr>
          <p:nvPr/>
        </p:nvSpPr>
        <p:spPr>
          <a:xfrm>
            <a:off x="1010363" y="1303185"/>
            <a:ext cx="6401819" cy="3690111"/>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4000" dirty="0">
                <a:solidFill>
                  <a:schemeClr val="tx1"/>
                </a:solidFill>
              </a:rPr>
              <a:t>Faculties</a:t>
            </a:r>
          </a:p>
          <a:p>
            <a:pPr marL="571500" indent="-571500">
              <a:buFont typeface="Arial" panose="020B0604020202020204" pitchFamily="34" charset="0"/>
              <a:buChar char="•"/>
            </a:pPr>
            <a:r>
              <a:rPr lang="en-US" sz="4000" dirty="0">
                <a:solidFill>
                  <a:schemeClr val="tx1"/>
                </a:solidFill>
              </a:rPr>
              <a:t>Year levels</a:t>
            </a:r>
          </a:p>
          <a:p>
            <a:pPr marL="571500" indent="-571500">
              <a:buFont typeface="Arial" panose="020B0604020202020204" pitchFamily="34" charset="0"/>
              <a:buChar char="•"/>
            </a:pPr>
            <a:r>
              <a:rPr lang="en-US" sz="4000" dirty="0">
                <a:solidFill>
                  <a:schemeClr val="tx1"/>
                </a:solidFill>
              </a:rPr>
              <a:t>Local and International Students</a:t>
            </a:r>
          </a:p>
          <a:p>
            <a:pPr marL="571500" indent="-571500">
              <a:buFont typeface="Arial" panose="020B0604020202020204" pitchFamily="34" charset="0"/>
              <a:buChar char="•"/>
            </a:pPr>
            <a:r>
              <a:rPr lang="en-US" sz="4000" dirty="0">
                <a:solidFill>
                  <a:schemeClr val="tx1"/>
                </a:solidFill>
              </a:rPr>
              <a:t>English as their first language</a:t>
            </a:r>
          </a:p>
          <a:p>
            <a:pPr marL="571500" indent="-571500">
              <a:buFont typeface="Arial" panose="020B0604020202020204" pitchFamily="34" charset="0"/>
              <a:buChar char="•"/>
            </a:pPr>
            <a:r>
              <a:rPr lang="en-US" sz="4000" dirty="0">
                <a:solidFill>
                  <a:schemeClr val="tx1"/>
                </a:solidFill>
              </a:rPr>
              <a:t>Years at Monash</a:t>
            </a:r>
          </a:p>
          <a:p>
            <a:endParaRPr lang="en-US" sz="4000" b="1" dirty="0">
              <a:solidFill>
                <a:schemeClr val="tx1"/>
              </a:solidFill>
            </a:endParaRPr>
          </a:p>
        </p:txBody>
      </p:sp>
      <p:grpSp>
        <p:nvGrpSpPr>
          <p:cNvPr id="4" name="Group 3"/>
          <p:cNvGrpSpPr/>
          <p:nvPr/>
        </p:nvGrpSpPr>
        <p:grpSpPr>
          <a:xfrm>
            <a:off x="8441064" y="3803488"/>
            <a:ext cx="3301835" cy="2763567"/>
            <a:chOff x="8742688" y="3803488"/>
            <a:chExt cx="3301835" cy="2763567"/>
          </a:xfrm>
        </p:grpSpPr>
        <p:pic>
          <p:nvPicPr>
            <p:cNvPr id="6" name="Picture 5"/>
            <p:cNvPicPr>
              <a:picLocks noChangeAspect="1"/>
            </p:cNvPicPr>
            <p:nvPr/>
          </p:nvPicPr>
          <p:blipFill rotWithShape="1">
            <a:blip r:embed="rId3"/>
            <a:srcRect b="4741"/>
            <a:stretch/>
          </p:blipFill>
          <p:spPr>
            <a:xfrm>
              <a:off x="8742688" y="3803488"/>
              <a:ext cx="3301835" cy="2763567"/>
            </a:xfrm>
            <a:prstGeom prst="rect">
              <a:avLst/>
            </a:prstGeom>
          </p:spPr>
        </p:pic>
        <p:sp>
          <p:nvSpPr>
            <p:cNvPr id="2" name="TextBox 1"/>
            <p:cNvSpPr txBox="1"/>
            <p:nvPr/>
          </p:nvSpPr>
          <p:spPr>
            <a:xfrm>
              <a:off x="8893162" y="5929734"/>
              <a:ext cx="3000886" cy="338554"/>
            </a:xfrm>
            <a:prstGeom prst="rect">
              <a:avLst/>
            </a:prstGeom>
            <a:noFill/>
          </p:spPr>
          <p:txBody>
            <a:bodyPr wrap="none" rtlCol="0">
              <a:spAutoFit/>
            </a:bodyPr>
            <a:lstStyle/>
            <a:p>
              <a:r>
                <a:rPr lang="en-AU" sz="1600" dirty="0"/>
                <a:t>Are you an International Student?</a:t>
              </a:r>
            </a:p>
          </p:txBody>
        </p:sp>
      </p:grpSp>
      <p:grpSp>
        <p:nvGrpSpPr>
          <p:cNvPr id="3" name="Group 2"/>
          <p:cNvGrpSpPr/>
          <p:nvPr/>
        </p:nvGrpSpPr>
        <p:grpSpPr>
          <a:xfrm>
            <a:off x="8178969" y="333817"/>
            <a:ext cx="3715079" cy="2920484"/>
            <a:chOff x="8441064" y="238814"/>
            <a:chExt cx="3715079" cy="2920484"/>
          </a:xfrm>
        </p:grpSpPr>
        <p:pic>
          <p:nvPicPr>
            <p:cNvPr id="7" name="Picture 6"/>
            <p:cNvPicPr>
              <a:picLocks noChangeAspect="1"/>
            </p:cNvPicPr>
            <p:nvPr/>
          </p:nvPicPr>
          <p:blipFill>
            <a:blip r:embed="rId4"/>
            <a:stretch>
              <a:fillRect/>
            </a:stretch>
          </p:blipFill>
          <p:spPr>
            <a:xfrm>
              <a:off x="8441064" y="238814"/>
              <a:ext cx="3715079" cy="2920484"/>
            </a:xfrm>
            <a:prstGeom prst="rect">
              <a:avLst/>
            </a:prstGeom>
          </p:spPr>
        </p:pic>
        <p:sp>
          <p:nvSpPr>
            <p:cNvPr id="10" name="TextBox 9"/>
            <p:cNvSpPr txBox="1"/>
            <p:nvPr/>
          </p:nvSpPr>
          <p:spPr>
            <a:xfrm>
              <a:off x="9092183" y="2452308"/>
              <a:ext cx="2412840" cy="338554"/>
            </a:xfrm>
            <a:prstGeom prst="rect">
              <a:avLst/>
            </a:prstGeom>
            <a:noFill/>
          </p:spPr>
          <p:txBody>
            <a:bodyPr wrap="none" rtlCol="0">
              <a:spAutoFit/>
            </a:bodyPr>
            <a:lstStyle/>
            <a:p>
              <a:r>
                <a:rPr lang="en-AU" sz="1600" dirty="0"/>
                <a:t>What is your </a:t>
              </a:r>
              <a:r>
                <a:rPr lang="en-AU" sz="1600" dirty="0" err="1"/>
                <a:t>Asscociation</a:t>
              </a:r>
              <a:r>
                <a:rPr lang="en-AU" sz="1600" dirty="0"/>
                <a:t>?</a:t>
              </a:r>
            </a:p>
          </p:txBody>
        </p:sp>
      </p:grpSp>
    </p:spTree>
    <p:extLst>
      <p:ext uri="{BB962C8B-B14F-4D97-AF65-F5344CB8AC3E}">
        <p14:creationId xmlns:p14="http://schemas.microsoft.com/office/powerpoint/2010/main" val="1544109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09570" y="11876"/>
            <a:ext cx="5306747" cy="938151"/>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pPr algn="ctr"/>
            <a:r>
              <a:rPr lang="en-AU" sz="4200" dirty="0">
                <a:solidFill>
                  <a:schemeClr val="tx1"/>
                </a:solidFill>
              </a:rPr>
              <a:t>UX TESTING KITS:</a:t>
            </a:r>
            <a:endParaRPr lang="en-AU" sz="3600" b="0" dirty="0">
              <a:solidFill>
                <a:schemeClr val="tx1"/>
              </a:solidFill>
            </a:endParaRPr>
          </a:p>
        </p:txBody>
      </p:sp>
      <p:sp>
        <p:nvSpPr>
          <p:cNvPr id="5" name="Text Placeholder 6"/>
          <p:cNvSpPr txBox="1">
            <a:spLocks/>
          </p:cNvSpPr>
          <p:nvPr/>
        </p:nvSpPr>
        <p:spPr>
          <a:xfrm>
            <a:off x="2145436" y="5939380"/>
            <a:ext cx="7155965" cy="3801649"/>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400" dirty="0">
                <a:solidFill>
                  <a:schemeClr val="tx1"/>
                </a:solidFill>
                <a:hlinkClick r:id="rId3"/>
              </a:rPr>
              <a:t>https://tinyurl.com/y4fgwhhx</a:t>
            </a:r>
            <a:endParaRPr lang="en-US" sz="4400" dirty="0">
              <a:solidFill>
                <a:schemeClr val="tx1"/>
              </a:solidFill>
            </a:endParaRPr>
          </a:p>
        </p:txBody>
      </p:sp>
      <p:sp>
        <p:nvSpPr>
          <p:cNvPr id="6" name="Text Placeholder 6"/>
          <p:cNvSpPr txBox="1">
            <a:spLocks/>
          </p:cNvSpPr>
          <p:nvPr/>
        </p:nvSpPr>
        <p:spPr>
          <a:xfrm>
            <a:off x="380010" y="850139"/>
            <a:ext cx="8131811" cy="5503160"/>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Test scenarios:</a:t>
            </a:r>
          </a:p>
          <a:p>
            <a:pPr marL="1257300" lvl="1" indent="-571500">
              <a:buFont typeface="Arial" panose="020B0604020202020204" pitchFamily="34" charset="0"/>
              <a:buChar char="•"/>
            </a:pPr>
            <a:r>
              <a:rPr lang="en-US" dirty="0">
                <a:latin typeface="Arial" panose="020B0604020202020204" pitchFamily="34" charset="0"/>
                <a:cs typeface="Arial" panose="020B0604020202020204" pitchFamily="34" charset="0"/>
              </a:rPr>
              <a:t>Known title</a:t>
            </a:r>
          </a:p>
          <a:p>
            <a:pPr marL="1257300" lvl="1" indent="-5715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Subject</a:t>
            </a:r>
          </a:p>
          <a:p>
            <a:pPr marL="1257300" lvl="1" indent="-571500">
              <a:buFont typeface="Arial" panose="020B0604020202020204" pitchFamily="34" charset="0"/>
              <a:buChar char="•"/>
            </a:pPr>
            <a:r>
              <a:rPr lang="en-US" dirty="0">
                <a:latin typeface="Arial" panose="020B0604020202020204" pitchFamily="34" charset="0"/>
                <a:cs typeface="Arial" panose="020B0604020202020204" pitchFamily="34" charset="0"/>
              </a:rPr>
              <a:t>Journal article</a:t>
            </a:r>
          </a:p>
          <a:p>
            <a:pPr marL="1257300" lvl="1" indent="-571500">
              <a:buFont typeface="Arial" panose="020B0604020202020204" pitchFamily="34" charset="0"/>
              <a:buChar char="•"/>
            </a:pPr>
            <a:r>
              <a:rPr lang="en-US" dirty="0">
                <a:latin typeface="Arial" panose="020B0604020202020204" pitchFamily="34" charset="0"/>
                <a:cs typeface="Arial" panose="020B0604020202020204" pitchFamily="34" charset="0"/>
              </a:rPr>
              <a:t>Resource Type</a:t>
            </a:r>
          </a:p>
          <a:p>
            <a:pPr marL="1257300" lvl="1" indent="-5715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Call Number </a:t>
            </a:r>
          </a:p>
          <a:p>
            <a:pPr marL="1257300" lvl="1" indent="-571500">
              <a:buFont typeface="Arial" panose="020B0604020202020204" pitchFamily="34" charset="0"/>
              <a:buChar char="•"/>
            </a:pPr>
            <a:r>
              <a:rPr lang="en-US" dirty="0">
                <a:latin typeface="Arial" panose="020B0604020202020204" pitchFamily="34" charset="0"/>
                <a:cs typeface="Arial" panose="020B0604020202020204" pitchFamily="34" charset="0"/>
              </a:rPr>
              <a:t>Availability</a:t>
            </a:r>
            <a:endParaRPr lang="en-US" sz="24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400" dirty="0" err="1">
                <a:solidFill>
                  <a:schemeClr val="tx1"/>
                </a:solidFill>
                <a:latin typeface="Arial" panose="020B0604020202020204" pitchFamily="34" charset="0"/>
                <a:cs typeface="Arial" panose="020B0604020202020204" pitchFamily="34" charset="0"/>
              </a:rPr>
              <a:t>Qualtrics</a:t>
            </a:r>
            <a:r>
              <a:rPr lang="en-US" sz="2400"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Pre-testing </a:t>
            </a:r>
            <a:r>
              <a:rPr lang="en-US" sz="2400" dirty="0">
                <a:solidFill>
                  <a:schemeClr val="tx1"/>
                </a:solidFill>
                <a:latin typeface="Arial" panose="020B0604020202020204" pitchFamily="34" charset="0"/>
                <a:cs typeface="Arial" panose="020B0604020202020204" pitchFamily="34" charset="0"/>
              </a:rPr>
              <a:t>Survey</a:t>
            </a:r>
          </a:p>
          <a:p>
            <a:pPr marL="571500" indent="-571500">
              <a:buFont typeface="Arial" panose="020B0604020202020204" pitchFamily="34" charset="0"/>
              <a:buChar char="•"/>
            </a:pPr>
            <a:r>
              <a:rPr lang="en-US" sz="2400" dirty="0" err="1">
                <a:solidFill>
                  <a:schemeClr val="tx1"/>
                </a:solidFill>
                <a:latin typeface="Arial" panose="020B0604020202020204" pitchFamily="34" charset="0"/>
                <a:cs typeface="Arial" panose="020B0604020202020204" pitchFamily="34" charset="0"/>
              </a:rPr>
              <a:t>Qualtrics</a:t>
            </a:r>
            <a:r>
              <a:rPr lang="en-US" sz="2400"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Post-testing </a:t>
            </a:r>
            <a:r>
              <a:rPr lang="en-US" sz="2400" dirty="0">
                <a:solidFill>
                  <a:schemeClr val="tx1"/>
                </a:solidFill>
                <a:latin typeface="Arial" panose="020B0604020202020204" pitchFamily="34" charset="0"/>
                <a:cs typeface="Arial" panose="020B0604020202020204" pitchFamily="34" charset="0"/>
              </a:rPr>
              <a:t>Survey</a:t>
            </a:r>
          </a:p>
          <a:p>
            <a:pPr marL="571500" indent="-571500">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User Consent Form</a:t>
            </a:r>
          </a:p>
          <a:p>
            <a:pPr marL="571500" indent="-571500">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Observers questions</a:t>
            </a:r>
          </a:p>
          <a:p>
            <a:endParaRPr lang="en-US" sz="2400" b="1"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2400" b="1"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CAD2684-F82E-4E57-B639-1F954BAA8196}"/>
              </a:ext>
            </a:extLst>
          </p:cNvPr>
          <p:cNvPicPr>
            <a:picLocks noChangeAspect="1"/>
          </p:cNvPicPr>
          <p:nvPr/>
        </p:nvPicPr>
        <p:blipFill>
          <a:blip r:embed="rId4"/>
          <a:stretch>
            <a:fillRect/>
          </a:stretch>
        </p:blipFill>
        <p:spPr>
          <a:xfrm>
            <a:off x="5056010" y="850139"/>
            <a:ext cx="3026158" cy="2962894"/>
          </a:xfrm>
          <a:prstGeom prst="rect">
            <a:avLst/>
          </a:prstGeom>
        </p:spPr>
      </p:pic>
      <p:pic>
        <p:nvPicPr>
          <p:cNvPr id="7" name="Picture Placeholder 6"/>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3729" r="3729"/>
          <a:stretch>
            <a:fillRect/>
          </a:stretch>
        </p:blipFill>
        <p:spPr>
          <a:xfrm>
            <a:off x="7965065" y="0"/>
            <a:ext cx="4226935" cy="6867236"/>
          </a:xfrm>
        </p:spPr>
      </p:pic>
    </p:spTree>
    <p:extLst>
      <p:ext uri="{BB962C8B-B14F-4D97-AF65-F5344CB8AC3E}">
        <p14:creationId xmlns:p14="http://schemas.microsoft.com/office/powerpoint/2010/main" val="4292343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729" r="3729"/>
          <a:stretch>
            <a:fillRect/>
          </a:stretch>
        </p:blipFill>
        <p:spPr/>
      </p:pic>
      <p:sp>
        <p:nvSpPr>
          <p:cNvPr id="3" name="Text Placeholder 2"/>
          <p:cNvSpPr>
            <a:spLocks noGrp="1"/>
          </p:cNvSpPr>
          <p:nvPr>
            <p:ph type="body" sz="quarter" idx="4294967295"/>
          </p:nvPr>
        </p:nvSpPr>
        <p:spPr>
          <a:xfrm>
            <a:off x="0" y="369888"/>
            <a:ext cx="9742488" cy="1036637"/>
          </a:xfrm>
          <a:prstGeom prst="rect">
            <a:avLst/>
          </a:prstGeom>
        </p:spPr>
        <p:txBody>
          <a:bodyPr/>
          <a:lstStyle/>
          <a:p>
            <a:r>
              <a:rPr lang="en-AU" sz="6000" dirty="0"/>
              <a:t>Pre-testing survey</a:t>
            </a:r>
          </a:p>
        </p:txBody>
      </p:sp>
      <p:sp>
        <p:nvSpPr>
          <p:cNvPr id="5" name="Text Placeholder 6"/>
          <p:cNvSpPr txBox="1">
            <a:spLocks/>
          </p:cNvSpPr>
          <p:nvPr/>
        </p:nvSpPr>
        <p:spPr>
          <a:xfrm>
            <a:off x="581900" y="1514643"/>
            <a:ext cx="8159219" cy="801474"/>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nSpc>
                <a:spcPct val="100000"/>
              </a:lnSpc>
              <a:spcAft>
                <a:spcPts val="500"/>
              </a:spcAft>
              <a:buNone/>
            </a:pPr>
            <a:endParaRPr lang="en-AU" sz="2000" dirty="0">
              <a:latin typeface="Arial" panose="020B0604020202020204" pitchFamily="34" charset="0"/>
              <a:cs typeface="Arial" panose="020B0604020202020204" pitchFamily="34" charset="0"/>
            </a:endParaRPr>
          </a:p>
          <a:p>
            <a:pPr marL="0" lvl="2" indent="0">
              <a:buNone/>
            </a:pPr>
            <a:r>
              <a:rPr lang="en-AU" dirty="0">
                <a:latin typeface="Arial" panose="020B0604020202020204" pitchFamily="34" charset="0"/>
                <a:ea typeface="Arial Narrow" charset="0"/>
                <a:cs typeface="Arial" panose="020B0604020202020204" pitchFamily="34" charset="0"/>
              </a:rPr>
              <a:t>1. First preference</a:t>
            </a:r>
            <a:br>
              <a:rPr lang="en-AU" dirty="0">
                <a:latin typeface="Arial" panose="020B0604020202020204" pitchFamily="34" charset="0"/>
                <a:ea typeface="Arial Narrow" charset="0"/>
                <a:cs typeface="Arial" panose="020B0604020202020204" pitchFamily="34" charset="0"/>
              </a:rPr>
            </a:br>
            <a:r>
              <a:rPr lang="en-AU" dirty="0">
                <a:latin typeface="Arial" panose="020B0604020202020204" pitchFamily="34" charset="0"/>
                <a:ea typeface="Arial Narrow" charset="0"/>
                <a:cs typeface="Arial" panose="020B0604020202020204" pitchFamily="34" charset="0"/>
              </a:rPr>
              <a:t>&amp; discipline specific databases:</a:t>
            </a:r>
            <a:br>
              <a:rPr lang="en-AU" dirty="0">
                <a:latin typeface="Arial" panose="020B0604020202020204" pitchFamily="34" charset="0"/>
                <a:ea typeface="Arial Narrow" charset="0"/>
                <a:cs typeface="Arial" panose="020B0604020202020204" pitchFamily="34" charset="0"/>
              </a:rPr>
            </a:br>
            <a:r>
              <a:rPr lang="en-AU" dirty="0">
                <a:latin typeface="Arial" panose="020B0604020202020204" pitchFamily="34" charset="0"/>
                <a:ea typeface="Arial Narrow" charset="0"/>
                <a:cs typeface="Arial" panose="020B0604020202020204" pitchFamily="34" charset="0"/>
              </a:rPr>
              <a:t/>
            </a:r>
            <a:br>
              <a:rPr lang="en-AU" dirty="0">
                <a:latin typeface="Arial" panose="020B0604020202020204" pitchFamily="34" charset="0"/>
                <a:ea typeface="Arial Narrow" charset="0"/>
                <a:cs typeface="Arial" panose="020B0604020202020204" pitchFamily="34" charset="0"/>
              </a:rPr>
            </a:br>
            <a:r>
              <a:rPr lang="en-AU" dirty="0">
                <a:latin typeface="Arial" panose="020B0604020202020204" pitchFamily="34" charset="0"/>
                <a:ea typeface="Arial Narrow" charset="0"/>
                <a:cs typeface="Arial" panose="020B0604020202020204" pitchFamily="34" charset="0"/>
              </a:rPr>
              <a:t/>
            </a:r>
            <a:br>
              <a:rPr lang="en-AU" dirty="0">
                <a:latin typeface="Arial" panose="020B0604020202020204" pitchFamily="34" charset="0"/>
                <a:ea typeface="Arial Narrow" charset="0"/>
                <a:cs typeface="Arial" panose="020B0604020202020204" pitchFamily="34" charset="0"/>
              </a:rPr>
            </a:br>
            <a:endParaRPr lang="en-AU" dirty="0">
              <a:latin typeface="Arial" panose="020B0604020202020204" pitchFamily="34" charset="0"/>
              <a:ea typeface="Arial Narrow" charset="0"/>
              <a:cs typeface="Arial" panose="020B0604020202020204" pitchFamily="34" charset="0"/>
            </a:endParaRPr>
          </a:p>
          <a:p>
            <a:pPr marL="0" lvl="1" indent="0">
              <a:lnSpc>
                <a:spcPct val="100000"/>
              </a:lnSpc>
              <a:spcAft>
                <a:spcPts val="500"/>
              </a:spcAft>
              <a:buNone/>
            </a:pPr>
            <a:endParaRPr lang="en-AU"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994315" y="1658198"/>
            <a:ext cx="2596358" cy="505027"/>
          </a:xfrm>
          <a:prstGeom prst="rect">
            <a:avLst/>
          </a:prstGeom>
        </p:spPr>
      </p:pic>
      <p:pic>
        <p:nvPicPr>
          <p:cNvPr id="15" name="Picture 14"/>
          <p:cNvPicPr>
            <a:picLocks noChangeAspect="1"/>
          </p:cNvPicPr>
          <p:nvPr/>
        </p:nvPicPr>
        <p:blipFill>
          <a:blip r:embed="rId5"/>
          <a:stretch>
            <a:fillRect/>
          </a:stretch>
        </p:blipFill>
        <p:spPr>
          <a:xfrm>
            <a:off x="2566125" y="3765629"/>
            <a:ext cx="1619048" cy="533333"/>
          </a:xfrm>
          <a:prstGeom prst="rect">
            <a:avLst/>
          </a:prstGeom>
        </p:spPr>
      </p:pic>
      <p:sp>
        <p:nvSpPr>
          <p:cNvPr id="12" name="Text Placeholder 2"/>
          <p:cNvSpPr txBox="1">
            <a:spLocks/>
          </p:cNvSpPr>
          <p:nvPr/>
        </p:nvSpPr>
        <p:spPr>
          <a:xfrm>
            <a:off x="161214" y="118215"/>
            <a:ext cx="9742488" cy="706850"/>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4200" b="1" dirty="0">
                <a:solidFill>
                  <a:schemeClr val="tx1"/>
                </a:solidFill>
              </a:rPr>
              <a:t>PRE-TESTING SURVEY</a:t>
            </a:r>
          </a:p>
        </p:txBody>
      </p:sp>
      <p:pic>
        <p:nvPicPr>
          <p:cNvPr id="16" name="Picture 15"/>
          <p:cNvPicPr>
            <a:picLocks noChangeAspect="1"/>
          </p:cNvPicPr>
          <p:nvPr/>
        </p:nvPicPr>
        <p:blipFill>
          <a:blip r:embed="rId6"/>
          <a:stretch>
            <a:fillRect/>
          </a:stretch>
        </p:blipFill>
        <p:spPr>
          <a:xfrm>
            <a:off x="6350259" y="130165"/>
            <a:ext cx="1601927" cy="745781"/>
          </a:xfrm>
          <a:prstGeom prst="rect">
            <a:avLst/>
          </a:prstGeom>
        </p:spPr>
      </p:pic>
      <p:sp>
        <p:nvSpPr>
          <p:cNvPr id="17" name="TextBox 16"/>
          <p:cNvSpPr txBox="1"/>
          <p:nvPr/>
        </p:nvSpPr>
        <p:spPr>
          <a:xfrm>
            <a:off x="405280" y="964462"/>
            <a:ext cx="7678705" cy="461665"/>
          </a:xfrm>
          <a:prstGeom prst="rect">
            <a:avLst/>
          </a:prstGeom>
          <a:noFill/>
        </p:spPr>
        <p:txBody>
          <a:bodyPr wrap="none" rtlCol="0">
            <a:spAutoFit/>
          </a:bodyPr>
          <a:lstStyle/>
          <a:p>
            <a:r>
              <a:rPr lang="en-AU" sz="2400" dirty="0">
                <a:latin typeface="Arial Narrow" panose="020B0606020202030204" pitchFamily="34" charset="0"/>
              </a:rPr>
              <a:t>Q. WHERE TO SEARCH FOR </a:t>
            </a:r>
            <a:r>
              <a:rPr lang="en-AU" sz="2400" b="1" dirty="0">
                <a:latin typeface="Arial Narrow" panose="020B0606020202030204" pitchFamily="34" charset="0"/>
              </a:rPr>
              <a:t>AUTHORITATIVE INFORMATION?</a:t>
            </a:r>
          </a:p>
        </p:txBody>
      </p:sp>
      <p:pic>
        <p:nvPicPr>
          <p:cNvPr id="18" name="Picture 17"/>
          <p:cNvPicPr>
            <a:picLocks noChangeAspect="1"/>
          </p:cNvPicPr>
          <p:nvPr/>
        </p:nvPicPr>
        <p:blipFill>
          <a:blip r:embed="rId7"/>
          <a:stretch>
            <a:fillRect/>
          </a:stretch>
        </p:blipFill>
        <p:spPr>
          <a:xfrm>
            <a:off x="2464667" y="2707140"/>
            <a:ext cx="1029313" cy="504696"/>
          </a:xfrm>
          <a:prstGeom prst="rect">
            <a:avLst/>
          </a:prstGeom>
        </p:spPr>
      </p:pic>
      <p:pic>
        <p:nvPicPr>
          <p:cNvPr id="19" name="Picture 18"/>
          <p:cNvPicPr>
            <a:picLocks noChangeAspect="1"/>
          </p:cNvPicPr>
          <p:nvPr/>
        </p:nvPicPr>
        <p:blipFill>
          <a:blip r:embed="rId8"/>
          <a:stretch>
            <a:fillRect/>
          </a:stretch>
        </p:blipFill>
        <p:spPr>
          <a:xfrm>
            <a:off x="5436132" y="2662613"/>
            <a:ext cx="1107742" cy="595205"/>
          </a:xfrm>
          <a:prstGeom prst="rect">
            <a:avLst/>
          </a:prstGeom>
        </p:spPr>
      </p:pic>
      <p:pic>
        <p:nvPicPr>
          <p:cNvPr id="20" name="Picture 19"/>
          <p:cNvPicPr>
            <a:picLocks noChangeAspect="1"/>
          </p:cNvPicPr>
          <p:nvPr/>
        </p:nvPicPr>
        <p:blipFill>
          <a:blip r:embed="rId9"/>
          <a:stretch>
            <a:fillRect/>
          </a:stretch>
        </p:blipFill>
        <p:spPr>
          <a:xfrm>
            <a:off x="3507902" y="2720584"/>
            <a:ext cx="1904103" cy="479264"/>
          </a:xfrm>
          <a:prstGeom prst="rect">
            <a:avLst/>
          </a:prstGeom>
        </p:spPr>
      </p:pic>
      <p:pic>
        <p:nvPicPr>
          <p:cNvPr id="21" name="Picture 20"/>
          <p:cNvPicPr>
            <a:picLocks noChangeAspect="1"/>
          </p:cNvPicPr>
          <p:nvPr/>
        </p:nvPicPr>
        <p:blipFill>
          <a:blip r:embed="rId10"/>
          <a:stretch>
            <a:fillRect/>
          </a:stretch>
        </p:blipFill>
        <p:spPr>
          <a:xfrm>
            <a:off x="6599968" y="2673453"/>
            <a:ext cx="551254" cy="559018"/>
          </a:xfrm>
          <a:prstGeom prst="rect">
            <a:avLst/>
          </a:prstGeom>
        </p:spPr>
      </p:pic>
      <p:sp>
        <p:nvSpPr>
          <p:cNvPr id="22" name="Text Placeholder 6"/>
          <p:cNvSpPr txBox="1">
            <a:spLocks/>
          </p:cNvSpPr>
          <p:nvPr/>
        </p:nvSpPr>
        <p:spPr>
          <a:xfrm>
            <a:off x="581899" y="4963902"/>
            <a:ext cx="4128645" cy="344125"/>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2" indent="0">
              <a:buNone/>
            </a:pPr>
            <a:r>
              <a:rPr lang="en-AU" dirty="0">
                <a:latin typeface="Arial" panose="020B0604020202020204" pitchFamily="34" charset="0"/>
                <a:ea typeface="Arial Narrow" charset="0"/>
                <a:cs typeface="Arial" panose="020B0604020202020204" pitchFamily="34" charset="0"/>
              </a:rPr>
              <a:t>3. Discipline specific databases:</a:t>
            </a:r>
            <a:r>
              <a:rPr lang="en-AU" sz="2000" dirty="0">
                <a:latin typeface="Arial" panose="020B0604020202020204" pitchFamily="34" charset="0"/>
                <a:cs typeface="Arial" panose="020B0604020202020204" pitchFamily="34" charset="0"/>
              </a:rPr>
              <a:t/>
            </a:r>
            <a:br>
              <a:rPr lang="en-AU" sz="2000" dirty="0">
                <a:latin typeface="Arial" panose="020B0604020202020204" pitchFamily="34" charset="0"/>
                <a:cs typeface="Arial" panose="020B0604020202020204" pitchFamily="34" charset="0"/>
              </a:rPr>
            </a:br>
            <a:endParaRPr lang="en-AU" sz="2000" dirty="0">
              <a:latin typeface="Arial" panose="020B0604020202020204" pitchFamily="34" charset="0"/>
              <a:cs typeface="Arial" panose="020B0604020202020204" pitchFamily="34" charset="0"/>
            </a:endParaRPr>
          </a:p>
        </p:txBody>
      </p:sp>
      <p:sp>
        <p:nvSpPr>
          <p:cNvPr id="23" name="Text Placeholder 6"/>
          <p:cNvSpPr txBox="1">
            <a:spLocks/>
          </p:cNvSpPr>
          <p:nvPr/>
        </p:nvSpPr>
        <p:spPr>
          <a:xfrm>
            <a:off x="581900" y="3891480"/>
            <a:ext cx="8159219" cy="538777"/>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2" indent="0">
              <a:buNone/>
            </a:pPr>
            <a:r>
              <a:rPr lang="en-AU" dirty="0">
                <a:latin typeface="Arial" panose="020B0604020202020204" pitchFamily="34" charset="0"/>
                <a:cs typeface="Arial" panose="020B0604020202020204" pitchFamily="34" charset="0"/>
              </a:rPr>
              <a:t>2</a:t>
            </a:r>
            <a:r>
              <a:rPr lang="en-AU" sz="2000" dirty="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Then </a:t>
            </a:r>
            <a:r>
              <a:rPr lang="en-AU" sz="2000" dirty="0">
                <a:latin typeface="Arial" panose="020B0604020202020204" pitchFamily="34" charset="0"/>
                <a:cs typeface="Arial" panose="020B0604020202020204" pitchFamily="34" charset="0"/>
              </a:rPr>
              <a:t>Primo:</a:t>
            </a:r>
          </a:p>
        </p:txBody>
      </p:sp>
      <p:pic>
        <p:nvPicPr>
          <p:cNvPr id="24" name="Picture 23"/>
          <p:cNvPicPr>
            <a:picLocks noChangeAspect="1"/>
          </p:cNvPicPr>
          <p:nvPr/>
        </p:nvPicPr>
        <p:blipFill>
          <a:blip r:embed="rId7"/>
          <a:stretch>
            <a:fillRect/>
          </a:stretch>
        </p:blipFill>
        <p:spPr>
          <a:xfrm>
            <a:off x="3215319" y="5492228"/>
            <a:ext cx="1029313" cy="504696"/>
          </a:xfrm>
          <a:prstGeom prst="rect">
            <a:avLst/>
          </a:prstGeom>
        </p:spPr>
      </p:pic>
      <p:pic>
        <p:nvPicPr>
          <p:cNvPr id="25" name="Picture 24"/>
          <p:cNvPicPr>
            <a:picLocks noChangeAspect="1"/>
          </p:cNvPicPr>
          <p:nvPr/>
        </p:nvPicPr>
        <p:blipFill>
          <a:blip r:embed="rId8"/>
          <a:stretch>
            <a:fillRect/>
          </a:stretch>
        </p:blipFill>
        <p:spPr>
          <a:xfrm>
            <a:off x="4482931" y="5410415"/>
            <a:ext cx="1107742" cy="595205"/>
          </a:xfrm>
          <a:prstGeom prst="rect">
            <a:avLst/>
          </a:prstGeom>
        </p:spPr>
      </p:pic>
      <p:pic>
        <p:nvPicPr>
          <p:cNvPr id="26" name="Picture 25"/>
          <p:cNvPicPr>
            <a:picLocks noChangeAspect="1"/>
          </p:cNvPicPr>
          <p:nvPr/>
        </p:nvPicPr>
        <p:blipFill>
          <a:blip r:embed="rId9"/>
          <a:stretch>
            <a:fillRect/>
          </a:stretch>
        </p:blipFill>
        <p:spPr>
          <a:xfrm>
            <a:off x="5728960" y="5468385"/>
            <a:ext cx="1904103" cy="479264"/>
          </a:xfrm>
          <a:prstGeom prst="rect">
            <a:avLst/>
          </a:prstGeom>
        </p:spPr>
      </p:pic>
      <p:pic>
        <p:nvPicPr>
          <p:cNvPr id="27" name="Picture 26"/>
          <p:cNvPicPr>
            <a:picLocks noChangeAspect="1"/>
          </p:cNvPicPr>
          <p:nvPr/>
        </p:nvPicPr>
        <p:blipFill>
          <a:blip r:embed="rId10"/>
          <a:stretch>
            <a:fillRect/>
          </a:stretch>
        </p:blipFill>
        <p:spPr>
          <a:xfrm>
            <a:off x="2464667" y="5446602"/>
            <a:ext cx="551254" cy="559018"/>
          </a:xfrm>
          <a:prstGeom prst="rect">
            <a:avLst/>
          </a:prstGeom>
        </p:spPr>
      </p:pic>
    </p:spTree>
    <p:extLst>
      <p:ext uri="{BB962C8B-B14F-4D97-AF65-F5344CB8AC3E}">
        <p14:creationId xmlns:p14="http://schemas.microsoft.com/office/powerpoint/2010/main" val="241663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802053" y="217550"/>
            <a:ext cx="5223117" cy="431037"/>
          </a:xfrm>
        </p:spPr>
        <p:txBody>
          <a:bodyPr/>
          <a:lstStyle/>
          <a:p>
            <a:r>
              <a:rPr lang="en-AU" dirty="0"/>
              <a:t>User Preferences</a:t>
            </a:r>
          </a:p>
        </p:txBody>
      </p:sp>
      <p:sp>
        <p:nvSpPr>
          <p:cNvPr id="18" name="Text Placeholder 2"/>
          <p:cNvSpPr txBox="1">
            <a:spLocks/>
          </p:cNvSpPr>
          <p:nvPr/>
        </p:nvSpPr>
        <p:spPr>
          <a:xfrm>
            <a:off x="397795" y="156214"/>
            <a:ext cx="9742311" cy="1036148"/>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4200" b="1" dirty="0">
                <a:solidFill>
                  <a:schemeClr val="tx1"/>
                </a:solidFill>
              </a:rPr>
              <a:t>POST-TESTING SURVEY</a:t>
            </a:r>
          </a:p>
        </p:txBody>
      </p:sp>
      <p:pic>
        <p:nvPicPr>
          <p:cNvPr id="21" name="Picture 20">
            <a:extLst>
              <a:ext uri="{FF2B5EF4-FFF2-40B4-BE49-F238E27FC236}">
                <a16:creationId xmlns:a16="http://schemas.microsoft.com/office/drawing/2014/main" id="{75C377B6-698A-544E-AB98-217015D98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042"/>
          <a:stretch/>
        </p:blipFill>
        <p:spPr>
          <a:xfrm>
            <a:off x="105043" y="6201956"/>
            <a:ext cx="1695645" cy="620539"/>
          </a:xfrm>
          <a:prstGeom prst="rect">
            <a:avLst/>
          </a:prstGeom>
        </p:spPr>
      </p:pic>
      <p:sp>
        <p:nvSpPr>
          <p:cNvPr id="22" name="Rectangle 21">
            <a:extLst>
              <a:ext uri="{FF2B5EF4-FFF2-40B4-BE49-F238E27FC236}">
                <a16:creationId xmlns:a16="http://schemas.microsoft.com/office/drawing/2014/main" id="{B0AB92CA-11E2-4C3D-971E-13672287345C}"/>
              </a:ext>
            </a:extLst>
          </p:cNvPr>
          <p:cNvSpPr/>
          <p:nvPr/>
        </p:nvSpPr>
        <p:spPr>
          <a:xfrm>
            <a:off x="442949" y="5755680"/>
            <a:ext cx="5621909" cy="446276"/>
          </a:xfrm>
          <a:prstGeom prst="rect">
            <a:avLst/>
          </a:prstGeom>
        </p:spPr>
        <p:txBody>
          <a:bodyPr wrap="square">
            <a:spAutoFit/>
          </a:bodyPr>
          <a:lstStyle/>
          <a:p>
            <a:pPr marL="285750" indent="-285750">
              <a:lnSpc>
                <a:spcPct val="115000"/>
              </a:lnSpc>
              <a:spcAft>
                <a:spcPts val="0"/>
              </a:spcAft>
              <a:buFont typeface="Arial" panose="020B0604020202020204" pitchFamily="34" charset="0"/>
              <a:buChar char="•"/>
            </a:pPr>
            <a:r>
              <a:rPr lang="en-AU" sz="2000" dirty="0">
                <a:latin typeface="Arial" panose="020B0604020202020204" pitchFamily="34" charset="0"/>
                <a:ea typeface="Arial" panose="020B0604020202020204" pitchFamily="34" charset="0"/>
              </a:rPr>
              <a:t>Facets, Scopes, design similar to Classic UI</a:t>
            </a:r>
          </a:p>
        </p:txBody>
      </p:sp>
      <p:sp>
        <p:nvSpPr>
          <p:cNvPr id="23" name="Rectangle 22">
            <a:extLst>
              <a:ext uri="{FF2B5EF4-FFF2-40B4-BE49-F238E27FC236}">
                <a16:creationId xmlns:a16="http://schemas.microsoft.com/office/drawing/2014/main" id="{B0AB92CA-11E2-4C3D-971E-13672287345C}"/>
              </a:ext>
            </a:extLst>
          </p:cNvPr>
          <p:cNvSpPr/>
          <p:nvPr/>
        </p:nvSpPr>
        <p:spPr>
          <a:xfrm>
            <a:off x="7761866" y="5873423"/>
            <a:ext cx="4560779" cy="416204"/>
          </a:xfrm>
          <a:prstGeom prst="rect">
            <a:avLst/>
          </a:prstGeom>
        </p:spPr>
        <p:txBody>
          <a:bodyPr wrap="square">
            <a:spAutoFit/>
          </a:bodyPr>
          <a:lstStyle/>
          <a:p>
            <a:pPr marL="285750" indent="-285750">
              <a:lnSpc>
                <a:spcPct val="115000"/>
              </a:lnSpc>
              <a:spcAft>
                <a:spcPts val="0"/>
              </a:spcAft>
              <a:buFont typeface="Arial" panose="020B0604020202020204" pitchFamily="34" charset="0"/>
              <a:buChar char="•"/>
            </a:pPr>
            <a:r>
              <a:rPr lang="en-AU" sz="2000" dirty="0">
                <a:latin typeface="Arial" panose="020B0604020202020204" pitchFamily="34" charset="0"/>
                <a:ea typeface="Arial" panose="020B0604020202020204" pitchFamily="34" charset="0"/>
              </a:rPr>
              <a:t>Simplified &amp; striped down view</a:t>
            </a:r>
          </a:p>
        </p:txBody>
      </p:sp>
      <p:grpSp>
        <p:nvGrpSpPr>
          <p:cNvPr id="2" name="Group 1"/>
          <p:cNvGrpSpPr/>
          <p:nvPr/>
        </p:nvGrpSpPr>
        <p:grpSpPr>
          <a:xfrm>
            <a:off x="442949" y="827710"/>
            <a:ext cx="5284480" cy="4655358"/>
            <a:chOff x="442949" y="827710"/>
            <a:chExt cx="5284480" cy="4655358"/>
          </a:xfrm>
        </p:grpSpPr>
        <p:pic>
          <p:nvPicPr>
            <p:cNvPr id="10" name="Picture 9"/>
            <p:cNvPicPr/>
            <p:nvPr/>
          </p:nvPicPr>
          <p:blipFill>
            <a:blip r:embed="rId4"/>
            <a:stretch>
              <a:fillRect/>
            </a:stretch>
          </p:blipFill>
          <p:spPr>
            <a:xfrm>
              <a:off x="706582" y="1249112"/>
              <a:ext cx="4745638" cy="3427361"/>
            </a:xfrm>
            <a:prstGeom prst="rect">
              <a:avLst/>
            </a:prstGeom>
          </p:spPr>
        </p:pic>
        <p:pic>
          <p:nvPicPr>
            <p:cNvPr id="11" name="Picture 10"/>
            <p:cNvPicPr/>
            <p:nvPr/>
          </p:nvPicPr>
          <p:blipFill rotWithShape="1">
            <a:blip r:embed="rId5"/>
            <a:srcRect t="20679" b="58588"/>
            <a:stretch/>
          </p:blipFill>
          <p:spPr>
            <a:xfrm>
              <a:off x="720447" y="4859410"/>
              <a:ext cx="5006982" cy="623658"/>
            </a:xfrm>
            <a:prstGeom prst="rect">
              <a:avLst/>
            </a:prstGeom>
          </p:spPr>
        </p:pic>
        <p:sp>
          <p:nvSpPr>
            <p:cNvPr id="4" name="Oval 3"/>
            <p:cNvSpPr/>
            <p:nvPr/>
          </p:nvSpPr>
          <p:spPr>
            <a:xfrm>
              <a:off x="442949" y="1657151"/>
              <a:ext cx="1376039" cy="300953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Oval 16"/>
            <p:cNvSpPr/>
            <p:nvPr/>
          </p:nvSpPr>
          <p:spPr>
            <a:xfrm flipV="1">
              <a:off x="1591914" y="4917650"/>
              <a:ext cx="4135515" cy="557814"/>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TextBox 23"/>
            <p:cNvSpPr txBox="1"/>
            <p:nvPr/>
          </p:nvSpPr>
          <p:spPr>
            <a:xfrm>
              <a:off x="2634107" y="827710"/>
              <a:ext cx="2051125" cy="400110"/>
            </a:xfrm>
            <a:prstGeom prst="rect">
              <a:avLst/>
            </a:prstGeom>
            <a:solidFill>
              <a:schemeClr val="accent2"/>
            </a:solidFill>
            <a:ln>
              <a:solidFill>
                <a:schemeClr val="accent2"/>
              </a:solidFill>
            </a:ln>
            <a:scene3d>
              <a:camera prst="orthographicFront"/>
              <a:lightRig rig="threePt" dir="t"/>
            </a:scene3d>
            <a:sp3d>
              <a:bevelT/>
            </a:sp3d>
          </p:spPr>
          <p:txBody>
            <a:bodyPr wrap="square" rtlCol="0">
              <a:spAutoFit/>
            </a:bodyPr>
            <a:lstStyle/>
            <a:p>
              <a:pPr algn="ctr"/>
              <a:r>
                <a:rPr lang="en-AU" sz="2000" b="1" dirty="0">
                  <a:latin typeface="Arial" panose="020B0604020202020204" pitchFamily="34" charset="0"/>
                  <a:cs typeface="Arial" panose="020B0604020202020204" pitchFamily="34" charset="0"/>
                </a:rPr>
                <a:t>VIEW 1</a:t>
              </a:r>
            </a:p>
          </p:txBody>
        </p:sp>
      </p:grpSp>
      <p:grpSp>
        <p:nvGrpSpPr>
          <p:cNvPr id="5" name="Group 4"/>
          <p:cNvGrpSpPr/>
          <p:nvPr/>
        </p:nvGrpSpPr>
        <p:grpSpPr>
          <a:xfrm>
            <a:off x="7025169" y="779984"/>
            <a:ext cx="4668067" cy="4986851"/>
            <a:chOff x="7025169" y="779984"/>
            <a:chExt cx="4668067" cy="4986851"/>
          </a:xfrm>
        </p:grpSpPr>
        <p:pic>
          <p:nvPicPr>
            <p:cNvPr id="9" name="Picture 8"/>
            <p:cNvPicPr/>
            <p:nvPr/>
          </p:nvPicPr>
          <p:blipFill>
            <a:blip r:embed="rId6"/>
            <a:stretch>
              <a:fillRect/>
            </a:stretch>
          </p:blipFill>
          <p:spPr>
            <a:xfrm>
              <a:off x="7284327" y="1297196"/>
              <a:ext cx="4408909" cy="3620454"/>
            </a:xfrm>
            <a:prstGeom prst="rect">
              <a:avLst/>
            </a:prstGeom>
          </p:spPr>
        </p:pic>
        <p:pic>
          <p:nvPicPr>
            <p:cNvPr id="16" name="Picture 15"/>
            <p:cNvPicPr/>
            <p:nvPr/>
          </p:nvPicPr>
          <p:blipFill rotWithShape="1">
            <a:blip r:embed="rId7"/>
            <a:srcRect t="17723" r="2268" b="26945"/>
            <a:stretch/>
          </p:blipFill>
          <p:spPr>
            <a:xfrm>
              <a:off x="7761866" y="5069773"/>
              <a:ext cx="3830754" cy="616054"/>
            </a:xfrm>
            <a:prstGeom prst="rect">
              <a:avLst/>
            </a:prstGeom>
          </p:spPr>
        </p:pic>
        <p:sp>
          <p:nvSpPr>
            <p:cNvPr id="19" name="Oval 18"/>
            <p:cNvSpPr/>
            <p:nvPr/>
          </p:nvSpPr>
          <p:spPr>
            <a:xfrm flipV="1">
              <a:off x="7695510" y="5034752"/>
              <a:ext cx="1334836" cy="732083"/>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Oval 19"/>
            <p:cNvSpPr/>
            <p:nvPr/>
          </p:nvSpPr>
          <p:spPr>
            <a:xfrm flipV="1">
              <a:off x="7025169" y="2409614"/>
              <a:ext cx="1633921" cy="1891982"/>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5" name="TextBox 24"/>
            <p:cNvSpPr txBox="1"/>
            <p:nvPr/>
          </p:nvSpPr>
          <p:spPr>
            <a:xfrm>
              <a:off x="8197604" y="779984"/>
              <a:ext cx="2229255" cy="400110"/>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pPr algn="ctr"/>
              <a:r>
                <a:rPr lang="en-AU" sz="2000" b="1" dirty="0">
                  <a:latin typeface="Arial" panose="020B0604020202020204" pitchFamily="34" charset="0"/>
                  <a:cs typeface="Arial" panose="020B0604020202020204" pitchFamily="34" charset="0"/>
                </a:rPr>
                <a:t>VIEW 2</a:t>
              </a:r>
            </a:p>
          </p:txBody>
        </p:sp>
      </p:grpSp>
      <p:sp>
        <p:nvSpPr>
          <p:cNvPr id="26" name="TextBox 25"/>
          <p:cNvSpPr txBox="1"/>
          <p:nvPr/>
        </p:nvSpPr>
        <p:spPr>
          <a:xfrm>
            <a:off x="6176858" y="611702"/>
            <a:ext cx="529119" cy="584775"/>
          </a:xfrm>
          <a:prstGeom prst="rect">
            <a:avLst/>
          </a:prstGeom>
          <a:noFill/>
        </p:spPr>
        <p:txBody>
          <a:bodyPr wrap="none" rtlCol="0">
            <a:spAutoFit/>
          </a:bodyPr>
          <a:lstStyle/>
          <a:p>
            <a:r>
              <a:rPr lang="en-AU" sz="3200" dirty="0"/>
              <a:t>vs</a:t>
            </a:r>
          </a:p>
        </p:txBody>
      </p:sp>
    </p:spTree>
    <p:extLst>
      <p:ext uri="{BB962C8B-B14F-4D97-AF65-F5344CB8AC3E}">
        <p14:creationId xmlns:p14="http://schemas.microsoft.com/office/powerpoint/2010/main" val="19511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925622" y="1046100"/>
            <a:ext cx="10302496" cy="1779744"/>
            <a:chOff x="925622" y="1046100"/>
            <a:chExt cx="10302496" cy="1779744"/>
          </a:xfrm>
        </p:grpSpPr>
        <p:pic>
          <p:nvPicPr>
            <p:cNvPr id="3" name="Picture 2">
              <a:extLst>
                <a:ext uri="{FF2B5EF4-FFF2-40B4-BE49-F238E27FC236}">
                  <a16:creationId xmlns:a16="http://schemas.microsoft.com/office/drawing/2014/main" id="{A772A88E-EDF0-4B98-B807-4679900B6145}"/>
                </a:ext>
              </a:extLst>
            </p:cNvPr>
            <p:cNvPicPr/>
            <p:nvPr/>
          </p:nvPicPr>
          <p:blipFill>
            <a:blip r:embed="rId3"/>
            <a:stretch>
              <a:fillRect/>
            </a:stretch>
          </p:blipFill>
          <p:spPr>
            <a:xfrm>
              <a:off x="1139378" y="1190278"/>
              <a:ext cx="3937625" cy="1635566"/>
            </a:xfrm>
            <a:prstGeom prst="rect">
              <a:avLst/>
            </a:prstGeom>
          </p:spPr>
        </p:pic>
        <p:pic>
          <p:nvPicPr>
            <p:cNvPr id="5" name="Picture 4">
              <a:extLst>
                <a:ext uri="{FF2B5EF4-FFF2-40B4-BE49-F238E27FC236}">
                  <a16:creationId xmlns:a16="http://schemas.microsoft.com/office/drawing/2014/main" id="{470BA897-B862-4650-88E5-2854AFEBFD25}"/>
                </a:ext>
              </a:extLst>
            </p:cNvPr>
            <p:cNvPicPr/>
            <p:nvPr/>
          </p:nvPicPr>
          <p:blipFill>
            <a:blip r:embed="rId4"/>
            <a:stretch>
              <a:fillRect/>
            </a:stretch>
          </p:blipFill>
          <p:spPr>
            <a:xfrm>
              <a:off x="7181938" y="1046100"/>
              <a:ext cx="4046180" cy="1727076"/>
            </a:xfrm>
            <a:prstGeom prst="rect">
              <a:avLst/>
            </a:prstGeom>
          </p:spPr>
        </p:pic>
        <p:sp>
          <p:nvSpPr>
            <p:cNvPr id="6" name="TextBox 5"/>
            <p:cNvSpPr txBox="1"/>
            <p:nvPr/>
          </p:nvSpPr>
          <p:spPr>
            <a:xfrm>
              <a:off x="925622" y="2008061"/>
              <a:ext cx="2051125" cy="646331"/>
            </a:xfrm>
            <a:prstGeom prst="rect">
              <a:avLst/>
            </a:prstGeom>
            <a:solidFill>
              <a:schemeClr val="accent2"/>
            </a:solidFill>
            <a:ln>
              <a:solidFill>
                <a:schemeClr val="accent2"/>
              </a:solidFill>
            </a:ln>
            <a:scene3d>
              <a:camera prst="orthographicFront"/>
              <a:lightRig rig="threePt" dir="t"/>
            </a:scene3d>
            <a:sp3d>
              <a:bevelT/>
            </a:sp3d>
          </p:spPr>
          <p:txBody>
            <a:bodyPr wrap="square" rtlCol="0">
              <a:spAutoFit/>
            </a:bodyPr>
            <a:lstStyle/>
            <a:p>
              <a:pPr algn="ctr"/>
              <a:r>
                <a:rPr lang="en-AU" sz="3600" b="1" dirty="0"/>
                <a:t>VIEW 1</a:t>
              </a:r>
            </a:p>
          </p:txBody>
        </p:sp>
        <p:sp>
          <p:nvSpPr>
            <p:cNvPr id="7" name="TextBox 6"/>
            <p:cNvSpPr txBox="1"/>
            <p:nvPr/>
          </p:nvSpPr>
          <p:spPr>
            <a:xfrm>
              <a:off x="8411035" y="1909638"/>
              <a:ext cx="2229255" cy="646331"/>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pPr algn="ctr"/>
              <a:r>
                <a:rPr lang="en-AU" sz="3600" b="1" dirty="0"/>
                <a:t>VIEW 2</a:t>
              </a:r>
            </a:p>
          </p:txBody>
        </p:sp>
        <p:sp>
          <p:nvSpPr>
            <p:cNvPr id="2" name="TextBox 1"/>
            <p:cNvSpPr txBox="1"/>
            <p:nvPr/>
          </p:nvSpPr>
          <p:spPr>
            <a:xfrm>
              <a:off x="5939456" y="1715674"/>
              <a:ext cx="603820" cy="584775"/>
            </a:xfrm>
            <a:prstGeom prst="rect">
              <a:avLst/>
            </a:prstGeom>
            <a:noFill/>
          </p:spPr>
          <p:txBody>
            <a:bodyPr wrap="none" rtlCol="0">
              <a:spAutoFit/>
            </a:bodyPr>
            <a:lstStyle/>
            <a:p>
              <a:r>
                <a:rPr lang="en-AU" sz="3200" dirty="0"/>
                <a:t>VS</a:t>
              </a:r>
            </a:p>
          </p:txBody>
        </p:sp>
      </p:grpSp>
      <p:sp>
        <p:nvSpPr>
          <p:cNvPr id="14" name="Text Placeholder 6"/>
          <p:cNvSpPr txBox="1">
            <a:spLocks/>
          </p:cNvSpPr>
          <p:nvPr/>
        </p:nvSpPr>
        <p:spPr>
          <a:xfrm>
            <a:off x="205847" y="3117960"/>
            <a:ext cx="11269540" cy="3710829"/>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nSpc>
                <a:spcPct val="100000"/>
              </a:lnSpc>
              <a:spcAft>
                <a:spcPts val="500"/>
              </a:spcAft>
              <a:buNone/>
            </a:pPr>
            <a:r>
              <a:rPr lang="en-US" sz="2000" b="1" dirty="0">
                <a:latin typeface="Arial" panose="020B0604020202020204" pitchFamily="34" charset="0"/>
                <a:cs typeface="Arial" panose="020B0604020202020204" pitchFamily="34" charset="0"/>
              </a:rPr>
              <a:t>Feedback on the views ….</a:t>
            </a:r>
          </a:p>
          <a:p>
            <a:pPr marL="457200" lvl="1" indent="-457200">
              <a:lnSpc>
                <a:spcPct val="100000"/>
              </a:lnSpc>
              <a:spcAft>
                <a:spcPts val="500"/>
              </a:spcAft>
            </a:pPr>
            <a:r>
              <a:rPr lang="en-US" sz="2000" dirty="0">
                <a:latin typeface="Arial" panose="020B0604020202020204" pitchFamily="34" charset="0"/>
                <a:cs typeface="Arial" panose="020B0604020202020204" pitchFamily="34" charset="0"/>
              </a:rPr>
              <a:t>6 users</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noticed the difference </a:t>
            </a:r>
          </a:p>
          <a:p>
            <a:pPr marL="457200" lvl="1" indent="-457200">
              <a:lnSpc>
                <a:spcPct val="100000"/>
              </a:lnSpc>
              <a:spcAft>
                <a:spcPts val="500"/>
              </a:spcAft>
            </a:pPr>
            <a:r>
              <a:rPr lang="en-US" sz="2000" dirty="0">
                <a:latin typeface="Arial" panose="020B0604020202020204" pitchFamily="34" charset="0"/>
                <a:cs typeface="Arial" panose="020B0604020202020204" pitchFamily="34" charset="0"/>
              </a:rPr>
              <a:t>5 users</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strongly agreed that </a:t>
            </a:r>
            <a:r>
              <a:rPr lang="en-US" sz="2000" b="1" dirty="0">
                <a:latin typeface="Arial" panose="020B0604020202020204" pitchFamily="34" charset="0"/>
                <a:cs typeface="Arial" panose="020B0604020202020204" pitchFamily="34" charset="0"/>
              </a:rPr>
              <a:t>View 2 was easier </a:t>
            </a:r>
            <a:r>
              <a:rPr lang="en-US" sz="2000" dirty="0">
                <a:latin typeface="Arial" panose="020B0604020202020204" pitchFamily="34" charset="0"/>
                <a:cs typeface="Arial" panose="020B0604020202020204" pitchFamily="34" charset="0"/>
              </a:rPr>
              <a:t>to find resources in.</a:t>
            </a:r>
          </a:p>
          <a:p>
            <a:pPr marL="457200" lvl="1" indent="-457200">
              <a:lnSpc>
                <a:spcPct val="100000"/>
              </a:lnSpc>
              <a:spcAft>
                <a:spcPts val="500"/>
              </a:spcAft>
            </a:pPr>
            <a:r>
              <a:rPr lang="en-AU" sz="2000" b="1" dirty="0">
                <a:solidFill>
                  <a:schemeClr val="tx1"/>
                </a:solidFill>
                <a:latin typeface="Arial" panose="020B0604020202020204" pitchFamily="34" charset="0"/>
                <a:cs typeface="Arial" panose="020B0604020202020204" pitchFamily="34" charset="0"/>
              </a:rPr>
              <a:t>Most useful features</a:t>
            </a:r>
            <a:r>
              <a:rPr lang="en-AU" sz="2000" dirty="0">
                <a:solidFill>
                  <a:schemeClr val="tx1"/>
                </a:solidFill>
                <a:latin typeface="Arial" panose="020B0604020202020204" pitchFamily="34" charset="0"/>
                <a:cs typeface="Arial" panose="020B0604020202020204" pitchFamily="34" charset="0"/>
              </a:rPr>
              <a:t>:</a:t>
            </a:r>
          </a:p>
          <a:p>
            <a:pPr marL="914400" lvl="2" indent="-457200">
              <a:lnSpc>
                <a:spcPct val="100000"/>
              </a:lnSpc>
              <a:spcAft>
                <a:spcPts val="500"/>
              </a:spcAft>
              <a:buFont typeface="Courier New" panose="02070309020205020404" pitchFamily="49" charset="0"/>
              <a:buChar char="o"/>
            </a:pPr>
            <a:r>
              <a:rPr lang="en-AU" dirty="0">
                <a:latin typeface="Arial" panose="020B0604020202020204" pitchFamily="34" charset="0"/>
                <a:cs typeface="Arial" panose="020B0604020202020204" pitchFamily="34" charset="0"/>
              </a:rPr>
              <a:t>Advanced search </a:t>
            </a:r>
          </a:p>
          <a:p>
            <a:pPr marL="914400" lvl="2" indent="-457200">
              <a:lnSpc>
                <a:spcPct val="100000"/>
              </a:lnSpc>
              <a:spcAft>
                <a:spcPts val="500"/>
              </a:spcAft>
              <a:buFont typeface="Courier New" panose="02070309020205020404" pitchFamily="49" charset="0"/>
              <a:buChar char="o"/>
            </a:pPr>
            <a:r>
              <a:rPr lang="en-AU" dirty="0">
                <a:latin typeface="Arial" panose="020B0604020202020204" pitchFamily="34" charset="0"/>
                <a:cs typeface="Arial" panose="020B0604020202020204" pitchFamily="34" charset="0"/>
              </a:rPr>
              <a:t>Favourites; </a:t>
            </a:r>
          </a:p>
          <a:p>
            <a:pPr marL="914400" lvl="2" indent="-457200">
              <a:lnSpc>
                <a:spcPct val="100000"/>
              </a:lnSpc>
              <a:spcAft>
                <a:spcPts val="500"/>
              </a:spcAft>
              <a:buFont typeface="Courier New" panose="02070309020205020404" pitchFamily="49" charset="0"/>
              <a:buChar char="o"/>
            </a:pPr>
            <a:r>
              <a:rPr lang="en-AU" dirty="0">
                <a:latin typeface="Arial" panose="020B0604020202020204" pitchFamily="34" charset="0"/>
                <a:cs typeface="Arial" panose="020B0604020202020204" pitchFamily="34" charset="0"/>
              </a:rPr>
              <a:t>and Citation Link to Styles (e.g. APA/MLA </a:t>
            </a:r>
            <a:r>
              <a:rPr lang="en-AU" dirty="0" err="1">
                <a:latin typeface="Arial" panose="020B0604020202020204" pitchFamily="34" charset="0"/>
                <a:cs typeface="Arial" panose="020B0604020202020204" pitchFamily="34" charset="0"/>
              </a:rPr>
              <a:t>etc</a:t>
            </a:r>
            <a:r>
              <a:rPr lang="en-AU" dirty="0">
                <a:latin typeface="Arial" panose="020B0604020202020204" pitchFamily="34" charset="0"/>
                <a:cs typeface="Arial" panose="020B0604020202020204" pitchFamily="34" charset="0"/>
              </a:rPr>
              <a:t>)</a:t>
            </a:r>
          </a:p>
          <a:p>
            <a:pPr marL="0" lvl="1" indent="0">
              <a:lnSpc>
                <a:spcPct val="100000"/>
              </a:lnSpc>
              <a:spcAft>
                <a:spcPts val="500"/>
              </a:spcAft>
              <a:buNone/>
            </a:pPr>
            <a:endParaRPr lang="en-US" sz="20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0531169" y="230298"/>
            <a:ext cx="1393897" cy="648933"/>
          </a:xfrm>
          <a:prstGeom prst="rect">
            <a:avLst/>
          </a:prstGeom>
        </p:spPr>
      </p:pic>
      <p:sp>
        <p:nvSpPr>
          <p:cNvPr id="18" name="Explosion 1 17"/>
          <p:cNvSpPr/>
          <p:nvPr/>
        </p:nvSpPr>
        <p:spPr>
          <a:xfrm>
            <a:off x="6701290" y="87707"/>
            <a:ext cx="4839546" cy="4487038"/>
          </a:xfrm>
          <a:prstGeom prst="irregularSeal1">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2"/>
          <p:cNvSpPr txBox="1">
            <a:spLocks/>
          </p:cNvSpPr>
          <p:nvPr/>
        </p:nvSpPr>
        <p:spPr>
          <a:xfrm>
            <a:off x="205847" y="174655"/>
            <a:ext cx="9742311" cy="1036148"/>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4200" b="1" dirty="0">
                <a:solidFill>
                  <a:schemeClr val="tx1"/>
                </a:solidFill>
              </a:rPr>
              <a:t>POST-TESTING SURVEY</a:t>
            </a:r>
          </a:p>
        </p:txBody>
      </p:sp>
    </p:spTree>
    <p:extLst>
      <p:ext uri="{BB962C8B-B14F-4D97-AF65-F5344CB8AC3E}">
        <p14:creationId xmlns:p14="http://schemas.microsoft.com/office/powerpoint/2010/main" val="210435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515" t="79820" r="15567"/>
          <a:stretch/>
        </p:blipFill>
        <p:spPr>
          <a:xfrm>
            <a:off x="3777620" y="1512484"/>
            <a:ext cx="6495100" cy="1398339"/>
          </a:xfrm>
          <a:prstGeom prst="rect">
            <a:avLst/>
          </a:prstGeom>
        </p:spPr>
      </p:pic>
      <p:sp>
        <p:nvSpPr>
          <p:cNvPr id="3" name="Text Placeholder 2"/>
          <p:cNvSpPr>
            <a:spLocks noGrp="1"/>
          </p:cNvSpPr>
          <p:nvPr>
            <p:ph type="body" sz="quarter" idx="10"/>
          </p:nvPr>
        </p:nvSpPr>
        <p:spPr>
          <a:xfrm>
            <a:off x="1802053" y="217550"/>
            <a:ext cx="5223117" cy="431037"/>
          </a:xfrm>
        </p:spPr>
        <p:txBody>
          <a:bodyPr/>
          <a:lstStyle/>
          <a:p>
            <a:r>
              <a:rPr lang="en-AU" dirty="0"/>
              <a:t>User Preferences</a:t>
            </a: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239" t="23556" r="78619" b="16123"/>
          <a:stretch/>
        </p:blipFill>
        <p:spPr>
          <a:xfrm>
            <a:off x="1207864" y="1498287"/>
            <a:ext cx="2332363" cy="4704024"/>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21546" t="36431" r="20825" b="46334"/>
          <a:stretch/>
        </p:blipFill>
        <p:spPr>
          <a:xfrm>
            <a:off x="4045965" y="5376338"/>
            <a:ext cx="6293852" cy="1283542"/>
          </a:xfrm>
          <a:prstGeom prst="rect">
            <a:avLst/>
          </a:prstGeom>
        </p:spPr>
      </p:pic>
      <p:sp>
        <p:nvSpPr>
          <p:cNvPr id="26" name="Text Placeholder 2"/>
          <p:cNvSpPr txBox="1">
            <a:spLocks/>
          </p:cNvSpPr>
          <p:nvPr/>
        </p:nvSpPr>
        <p:spPr>
          <a:xfrm>
            <a:off x="188323" y="851445"/>
            <a:ext cx="12003676" cy="1036455"/>
          </a:xfrm>
          <a:prstGeom prst="rect">
            <a:avLst/>
          </a:prstGeom>
        </p:spPr>
        <p:txBody>
          <a:bodyPr vert="horz"/>
          <a:lstStyle>
            <a:lvl1pPr marL="0" indent="0" algn="l" defTabSz="457200" rtl="0" eaLnBrk="1" latinLnBrk="0" hangingPunct="1">
              <a:lnSpc>
                <a:spcPct val="90000"/>
              </a:lnSpc>
              <a:spcBef>
                <a:spcPct val="20000"/>
              </a:spcBef>
              <a:buFont typeface="Arial"/>
              <a:buNone/>
              <a:defRPr sz="24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AU" sz="3600" dirty="0">
                <a:latin typeface="Arial Narrow" panose="020B0606020202030204" pitchFamily="34" charset="0"/>
                <a:cs typeface="+mn-cs"/>
              </a:rPr>
              <a:t>Q. WHAT ATTRIBUTES DID YOU </a:t>
            </a:r>
            <a:r>
              <a:rPr lang="en-AU" sz="3600" b="1" dirty="0">
                <a:latin typeface="Arial Narrow" panose="020B0606020202030204" pitchFamily="34" charset="0"/>
                <a:cs typeface="+mn-cs"/>
              </a:rPr>
              <a:t>LIKE </a:t>
            </a:r>
            <a:r>
              <a:rPr lang="en-AU" sz="3600" dirty="0">
                <a:latin typeface="Arial Narrow" panose="020B0606020202030204" pitchFamily="34" charset="0"/>
                <a:cs typeface="+mn-cs"/>
              </a:rPr>
              <a:t>ABOUT ANY OF THE VIEWS?</a:t>
            </a:r>
          </a:p>
        </p:txBody>
      </p:sp>
      <p:sp>
        <p:nvSpPr>
          <p:cNvPr id="6" name="Notched Right Arrow 5"/>
          <p:cNvSpPr/>
          <p:nvPr/>
        </p:nvSpPr>
        <p:spPr>
          <a:xfrm flipH="1">
            <a:off x="2986965" y="2778459"/>
            <a:ext cx="1604729" cy="1277762"/>
          </a:xfrm>
          <a:prstGeom prst="notchedRight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t>Expanded Facets list</a:t>
            </a:r>
            <a:br>
              <a:rPr lang="en-AU" sz="1400" dirty="0"/>
            </a:br>
            <a:r>
              <a:rPr lang="en-AU" sz="1400" dirty="0"/>
              <a:t>(25%)</a:t>
            </a:r>
          </a:p>
        </p:txBody>
      </p:sp>
      <p:pic>
        <p:nvPicPr>
          <p:cNvPr id="7" name="Picture 6"/>
          <p:cNvPicPr>
            <a:picLocks noChangeAspect="1"/>
          </p:cNvPicPr>
          <p:nvPr/>
        </p:nvPicPr>
        <p:blipFill>
          <a:blip r:embed="rId4"/>
          <a:stretch>
            <a:fillRect/>
          </a:stretch>
        </p:blipFill>
        <p:spPr>
          <a:xfrm>
            <a:off x="5319328" y="3139952"/>
            <a:ext cx="5262824" cy="2033527"/>
          </a:xfrm>
          <a:prstGeom prst="rect">
            <a:avLst/>
          </a:prstGeom>
        </p:spPr>
      </p:pic>
      <p:sp>
        <p:nvSpPr>
          <p:cNvPr id="27" name="Notched Right Arrow 26"/>
          <p:cNvSpPr/>
          <p:nvPr/>
        </p:nvSpPr>
        <p:spPr>
          <a:xfrm>
            <a:off x="3642829" y="4259079"/>
            <a:ext cx="1897732" cy="914400"/>
          </a:xfrm>
          <a:prstGeom prst="notchedRight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err="1"/>
              <a:t>Browzine</a:t>
            </a:r>
            <a:r>
              <a:rPr lang="en-AU" sz="1400" dirty="0"/>
              <a:t> Plugin</a:t>
            </a:r>
            <a:br>
              <a:rPr lang="en-AU" sz="1400" dirty="0"/>
            </a:br>
            <a:r>
              <a:rPr lang="en-AU" sz="1400" dirty="0"/>
              <a:t>(37.5% )</a:t>
            </a:r>
          </a:p>
        </p:txBody>
      </p:sp>
      <p:sp>
        <p:nvSpPr>
          <p:cNvPr id="2" name="TextBox 1"/>
          <p:cNvSpPr txBox="1"/>
          <p:nvPr/>
        </p:nvSpPr>
        <p:spPr>
          <a:xfrm>
            <a:off x="8549065" y="2190185"/>
            <a:ext cx="545342" cy="276999"/>
          </a:xfrm>
          <a:prstGeom prst="rect">
            <a:avLst/>
          </a:prstGeom>
          <a:noFill/>
        </p:spPr>
        <p:txBody>
          <a:bodyPr wrap="none" rtlCol="0">
            <a:spAutoFit/>
          </a:bodyPr>
          <a:lstStyle/>
          <a:p>
            <a:r>
              <a:rPr lang="en-AU" sz="1200" dirty="0">
                <a:solidFill>
                  <a:schemeClr val="bg1"/>
                </a:solidFill>
              </a:rPr>
              <a:t>(25%)</a:t>
            </a:r>
          </a:p>
        </p:txBody>
      </p:sp>
      <p:sp>
        <p:nvSpPr>
          <p:cNvPr id="15" name="TextBox 14"/>
          <p:cNvSpPr txBox="1"/>
          <p:nvPr/>
        </p:nvSpPr>
        <p:spPr>
          <a:xfrm>
            <a:off x="8418627" y="6063812"/>
            <a:ext cx="604653" cy="307777"/>
          </a:xfrm>
          <a:prstGeom prst="rect">
            <a:avLst/>
          </a:prstGeom>
          <a:noFill/>
        </p:spPr>
        <p:txBody>
          <a:bodyPr wrap="none" rtlCol="0">
            <a:spAutoFit/>
          </a:bodyPr>
          <a:lstStyle/>
          <a:p>
            <a:r>
              <a:rPr lang="en-AU" sz="1400" dirty="0">
                <a:solidFill>
                  <a:schemeClr val="bg1"/>
                </a:solidFill>
              </a:rPr>
              <a:t>(25%)</a:t>
            </a:r>
          </a:p>
        </p:txBody>
      </p:sp>
      <p:pic>
        <p:nvPicPr>
          <p:cNvPr id="17" name="Picture 16"/>
          <p:cNvPicPr>
            <a:picLocks noChangeAspect="1"/>
          </p:cNvPicPr>
          <p:nvPr/>
        </p:nvPicPr>
        <p:blipFill>
          <a:blip r:embed="rId5"/>
          <a:stretch>
            <a:fillRect/>
          </a:stretch>
        </p:blipFill>
        <p:spPr>
          <a:xfrm>
            <a:off x="70303" y="6243028"/>
            <a:ext cx="1438095" cy="571429"/>
          </a:xfrm>
          <a:prstGeom prst="rect">
            <a:avLst/>
          </a:prstGeom>
        </p:spPr>
      </p:pic>
      <p:sp>
        <p:nvSpPr>
          <p:cNvPr id="14" name="Title 1"/>
          <p:cNvSpPr txBox="1">
            <a:spLocks/>
          </p:cNvSpPr>
          <p:nvPr/>
        </p:nvSpPr>
        <p:spPr>
          <a:xfrm>
            <a:off x="188323" y="-133991"/>
            <a:ext cx="7614546" cy="1311008"/>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UX TESTING (2</a:t>
            </a:r>
            <a:r>
              <a:rPr lang="en-AU" sz="4200" baseline="30000" dirty="0">
                <a:solidFill>
                  <a:schemeClr val="tx1"/>
                </a:solidFill>
              </a:rPr>
              <a:t>nd</a:t>
            </a:r>
            <a:r>
              <a:rPr lang="en-AU" sz="4200" dirty="0">
                <a:solidFill>
                  <a:schemeClr val="tx1"/>
                </a:solidFill>
              </a:rPr>
              <a:t> ROUND)</a:t>
            </a:r>
          </a:p>
        </p:txBody>
      </p:sp>
    </p:spTree>
    <p:extLst>
      <p:ext uri="{BB962C8B-B14F-4D97-AF65-F5344CB8AC3E}">
        <p14:creationId xmlns:p14="http://schemas.microsoft.com/office/powerpoint/2010/main" val="1522622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11464" y="3881505"/>
            <a:ext cx="6012163" cy="678126"/>
          </a:xfrm>
        </p:spPr>
        <p:txBody>
          <a:bodyPr/>
          <a:lstStyle/>
          <a:p>
            <a:pPr algn="ctr"/>
            <a:r>
              <a:rPr lang="en-AU" dirty="0"/>
              <a:t>+</a:t>
            </a:r>
          </a:p>
        </p:txBody>
      </p:sp>
      <p:sp>
        <p:nvSpPr>
          <p:cNvPr id="12" name="Text Placeholder 11"/>
          <p:cNvSpPr>
            <a:spLocks noGrp="1"/>
          </p:cNvSpPr>
          <p:nvPr>
            <p:ph type="body" sz="quarter" idx="13"/>
          </p:nvPr>
        </p:nvSpPr>
        <p:spPr>
          <a:xfrm>
            <a:off x="0" y="1655897"/>
            <a:ext cx="7352028" cy="1180231"/>
          </a:xfrm>
        </p:spPr>
        <p:txBody>
          <a:bodyPr/>
          <a:lstStyle/>
          <a:p>
            <a:r>
              <a:rPr lang="en-AU" sz="4400" dirty="0"/>
              <a:t>QUANTITATIVE + QUALITATIVE</a:t>
            </a:r>
          </a:p>
        </p:txBody>
      </p:sp>
      <p:sp>
        <p:nvSpPr>
          <p:cNvPr id="5" name="Text Placeholder 6"/>
          <p:cNvSpPr txBox="1">
            <a:spLocks/>
          </p:cNvSpPr>
          <p:nvPr/>
        </p:nvSpPr>
        <p:spPr>
          <a:xfrm>
            <a:off x="538843" y="1563927"/>
            <a:ext cx="7902221" cy="4120445"/>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endParaRPr lang="en-US" sz="4600" dirty="0">
              <a:solidFill>
                <a:schemeClr val="tx1"/>
              </a:solidFill>
            </a:endParaRPr>
          </a:p>
        </p:txBody>
      </p:sp>
      <p:grpSp>
        <p:nvGrpSpPr>
          <p:cNvPr id="7" name="Group 6"/>
          <p:cNvGrpSpPr/>
          <p:nvPr/>
        </p:nvGrpSpPr>
        <p:grpSpPr>
          <a:xfrm>
            <a:off x="1367791" y="2669893"/>
            <a:ext cx="3699507" cy="1212792"/>
            <a:chOff x="366144" y="4092723"/>
            <a:chExt cx="1617122" cy="480978"/>
          </a:xfrm>
        </p:grpSpPr>
        <p:pic>
          <p:nvPicPr>
            <p:cNvPr id="9" name="Picture 8"/>
            <p:cNvPicPr>
              <a:picLocks noChangeAspect="1"/>
            </p:cNvPicPr>
            <p:nvPr/>
          </p:nvPicPr>
          <p:blipFill>
            <a:blip r:embed="rId3"/>
            <a:stretch>
              <a:fillRect/>
            </a:stretch>
          </p:blipFill>
          <p:spPr>
            <a:xfrm>
              <a:off x="366144" y="4092723"/>
              <a:ext cx="736753" cy="386725"/>
            </a:xfrm>
            <a:prstGeom prst="rect">
              <a:avLst/>
            </a:prstGeom>
          </p:spPr>
        </p:pic>
        <p:pic>
          <p:nvPicPr>
            <p:cNvPr id="10" name="Picture 9"/>
            <p:cNvPicPr>
              <a:picLocks noChangeAspect="1"/>
            </p:cNvPicPr>
            <p:nvPr/>
          </p:nvPicPr>
          <p:blipFill>
            <a:blip r:embed="rId4"/>
            <a:stretch>
              <a:fillRect/>
            </a:stretch>
          </p:blipFill>
          <p:spPr>
            <a:xfrm>
              <a:off x="1085864" y="4170139"/>
              <a:ext cx="447049" cy="231892"/>
            </a:xfrm>
            <a:prstGeom prst="rect">
              <a:avLst/>
            </a:prstGeom>
          </p:spPr>
        </p:pic>
        <p:pic>
          <p:nvPicPr>
            <p:cNvPr id="11" name="Picture 10"/>
            <p:cNvPicPr>
              <a:picLocks noChangeAspect="1"/>
            </p:cNvPicPr>
            <p:nvPr/>
          </p:nvPicPr>
          <p:blipFill>
            <a:blip r:embed="rId5"/>
            <a:stretch>
              <a:fillRect/>
            </a:stretch>
          </p:blipFill>
          <p:spPr>
            <a:xfrm flipH="1">
              <a:off x="1532913" y="4126832"/>
              <a:ext cx="450353" cy="446869"/>
            </a:xfrm>
            <a:prstGeom prst="rect">
              <a:avLst/>
            </a:prstGeom>
          </p:spPr>
        </p:pic>
      </p:grpSp>
      <p:pic>
        <p:nvPicPr>
          <p:cNvPr id="16" name="Picture 15" descr="Tools for Social Innovators – Step 3: Choosing and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7202" y="4504323"/>
            <a:ext cx="1420686" cy="1243984"/>
          </a:xfrm>
          <a:prstGeom prst="rect">
            <a:avLst/>
          </a:prstGeom>
        </p:spPr>
      </p:pic>
    </p:spTree>
    <p:extLst>
      <p:ext uri="{BB962C8B-B14F-4D97-AF65-F5344CB8AC3E}">
        <p14:creationId xmlns:p14="http://schemas.microsoft.com/office/powerpoint/2010/main" val="801609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2710" y="1583985"/>
            <a:ext cx="4154442" cy="538163"/>
          </a:xfrm>
        </p:spPr>
        <p:txBody>
          <a:bodyPr/>
          <a:lstStyle/>
          <a:p>
            <a:pPr marL="0" indent="0">
              <a:buNone/>
            </a:pPr>
            <a:r>
              <a:rPr lang="en-AU" sz="2000" b="1" dirty="0"/>
              <a:t>Sign in </a:t>
            </a:r>
            <a:r>
              <a:rPr lang="en-AU" sz="2000" b="1" i="1" dirty="0"/>
              <a:t>(Usage Logs):</a:t>
            </a:r>
            <a:endParaRPr lang="en-AU" b="1" i="1" dirty="0"/>
          </a:p>
          <a:p>
            <a:pPr marL="0" indent="0">
              <a:buNone/>
            </a:pPr>
            <a:endParaRPr lang="en-US" dirty="0"/>
          </a:p>
        </p:txBody>
      </p:sp>
      <p:sp>
        <p:nvSpPr>
          <p:cNvPr id="4" name="Text Placeholder 3"/>
          <p:cNvSpPr>
            <a:spLocks noGrp="1"/>
          </p:cNvSpPr>
          <p:nvPr>
            <p:ph type="body" sz="quarter" idx="10"/>
          </p:nvPr>
        </p:nvSpPr>
        <p:spPr>
          <a:xfrm>
            <a:off x="370736" y="217549"/>
            <a:ext cx="9250935" cy="774054"/>
          </a:xfrm>
        </p:spPr>
        <p:txBody>
          <a:bodyPr/>
          <a:lstStyle/>
          <a:p>
            <a:r>
              <a:rPr lang="en-AU" dirty="0"/>
              <a:t>Primo UX Review</a:t>
            </a:r>
            <a:endParaRPr lang="en-US" dirty="0"/>
          </a:p>
        </p:txBody>
      </p:sp>
      <p:graphicFrame>
        <p:nvGraphicFramePr>
          <p:cNvPr id="6" name="Chart 5"/>
          <p:cNvGraphicFramePr/>
          <p:nvPr>
            <p:extLst>
              <p:ext uri="{D42A27DB-BD31-4B8C-83A1-F6EECF244321}">
                <p14:modId xmlns:p14="http://schemas.microsoft.com/office/powerpoint/2010/main" val="1038883827"/>
              </p:ext>
            </p:extLst>
          </p:nvPr>
        </p:nvGraphicFramePr>
        <p:xfrm>
          <a:off x="342319" y="2163612"/>
          <a:ext cx="3259232" cy="2972871"/>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txBox="1">
            <a:spLocks/>
          </p:cNvSpPr>
          <p:nvPr/>
        </p:nvSpPr>
        <p:spPr>
          <a:xfrm>
            <a:off x="3950624" y="2438942"/>
            <a:ext cx="3933055" cy="2422210"/>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UX Observations:</a:t>
            </a:r>
          </a:p>
          <a:p>
            <a:pPr marL="0" indent="0">
              <a:buNone/>
            </a:pPr>
            <a:endParaRPr lang="en-AU" dirty="0"/>
          </a:p>
          <a:p>
            <a:pPr marL="0" indent="0">
              <a:buNone/>
            </a:pPr>
            <a:endParaRPr lang="en-US" dirty="0"/>
          </a:p>
        </p:txBody>
      </p:sp>
      <p:sp>
        <p:nvSpPr>
          <p:cNvPr id="8" name="Content Placeholder 2"/>
          <p:cNvSpPr txBox="1">
            <a:spLocks/>
          </p:cNvSpPr>
          <p:nvPr/>
        </p:nvSpPr>
        <p:spPr>
          <a:xfrm>
            <a:off x="3997955" y="2894397"/>
            <a:ext cx="3137470" cy="2072005"/>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Users did not  sign-in unless they needed too (e.g. check loans, read an article)</a:t>
            </a:r>
          </a:p>
          <a:p>
            <a:endParaRPr lang="en-US" dirty="0"/>
          </a:p>
        </p:txBody>
      </p:sp>
      <p:sp>
        <p:nvSpPr>
          <p:cNvPr id="9" name="Content Placeholder 2"/>
          <p:cNvSpPr txBox="1">
            <a:spLocks/>
          </p:cNvSpPr>
          <p:nvPr/>
        </p:nvSpPr>
        <p:spPr>
          <a:xfrm>
            <a:off x="8361476" y="2384391"/>
            <a:ext cx="3933055" cy="492860"/>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Recommendations:</a:t>
            </a:r>
            <a:endParaRPr lang="en-US" dirty="0"/>
          </a:p>
        </p:txBody>
      </p:sp>
      <p:sp>
        <p:nvSpPr>
          <p:cNvPr id="10" name="Content Placeholder 2"/>
          <p:cNvSpPr txBox="1">
            <a:spLocks/>
          </p:cNvSpPr>
          <p:nvPr/>
        </p:nvSpPr>
        <p:spPr>
          <a:xfrm>
            <a:off x="8159345" y="2877251"/>
            <a:ext cx="3823389" cy="1874230"/>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Educate users to sign-in</a:t>
            </a:r>
          </a:p>
          <a:p>
            <a:r>
              <a:rPr lang="en-US" dirty="0"/>
              <a:t>Auto-login users when clicking on Primo.</a:t>
            </a:r>
          </a:p>
        </p:txBody>
      </p:sp>
      <p:sp>
        <p:nvSpPr>
          <p:cNvPr id="2" name="Rectangle 1"/>
          <p:cNvSpPr/>
          <p:nvPr/>
        </p:nvSpPr>
        <p:spPr>
          <a:xfrm>
            <a:off x="321320" y="2103000"/>
            <a:ext cx="2510635" cy="2863403"/>
          </a:xfrm>
          <a:prstGeom prst="rect">
            <a:avLst/>
          </a:prstGeom>
          <a:noFill/>
          <a:ln w="2857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17" name="Group 16"/>
          <p:cNvGrpSpPr/>
          <p:nvPr/>
        </p:nvGrpSpPr>
        <p:grpSpPr>
          <a:xfrm>
            <a:off x="922361" y="1734010"/>
            <a:ext cx="1340395" cy="309308"/>
            <a:chOff x="366144" y="4092723"/>
            <a:chExt cx="1617122" cy="480978"/>
          </a:xfrm>
        </p:grpSpPr>
        <p:pic>
          <p:nvPicPr>
            <p:cNvPr id="14" name="Picture 13"/>
            <p:cNvPicPr>
              <a:picLocks noChangeAspect="1"/>
            </p:cNvPicPr>
            <p:nvPr/>
          </p:nvPicPr>
          <p:blipFill>
            <a:blip r:embed="rId4"/>
            <a:stretch>
              <a:fillRect/>
            </a:stretch>
          </p:blipFill>
          <p:spPr>
            <a:xfrm>
              <a:off x="366144" y="4092723"/>
              <a:ext cx="736753" cy="386725"/>
            </a:xfrm>
            <a:prstGeom prst="rect">
              <a:avLst/>
            </a:prstGeom>
          </p:spPr>
        </p:pic>
        <p:pic>
          <p:nvPicPr>
            <p:cNvPr id="15" name="Picture 14"/>
            <p:cNvPicPr>
              <a:picLocks noChangeAspect="1"/>
            </p:cNvPicPr>
            <p:nvPr/>
          </p:nvPicPr>
          <p:blipFill>
            <a:blip r:embed="rId5"/>
            <a:stretch>
              <a:fillRect/>
            </a:stretch>
          </p:blipFill>
          <p:spPr>
            <a:xfrm>
              <a:off x="1085864" y="4170139"/>
              <a:ext cx="447049" cy="231892"/>
            </a:xfrm>
            <a:prstGeom prst="rect">
              <a:avLst/>
            </a:prstGeom>
          </p:spPr>
        </p:pic>
        <p:pic>
          <p:nvPicPr>
            <p:cNvPr id="16" name="Picture 15"/>
            <p:cNvPicPr>
              <a:picLocks noChangeAspect="1"/>
            </p:cNvPicPr>
            <p:nvPr/>
          </p:nvPicPr>
          <p:blipFill>
            <a:blip r:embed="rId6"/>
            <a:stretch>
              <a:fillRect/>
            </a:stretch>
          </p:blipFill>
          <p:spPr>
            <a:xfrm flipH="1">
              <a:off x="1532913" y="4126832"/>
              <a:ext cx="450353" cy="446869"/>
            </a:xfrm>
            <a:prstGeom prst="rect">
              <a:avLst/>
            </a:prstGeom>
          </p:spPr>
        </p:pic>
      </p:grpSp>
      <p:sp>
        <p:nvSpPr>
          <p:cNvPr id="22" name="Flowchart: Connector 21"/>
          <p:cNvSpPr/>
          <p:nvPr/>
        </p:nvSpPr>
        <p:spPr>
          <a:xfrm>
            <a:off x="232111" y="1685727"/>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1</a:t>
            </a:r>
          </a:p>
        </p:txBody>
      </p:sp>
      <p:sp>
        <p:nvSpPr>
          <p:cNvPr id="23" name="Flowchart: Connector 22"/>
          <p:cNvSpPr/>
          <p:nvPr/>
        </p:nvSpPr>
        <p:spPr>
          <a:xfrm>
            <a:off x="3888304" y="1692039"/>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2</a:t>
            </a:r>
          </a:p>
        </p:txBody>
      </p:sp>
      <p:sp>
        <p:nvSpPr>
          <p:cNvPr id="24" name="Title 1"/>
          <p:cNvSpPr txBox="1">
            <a:spLocks/>
          </p:cNvSpPr>
          <p:nvPr/>
        </p:nvSpPr>
        <p:spPr>
          <a:xfrm>
            <a:off x="170799" y="37982"/>
            <a:ext cx="12192000" cy="908010"/>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USAGE DATA + OBSERVATION (Sign-In)</a:t>
            </a:r>
          </a:p>
        </p:txBody>
      </p:sp>
      <p:pic>
        <p:nvPicPr>
          <p:cNvPr id="7" name="Picture 6" descr="Tools for Social Innovators – Step 3: Choosing and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0540" y="1653359"/>
            <a:ext cx="1027020" cy="899281"/>
          </a:xfrm>
          <a:prstGeom prst="rect">
            <a:avLst/>
          </a:prstGeom>
        </p:spPr>
      </p:pic>
      <p:sp>
        <p:nvSpPr>
          <p:cNvPr id="25" name="Flowchart: Connector 24"/>
          <p:cNvSpPr/>
          <p:nvPr/>
        </p:nvSpPr>
        <p:spPr>
          <a:xfrm>
            <a:off x="8387976" y="1685727"/>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3</a:t>
            </a:r>
          </a:p>
        </p:txBody>
      </p:sp>
      <p:pic>
        <p:nvPicPr>
          <p:cNvPr id="12" name="Picture 11" descr="c# - How to read zipped xml from file stream - Stack Overflow"/>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4037" y="1553750"/>
            <a:ext cx="989329" cy="915069"/>
          </a:xfrm>
          <a:prstGeom prst="rect">
            <a:avLst/>
          </a:prstGeom>
        </p:spPr>
      </p:pic>
      <p:pic>
        <p:nvPicPr>
          <p:cNvPr id="13" name="Picture 12"/>
          <p:cNvPicPr>
            <a:picLocks noChangeAspect="1"/>
          </p:cNvPicPr>
          <p:nvPr/>
        </p:nvPicPr>
        <p:blipFill>
          <a:blip r:embed="rId9"/>
          <a:stretch>
            <a:fillRect/>
          </a:stretch>
        </p:blipFill>
        <p:spPr>
          <a:xfrm>
            <a:off x="70303" y="6243028"/>
            <a:ext cx="1438095" cy="571429"/>
          </a:xfrm>
          <a:prstGeom prst="rect">
            <a:avLst/>
          </a:prstGeom>
        </p:spPr>
      </p:pic>
      <p:sp>
        <p:nvSpPr>
          <p:cNvPr id="26" name="Chevron 25"/>
          <p:cNvSpPr/>
          <p:nvPr/>
        </p:nvSpPr>
        <p:spPr>
          <a:xfrm>
            <a:off x="3139511" y="3128748"/>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7" name="Chevron 26"/>
          <p:cNvSpPr/>
          <p:nvPr/>
        </p:nvSpPr>
        <p:spPr>
          <a:xfrm>
            <a:off x="7411091" y="3103629"/>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8" name="Picture 17"/>
          <p:cNvPicPr>
            <a:picLocks noChangeAspect="1"/>
          </p:cNvPicPr>
          <p:nvPr/>
        </p:nvPicPr>
        <p:blipFill>
          <a:blip r:embed="rId10"/>
          <a:stretch>
            <a:fillRect/>
          </a:stretch>
        </p:blipFill>
        <p:spPr>
          <a:xfrm>
            <a:off x="8898870" y="4318315"/>
            <a:ext cx="2159842" cy="1852052"/>
          </a:xfrm>
          <a:prstGeom prst="rect">
            <a:avLst/>
          </a:prstGeom>
        </p:spPr>
      </p:pic>
    </p:spTree>
    <p:extLst>
      <p:ext uri="{BB962C8B-B14F-4D97-AF65-F5344CB8AC3E}">
        <p14:creationId xmlns:p14="http://schemas.microsoft.com/office/powerpoint/2010/main" val="328197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23"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USER FEEDBACK</a:t>
            </a:r>
          </a:p>
        </p:txBody>
      </p:sp>
      <p:sp>
        <p:nvSpPr>
          <p:cNvPr id="17" name="Text Placeholder 16"/>
          <p:cNvSpPr>
            <a:spLocks noGrp="1"/>
          </p:cNvSpPr>
          <p:nvPr>
            <p:ph type="body" sz="quarter" idx="16"/>
          </p:nvPr>
        </p:nvSpPr>
        <p:spPr>
          <a:xfrm>
            <a:off x="300211" y="1073585"/>
            <a:ext cx="7451725" cy="5429899"/>
          </a:xfrm>
        </p:spPr>
        <p:txBody>
          <a:bodyPr/>
          <a:lstStyle/>
          <a:p>
            <a:pPr marL="504000" lvl="0" indent="-504000">
              <a:lnSpc>
                <a:spcPct val="100000"/>
              </a:lnSpc>
              <a:spcAft>
                <a:spcPts val="1000"/>
              </a:spcAft>
              <a:buFont typeface="Arial" panose="020B0604020202020204" pitchFamily="34" charset="0"/>
              <a:buChar char="•"/>
            </a:pPr>
            <a:r>
              <a:rPr lang="en-AU" sz="2800" dirty="0"/>
              <a:t>The online portal for accessing journal articles is </a:t>
            </a:r>
            <a:r>
              <a:rPr lang="en-AU" sz="2800" b="1" dirty="0"/>
              <a:t>very slow </a:t>
            </a:r>
            <a:r>
              <a:rPr lang="en-AU" sz="2800" dirty="0"/>
              <a:t>and bulky.</a:t>
            </a:r>
          </a:p>
          <a:p>
            <a:pPr marL="504000" lvl="0" indent="-504000">
              <a:lnSpc>
                <a:spcPct val="100000"/>
              </a:lnSpc>
              <a:spcAft>
                <a:spcPts val="1000"/>
              </a:spcAft>
              <a:buFont typeface="Arial" panose="020B0604020202020204" pitchFamily="34" charset="0"/>
              <a:buChar char="•"/>
            </a:pPr>
            <a:r>
              <a:rPr lang="en-AU" sz="2800" dirty="0"/>
              <a:t>Accessing articles through the library search portal takes way </a:t>
            </a:r>
            <a:r>
              <a:rPr lang="en-AU" sz="2800" b="1" dirty="0"/>
              <a:t>too many steps</a:t>
            </a:r>
            <a:r>
              <a:rPr lang="en-AU" sz="2800" dirty="0"/>
              <a:t>.</a:t>
            </a:r>
          </a:p>
          <a:p>
            <a:pPr marL="504000" lvl="0" indent="-504000">
              <a:lnSpc>
                <a:spcPct val="100000"/>
              </a:lnSpc>
              <a:spcAft>
                <a:spcPts val="1000"/>
              </a:spcAft>
              <a:buFont typeface="Arial" panose="020B0604020202020204" pitchFamily="34" charset="0"/>
              <a:buChar char="•"/>
            </a:pPr>
            <a:r>
              <a:rPr lang="en-AU" sz="2800" dirty="0"/>
              <a:t>Online resource availability tends to be very good although search results can be </a:t>
            </a:r>
            <a:r>
              <a:rPr lang="en-AU" sz="2800" b="1" dirty="0"/>
              <a:t>hard to navigate</a:t>
            </a:r>
            <a:r>
              <a:rPr lang="en-AU" sz="2800" dirty="0"/>
              <a:t>.</a:t>
            </a:r>
          </a:p>
          <a:p>
            <a:pPr marL="504000" indent="-504000">
              <a:lnSpc>
                <a:spcPct val="100000"/>
              </a:lnSpc>
              <a:spcAft>
                <a:spcPts val="1000"/>
              </a:spcAft>
              <a:buFont typeface="Arial" panose="020B0604020202020204" pitchFamily="34" charset="0"/>
              <a:buChar char="•"/>
            </a:pPr>
            <a:r>
              <a:rPr lang="en-AU" sz="2800" dirty="0"/>
              <a:t>Some links online for certain articles link to a different article, it makes it hard to find the actual journal article you need when the </a:t>
            </a:r>
            <a:r>
              <a:rPr lang="en-AU" sz="2800" b="1" dirty="0"/>
              <a:t>links don't work</a:t>
            </a:r>
          </a:p>
        </p:txBody>
      </p:sp>
    </p:spTree>
    <p:extLst>
      <p:ext uri="{BB962C8B-B14F-4D97-AF65-F5344CB8AC3E}">
        <p14:creationId xmlns:p14="http://schemas.microsoft.com/office/powerpoint/2010/main" val="1623521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668313088"/>
              </p:ext>
            </p:extLst>
          </p:nvPr>
        </p:nvGraphicFramePr>
        <p:xfrm>
          <a:off x="363246" y="2275636"/>
          <a:ext cx="2884092" cy="261976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p:cNvSpPr txBox="1">
            <a:spLocks/>
          </p:cNvSpPr>
          <p:nvPr/>
        </p:nvSpPr>
        <p:spPr>
          <a:xfrm>
            <a:off x="4169149" y="2353590"/>
            <a:ext cx="3933055" cy="5052291"/>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UX Observations:</a:t>
            </a:r>
          </a:p>
          <a:p>
            <a:pPr marL="0" indent="0">
              <a:buNone/>
            </a:pPr>
            <a:endParaRPr lang="en-AU" dirty="0"/>
          </a:p>
          <a:p>
            <a:pPr marL="0" indent="0">
              <a:buNone/>
            </a:pPr>
            <a:endParaRPr lang="en-US" dirty="0"/>
          </a:p>
        </p:txBody>
      </p:sp>
      <p:sp>
        <p:nvSpPr>
          <p:cNvPr id="9" name="Content Placeholder 2"/>
          <p:cNvSpPr txBox="1">
            <a:spLocks/>
          </p:cNvSpPr>
          <p:nvPr/>
        </p:nvSpPr>
        <p:spPr>
          <a:xfrm>
            <a:off x="4169149" y="2796629"/>
            <a:ext cx="3175192" cy="2973937"/>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Basic search was mostly used by users</a:t>
            </a:r>
          </a:p>
          <a:p>
            <a:r>
              <a:rPr lang="en-US" sz="2000" dirty="0"/>
              <a:t>There were a few individuals who used Advanced Search.</a:t>
            </a:r>
          </a:p>
          <a:p>
            <a:r>
              <a:rPr lang="en-US" sz="2000" dirty="0"/>
              <a:t>However Google Scholar is their preferred searching tool.</a:t>
            </a:r>
          </a:p>
        </p:txBody>
      </p:sp>
      <p:sp>
        <p:nvSpPr>
          <p:cNvPr id="10" name="Content Placeholder 2"/>
          <p:cNvSpPr txBox="1">
            <a:spLocks/>
          </p:cNvSpPr>
          <p:nvPr/>
        </p:nvSpPr>
        <p:spPr>
          <a:xfrm>
            <a:off x="8372710" y="2488242"/>
            <a:ext cx="3933055" cy="538162"/>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Recommendation:</a:t>
            </a:r>
            <a:endParaRPr lang="en-US" dirty="0"/>
          </a:p>
        </p:txBody>
      </p:sp>
      <p:sp>
        <p:nvSpPr>
          <p:cNvPr id="11" name="Content Placeholder 2"/>
          <p:cNvSpPr txBox="1">
            <a:spLocks/>
          </p:cNvSpPr>
          <p:nvPr/>
        </p:nvSpPr>
        <p:spPr>
          <a:xfrm>
            <a:off x="8372710" y="2962515"/>
            <a:ext cx="3212776" cy="2961218"/>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Modify the embedded search box in the Library homepage to allow multiple ways users can run searches </a:t>
            </a:r>
          </a:p>
          <a:p>
            <a:endParaRPr lang="en-US" sz="2000" dirty="0"/>
          </a:p>
        </p:txBody>
      </p:sp>
      <p:sp>
        <p:nvSpPr>
          <p:cNvPr id="13" name="Rectangle 12"/>
          <p:cNvSpPr/>
          <p:nvPr/>
        </p:nvSpPr>
        <p:spPr>
          <a:xfrm>
            <a:off x="201307" y="2193502"/>
            <a:ext cx="3217190" cy="2734229"/>
          </a:xfrm>
          <a:prstGeom prst="rect">
            <a:avLst/>
          </a:prstGeom>
          <a:noFill/>
          <a:ln w="2857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18" name="Group 17"/>
          <p:cNvGrpSpPr/>
          <p:nvPr/>
        </p:nvGrpSpPr>
        <p:grpSpPr>
          <a:xfrm>
            <a:off x="732530" y="1827740"/>
            <a:ext cx="1340395" cy="309308"/>
            <a:chOff x="366144" y="4092723"/>
            <a:chExt cx="1617122" cy="480978"/>
          </a:xfrm>
        </p:grpSpPr>
        <p:pic>
          <p:nvPicPr>
            <p:cNvPr id="19" name="Picture 18"/>
            <p:cNvPicPr>
              <a:picLocks noChangeAspect="1"/>
            </p:cNvPicPr>
            <p:nvPr/>
          </p:nvPicPr>
          <p:blipFill>
            <a:blip r:embed="rId4"/>
            <a:stretch>
              <a:fillRect/>
            </a:stretch>
          </p:blipFill>
          <p:spPr>
            <a:xfrm>
              <a:off x="366144" y="4092723"/>
              <a:ext cx="736753" cy="386725"/>
            </a:xfrm>
            <a:prstGeom prst="rect">
              <a:avLst/>
            </a:prstGeom>
          </p:spPr>
        </p:pic>
        <p:pic>
          <p:nvPicPr>
            <p:cNvPr id="20" name="Picture 19"/>
            <p:cNvPicPr>
              <a:picLocks noChangeAspect="1"/>
            </p:cNvPicPr>
            <p:nvPr/>
          </p:nvPicPr>
          <p:blipFill>
            <a:blip r:embed="rId5"/>
            <a:stretch>
              <a:fillRect/>
            </a:stretch>
          </p:blipFill>
          <p:spPr>
            <a:xfrm>
              <a:off x="1085864" y="4170139"/>
              <a:ext cx="447049" cy="231892"/>
            </a:xfrm>
            <a:prstGeom prst="rect">
              <a:avLst/>
            </a:prstGeom>
          </p:spPr>
        </p:pic>
        <p:pic>
          <p:nvPicPr>
            <p:cNvPr id="21" name="Picture 20"/>
            <p:cNvPicPr>
              <a:picLocks noChangeAspect="1"/>
            </p:cNvPicPr>
            <p:nvPr/>
          </p:nvPicPr>
          <p:blipFill>
            <a:blip r:embed="rId6"/>
            <a:stretch>
              <a:fillRect/>
            </a:stretch>
          </p:blipFill>
          <p:spPr>
            <a:xfrm flipH="1">
              <a:off x="1532913" y="4126832"/>
              <a:ext cx="450353" cy="446869"/>
            </a:xfrm>
            <a:prstGeom prst="rect">
              <a:avLst/>
            </a:prstGeom>
          </p:spPr>
        </p:pic>
      </p:grpSp>
      <p:pic>
        <p:nvPicPr>
          <p:cNvPr id="5" name="Picture 4"/>
          <p:cNvPicPr>
            <a:picLocks noChangeAspect="1"/>
          </p:cNvPicPr>
          <p:nvPr/>
        </p:nvPicPr>
        <p:blipFill>
          <a:blip r:embed="rId7"/>
          <a:stretch>
            <a:fillRect/>
          </a:stretch>
        </p:blipFill>
        <p:spPr>
          <a:xfrm>
            <a:off x="7301536" y="4756808"/>
            <a:ext cx="4465010" cy="1013758"/>
          </a:xfrm>
          <a:prstGeom prst="rect">
            <a:avLst/>
          </a:prstGeom>
        </p:spPr>
      </p:pic>
      <p:sp>
        <p:nvSpPr>
          <p:cNvPr id="27" name="Flowchart: Connector 26"/>
          <p:cNvSpPr/>
          <p:nvPr/>
        </p:nvSpPr>
        <p:spPr>
          <a:xfrm>
            <a:off x="15184" y="1686624"/>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1</a:t>
            </a:r>
          </a:p>
        </p:txBody>
      </p:sp>
      <p:sp>
        <p:nvSpPr>
          <p:cNvPr id="28" name="Flowchart: Connector 27"/>
          <p:cNvSpPr/>
          <p:nvPr/>
        </p:nvSpPr>
        <p:spPr>
          <a:xfrm>
            <a:off x="3963190" y="1587375"/>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2</a:t>
            </a:r>
          </a:p>
        </p:txBody>
      </p:sp>
      <p:pic>
        <p:nvPicPr>
          <p:cNvPr id="29" name="Picture 28" descr="Tools for Social Innovators – Step 3: Choosing and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0187" y="1365243"/>
            <a:ext cx="1027020" cy="899281"/>
          </a:xfrm>
          <a:prstGeom prst="rect">
            <a:avLst/>
          </a:prstGeom>
        </p:spPr>
      </p:pic>
      <p:sp>
        <p:nvSpPr>
          <p:cNvPr id="30" name="Flowchart: Connector 29"/>
          <p:cNvSpPr/>
          <p:nvPr/>
        </p:nvSpPr>
        <p:spPr>
          <a:xfrm>
            <a:off x="8533261" y="1606500"/>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3</a:t>
            </a:r>
          </a:p>
        </p:txBody>
      </p:sp>
      <p:pic>
        <p:nvPicPr>
          <p:cNvPr id="31" name="Picture 30" descr="c# - How to read zipped xml from file stream - Stack Overflow"/>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9322" y="1474523"/>
            <a:ext cx="989329" cy="915069"/>
          </a:xfrm>
          <a:prstGeom prst="rect">
            <a:avLst/>
          </a:prstGeom>
        </p:spPr>
      </p:pic>
      <p:sp>
        <p:nvSpPr>
          <p:cNvPr id="32" name="Chevron 31"/>
          <p:cNvSpPr/>
          <p:nvPr/>
        </p:nvSpPr>
        <p:spPr>
          <a:xfrm>
            <a:off x="3652867" y="3397896"/>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3" name="Chevron 32"/>
          <p:cNvSpPr/>
          <p:nvPr/>
        </p:nvSpPr>
        <p:spPr>
          <a:xfrm>
            <a:off x="7528260" y="3481306"/>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4" name="Picture 33"/>
          <p:cNvPicPr>
            <a:picLocks noChangeAspect="1"/>
          </p:cNvPicPr>
          <p:nvPr/>
        </p:nvPicPr>
        <p:blipFill>
          <a:blip r:embed="rId10"/>
          <a:stretch>
            <a:fillRect/>
          </a:stretch>
        </p:blipFill>
        <p:spPr>
          <a:xfrm>
            <a:off x="141515" y="6243028"/>
            <a:ext cx="1438095" cy="571429"/>
          </a:xfrm>
          <a:prstGeom prst="rect">
            <a:avLst/>
          </a:prstGeom>
        </p:spPr>
      </p:pic>
      <p:pic>
        <p:nvPicPr>
          <p:cNvPr id="36" name="Picture 35"/>
          <p:cNvPicPr>
            <a:picLocks noChangeAspect="1"/>
          </p:cNvPicPr>
          <p:nvPr/>
        </p:nvPicPr>
        <p:blipFill>
          <a:blip r:embed="rId10"/>
          <a:stretch>
            <a:fillRect/>
          </a:stretch>
        </p:blipFill>
        <p:spPr>
          <a:xfrm>
            <a:off x="70303" y="6243028"/>
            <a:ext cx="1438095" cy="571429"/>
          </a:xfrm>
          <a:prstGeom prst="rect">
            <a:avLst/>
          </a:prstGeom>
        </p:spPr>
      </p:pic>
      <p:sp>
        <p:nvSpPr>
          <p:cNvPr id="23" name="Title 1"/>
          <p:cNvSpPr txBox="1">
            <a:spLocks/>
          </p:cNvSpPr>
          <p:nvPr/>
        </p:nvSpPr>
        <p:spPr>
          <a:xfrm>
            <a:off x="170799" y="37982"/>
            <a:ext cx="12192000" cy="908010"/>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USAGE DATA </a:t>
            </a:r>
            <a:r>
              <a:rPr lang="en-AU" sz="4200">
                <a:solidFill>
                  <a:schemeClr val="tx1"/>
                </a:solidFill>
              </a:rPr>
              <a:t>+ OBSERVATION</a:t>
            </a:r>
            <a:endParaRPr lang="en-AU" sz="4200" dirty="0">
              <a:solidFill>
                <a:schemeClr val="tx1"/>
              </a:solidFill>
            </a:endParaRPr>
          </a:p>
        </p:txBody>
      </p:sp>
    </p:spTree>
    <p:extLst>
      <p:ext uri="{BB962C8B-B14F-4D97-AF65-F5344CB8AC3E}">
        <p14:creationId xmlns:p14="http://schemas.microsoft.com/office/powerpoint/2010/main" val="277752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28" grpId="0" animBg="1"/>
      <p:bldP spid="30"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AU" dirty="0"/>
              <a:t>Primo UX Review</a:t>
            </a:r>
            <a:endParaRPr lang="en-US" dirty="0"/>
          </a:p>
        </p:txBody>
      </p:sp>
      <p:graphicFrame>
        <p:nvGraphicFramePr>
          <p:cNvPr id="6" name="Chart 5"/>
          <p:cNvGraphicFramePr/>
          <p:nvPr>
            <p:extLst>
              <p:ext uri="{D42A27DB-BD31-4B8C-83A1-F6EECF244321}">
                <p14:modId xmlns:p14="http://schemas.microsoft.com/office/powerpoint/2010/main" val="2104618314"/>
              </p:ext>
            </p:extLst>
          </p:nvPr>
        </p:nvGraphicFramePr>
        <p:xfrm>
          <a:off x="357882" y="2029850"/>
          <a:ext cx="3545821" cy="3558518"/>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txBox="1">
            <a:spLocks/>
          </p:cNvSpPr>
          <p:nvPr/>
        </p:nvSpPr>
        <p:spPr>
          <a:xfrm>
            <a:off x="5118514" y="2084223"/>
            <a:ext cx="3933055" cy="5052291"/>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UX Observations:</a:t>
            </a:r>
          </a:p>
          <a:p>
            <a:pPr marL="0" indent="0">
              <a:buNone/>
            </a:pPr>
            <a:endParaRPr lang="en-AU" dirty="0"/>
          </a:p>
          <a:p>
            <a:pPr marL="0" indent="0">
              <a:buNone/>
            </a:pPr>
            <a:endParaRPr lang="en-US" dirty="0"/>
          </a:p>
        </p:txBody>
      </p:sp>
      <p:sp>
        <p:nvSpPr>
          <p:cNvPr id="8" name="Content Placeholder 2"/>
          <p:cNvSpPr txBox="1">
            <a:spLocks/>
          </p:cNvSpPr>
          <p:nvPr/>
        </p:nvSpPr>
        <p:spPr>
          <a:xfrm>
            <a:off x="5118515" y="2530020"/>
            <a:ext cx="2979026" cy="2237885"/>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Most users use the default All Resources scope.</a:t>
            </a:r>
          </a:p>
          <a:p>
            <a:r>
              <a:rPr lang="en-US" sz="2000" dirty="0"/>
              <a:t>The auto complete search box helped make the scopes visible.</a:t>
            </a:r>
          </a:p>
          <a:p>
            <a:endParaRPr lang="en-US" sz="2000" dirty="0"/>
          </a:p>
        </p:txBody>
      </p:sp>
      <p:sp>
        <p:nvSpPr>
          <p:cNvPr id="9" name="Content Placeholder 2"/>
          <p:cNvSpPr txBox="1">
            <a:spLocks/>
          </p:cNvSpPr>
          <p:nvPr/>
        </p:nvSpPr>
        <p:spPr>
          <a:xfrm>
            <a:off x="9062297" y="2079134"/>
            <a:ext cx="3933055" cy="538162"/>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Recommendations:</a:t>
            </a:r>
            <a:endParaRPr lang="en-US" dirty="0"/>
          </a:p>
        </p:txBody>
      </p:sp>
      <p:sp>
        <p:nvSpPr>
          <p:cNvPr id="10" name="Content Placeholder 2"/>
          <p:cNvSpPr txBox="1">
            <a:spLocks/>
          </p:cNvSpPr>
          <p:nvPr/>
        </p:nvSpPr>
        <p:spPr>
          <a:xfrm>
            <a:off x="9051569" y="2501194"/>
            <a:ext cx="3046246" cy="1874230"/>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Use the auto complete search box to make scopes more visible</a:t>
            </a:r>
          </a:p>
          <a:p>
            <a:r>
              <a:rPr lang="en-US" sz="2000" dirty="0"/>
              <a:t>Rename labels to make the scope clearer</a:t>
            </a:r>
          </a:p>
          <a:p>
            <a:endParaRPr lang="en-US" sz="2000" dirty="0"/>
          </a:p>
        </p:txBody>
      </p:sp>
      <p:sp>
        <p:nvSpPr>
          <p:cNvPr id="13" name="Rectangle 12"/>
          <p:cNvSpPr/>
          <p:nvPr/>
        </p:nvSpPr>
        <p:spPr>
          <a:xfrm>
            <a:off x="370737" y="1934685"/>
            <a:ext cx="3574665" cy="3766606"/>
          </a:xfrm>
          <a:prstGeom prst="rect">
            <a:avLst/>
          </a:prstGeom>
          <a:noFill/>
          <a:ln w="2857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4" name="Picture 13"/>
          <p:cNvPicPr>
            <a:picLocks noChangeAspect="1"/>
          </p:cNvPicPr>
          <p:nvPr/>
        </p:nvPicPr>
        <p:blipFill>
          <a:blip r:embed="rId4"/>
          <a:stretch>
            <a:fillRect/>
          </a:stretch>
        </p:blipFill>
        <p:spPr>
          <a:xfrm>
            <a:off x="5189957" y="5118868"/>
            <a:ext cx="2544386" cy="938999"/>
          </a:xfrm>
          <a:prstGeom prst="rect">
            <a:avLst/>
          </a:prstGeom>
        </p:spPr>
      </p:pic>
      <p:grpSp>
        <p:nvGrpSpPr>
          <p:cNvPr id="19" name="Group 18"/>
          <p:cNvGrpSpPr/>
          <p:nvPr/>
        </p:nvGrpSpPr>
        <p:grpSpPr>
          <a:xfrm>
            <a:off x="931923" y="1598816"/>
            <a:ext cx="1340395" cy="309308"/>
            <a:chOff x="366144" y="4092723"/>
            <a:chExt cx="1617122" cy="480978"/>
          </a:xfrm>
        </p:grpSpPr>
        <p:pic>
          <p:nvPicPr>
            <p:cNvPr id="20" name="Picture 19"/>
            <p:cNvPicPr>
              <a:picLocks noChangeAspect="1"/>
            </p:cNvPicPr>
            <p:nvPr/>
          </p:nvPicPr>
          <p:blipFill>
            <a:blip r:embed="rId5"/>
            <a:stretch>
              <a:fillRect/>
            </a:stretch>
          </p:blipFill>
          <p:spPr>
            <a:xfrm>
              <a:off x="366144" y="4092723"/>
              <a:ext cx="736753" cy="386725"/>
            </a:xfrm>
            <a:prstGeom prst="rect">
              <a:avLst/>
            </a:prstGeom>
          </p:spPr>
        </p:pic>
        <p:pic>
          <p:nvPicPr>
            <p:cNvPr id="21" name="Picture 20"/>
            <p:cNvPicPr>
              <a:picLocks noChangeAspect="1"/>
            </p:cNvPicPr>
            <p:nvPr/>
          </p:nvPicPr>
          <p:blipFill>
            <a:blip r:embed="rId6"/>
            <a:stretch>
              <a:fillRect/>
            </a:stretch>
          </p:blipFill>
          <p:spPr>
            <a:xfrm>
              <a:off x="1085864" y="4170139"/>
              <a:ext cx="447049" cy="231892"/>
            </a:xfrm>
            <a:prstGeom prst="rect">
              <a:avLst/>
            </a:prstGeom>
          </p:spPr>
        </p:pic>
        <p:pic>
          <p:nvPicPr>
            <p:cNvPr id="22" name="Picture 21"/>
            <p:cNvPicPr>
              <a:picLocks noChangeAspect="1"/>
            </p:cNvPicPr>
            <p:nvPr/>
          </p:nvPicPr>
          <p:blipFill>
            <a:blip r:embed="rId7"/>
            <a:stretch>
              <a:fillRect/>
            </a:stretch>
          </p:blipFill>
          <p:spPr>
            <a:xfrm flipH="1">
              <a:off x="1532913" y="4126832"/>
              <a:ext cx="450353" cy="446869"/>
            </a:xfrm>
            <a:prstGeom prst="rect">
              <a:avLst/>
            </a:prstGeom>
          </p:spPr>
        </p:pic>
      </p:grpSp>
      <p:pic>
        <p:nvPicPr>
          <p:cNvPr id="2" name="Picture 1"/>
          <p:cNvPicPr>
            <a:picLocks noChangeAspect="1"/>
          </p:cNvPicPr>
          <p:nvPr/>
        </p:nvPicPr>
        <p:blipFill>
          <a:blip r:embed="rId8"/>
          <a:stretch>
            <a:fillRect/>
          </a:stretch>
        </p:blipFill>
        <p:spPr>
          <a:xfrm>
            <a:off x="9227071" y="4963942"/>
            <a:ext cx="2376079" cy="1584053"/>
          </a:xfrm>
          <a:prstGeom prst="rect">
            <a:avLst/>
          </a:prstGeom>
        </p:spPr>
      </p:pic>
      <p:sp>
        <p:nvSpPr>
          <p:cNvPr id="31" name="Flowchart: Connector 30"/>
          <p:cNvSpPr/>
          <p:nvPr/>
        </p:nvSpPr>
        <p:spPr>
          <a:xfrm>
            <a:off x="227505" y="1551529"/>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1</a:t>
            </a:r>
          </a:p>
        </p:txBody>
      </p:sp>
      <p:sp>
        <p:nvSpPr>
          <p:cNvPr id="32" name="Flowchart: Connector 31"/>
          <p:cNvSpPr/>
          <p:nvPr/>
        </p:nvSpPr>
        <p:spPr>
          <a:xfrm>
            <a:off x="4615513" y="1500612"/>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2</a:t>
            </a:r>
          </a:p>
        </p:txBody>
      </p:sp>
      <p:pic>
        <p:nvPicPr>
          <p:cNvPr id="33" name="Picture 32" descr="Tools for Social Innovators – Step 3: Choosing and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2715" y="1314796"/>
            <a:ext cx="1027020" cy="899281"/>
          </a:xfrm>
          <a:prstGeom prst="rect">
            <a:avLst/>
          </a:prstGeom>
        </p:spPr>
      </p:pic>
      <p:sp>
        <p:nvSpPr>
          <p:cNvPr id="34" name="Flowchart: Connector 33"/>
          <p:cNvSpPr/>
          <p:nvPr/>
        </p:nvSpPr>
        <p:spPr>
          <a:xfrm>
            <a:off x="8865726" y="1451950"/>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3</a:t>
            </a:r>
          </a:p>
        </p:txBody>
      </p:sp>
      <p:pic>
        <p:nvPicPr>
          <p:cNvPr id="35" name="Picture 34" descr="c# - How to read zipped xml from file stream - Stack Overflow"/>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08486" y="1265628"/>
            <a:ext cx="989329" cy="915069"/>
          </a:xfrm>
          <a:prstGeom prst="rect">
            <a:avLst/>
          </a:prstGeom>
        </p:spPr>
      </p:pic>
      <p:sp>
        <p:nvSpPr>
          <p:cNvPr id="36" name="Chevron 35"/>
          <p:cNvSpPr/>
          <p:nvPr/>
        </p:nvSpPr>
        <p:spPr>
          <a:xfrm>
            <a:off x="4285068" y="3230272"/>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7" name="Chevron 36"/>
          <p:cNvSpPr/>
          <p:nvPr/>
        </p:nvSpPr>
        <p:spPr>
          <a:xfrm>
            <a:off x="8160461" y="3313682"/>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9" name="Picture 38"/>
          <p:cNvPicPr>
            <a:picLocks noChangeAspect="1"/>
          </p:cNvPicPr>
          <p:nvPr/>
        </p:nvPicPr>
        <p:blipFill>
          <a:blip r:embed="rId11"/>
          <a:stretch>
            <a:fillRect/>
          </a:stretch>
        </p:blipFill>
        <p:spPr>
          <a:xfrm>
            <a:off x="70303" y="6243028"/>
            <a:ext cx="1438095" cy="571429"/>
          </a:xfrm>
          <a:prstGeom prst="rect">
            <a:avLst/>
          </a:prstGeom>
        </p:spPr>
      </p:pic>
      <p:sp>
        <p:nvSpPr>
          <p:cNvPr id="25" name="Title 1"/>
          <p:cNvSpPr txBox="1">
            <a:spLocks/>
          </p:cNvSpPr>
          <p:nvPr/>
        </p:nvSpPr>
        <p:spPr>
          <a:xfrm>
            <a:off x="170799" y="37982"/>
            <a:ext cx="12192000" cy="908010"/>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USAGE DATA + OBSERVATION (Scope)</a:t>
            </a:r>
          </a:p>
        </p:txBody>
      </p:sp>
    </p:spTree>
    <p:extLst>
      <p:ext uri="{BB962C8B-B14F-4D97-AF65-F5344CB8AC3E}">
        <p14:creationId xmlns:p14="http://schemas.microsoft.com/office/powerpoint/2010/main" val="500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000"/>
                                        <p:tgtEl>
                                          <p:spTgt spid="36"/>
                                        </p:tgtEl>
                                      </p:cBhvr>
                                    </p:animEffect>
                                    <p:anim calcmode="lin" valueType="num">
                                      <p:cBhvr>
                                        <p:cTn id="58" dur="1000" fill="hold"/>
                                        <p:tgtEl>
                                          <p:spTgt spid="36"/>
                                        </p:tgtEl>
                                        <p:attrNameLst>
                                          <p:attrName>ppt_x</p:attrName>
                                        </p:attrNameLst>
                                      </p:cBhvr>
                                      <p:tavLst>
                                        <p:tav tm="0">
                                          <p:val>
                                            <p:strVal val="#ppt_x"/>
                                          </p:val>
                                        </p:tav>
                                        <p:tav tm="100000">
                                          <p:val>
                                            <p:strVal val="#ppt_x"/>
                                          </p:val>
                                        </p:tav>
                                      </p:tavLst>
                                    </p:anim>
                                    <p:anim calcmode="lin" valueType="num">
                                      <p:cBhvr>
                                        <p:cTn id="59" dur="1000" fill="hold"/>
                                        <p:tgtEl>
                                          <p:spTgt spid="3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32" grpId="0" animBg="1"/>
      <p:bldP spid="34" grpId="0" animBg="1"/>
      <p:bldP spid="36" grpId="0"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180" y="1731963"/>
            <a:ext cx="3714461" cy="1420091"/>
          </a:xfrm>
        </p:spPr>
        <p:txBody>
          <a:bodyPr/>
          <a:lstStyle/>
          <a:p>
            <a:pPr marL="0" indent="0">
              <a:buNone/>
            </a:pPr>
            <a:r>
              <a:rPr lang="en-AU" sz="2000" b="1" dirty="0">
                <a:solidFill>
                  <a:schemeClr val="tx1"/>
                </a:solidFill>
              </a:rPr>
              <a:t>Primo facets that narrow search results </a:t>
            </a:r>
            <a:r>
              <a:rPr lang="en-AU" sz="2000" b="1" i="1" dirty="0">
                <a:solidFill>
                  <a:schemeClr val="tx1"/>
                </a:solidFill>
              </a:rPr>
              <a:t>(Usage logs):</a:t>
            </a:r>
          </a:p>
          <a:p>
            <a:pPr marL="0" indent="0">
              <a:buNone/>
            </a:pPr>
            <a:endParaRPr lang="en-US" sz="2000" b="1" dirty="0">
              <a:solidFill>
                <a:schemeClr val="tx1"/>
              </a:solidFill>
            </a:endParaRPr>
          </a:p>
        </p:txBody>
      </p:sp>
      <p:graphicFrame>
        <p:nvGraphicFramePr>
          <p:cNvPr id="7" name="Chart 6"/>
          <p:cNvGraphicFramePr>
            <a:graphicFrameLocks/>
          </p:cNvGraphicFramePr>
          <p:nvPr>
            <p:extLst>
              <p:ext uri="{D42A27DB-BD31-4B8C-83A1-F6EECF244321}">
                <p14:modId xmlns:p14="http://schemas.microsoft.com/office/powerpoint/2010/main" val="386363884"/>
              </p:ext>
            </p:extLst>
          </p:nvPr>
        </p:nvGraphicFramePr>
        <p:xfrm>
          <a:off x="333739" y="2275907"/>
          <a:ext cx="3519076" cy="2812525"/>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txBox="1">
            <a:spLocks/>
          </p:cNvSpPr>
          <p:nvPr/>
        </p:nvSpPr>
        <p:spPr>
          <a:xfrm>
            <a:off x="4570274" y="1858325"/>
            <a:ext cx="3933055" cy="1636817"/>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UX Observations:</a:t>
            </a:r>
          </a:p>
          <a:p>
            <a:pPr marL="0" indent="0">
              <a:buNone/>
            </a:pPr>
            <a:endParaRPr lang="en-AU" dirty="0"/>
          </a:p>
          <a:p>
            <a:pPr marL="0" indent="0">
              <a:buNone/>
            </a:pPr>
            <a:endParaRPr lang="en-US" dirty="0"/>
          </a:p>
        </p:txBody>
      </p:sp>
      <p:sp>
        <p:nvSpPr>
          <p:cNvPr id="8" name="Content Placeholder 2"/>
          <p:cNvSpPr txBox="1">
            <a:spLocks/>
          </p:cNvSpPr>
          <p:nvPr/>
        </p:nvSpPr>
        <p:spPr>
          <a:xfrm>
            <a:off x="4652304" y="2321280"/>
            <a:ext cx="2776810" cy="1874230"/>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Users preferred the expanded list of facets</a:t>
            </a:r>
          </a:p>
          <a:p>
            <a:r>
              <a:rPr lang="en-US" sz="2000" dirty="0"/>
              <a:t>However facet navigation was limited</a:t>
            </a:r>
          </a:p>
          <a:p>
            <a:endParaRPr lang="en-US" sz="2000" dirty="0"/>
          </a:p>
        </p:txBody>
      </p:sp>
      <p:sp>
        <p:nvSpPr>
          <p:cNvPr id="9" name="Content Placeholder 2"/>
          <p:cNvSpPr txBox="1">
            <a:spLocks/>
          </p:cNvSpPr>
          <p:nvPr/>
        </p:nvSpPr>
        <p:spPr>
          <a:xfrm>
            <a:off x="8240672" y="1850002"/>
            <a:ext cx="3933055" cy="538162"/>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Recommendations:</a:t>
            </a:r>
            <a:endParaRPr lang="en-US" dirty="0"/>
          </a:p>
        </p:txBody>
      </p:sp>
      <p:sp>
        <p:nvSpPr>
          <p:cNvPr id="10" name="Content Placeholder 2"/>
          <p:cNvSpPr txBox="1">
            <a:spLocks/>
          </p:cNvSpPr>
          <p:nvPr/>
        </p:nvSpPr>
        <p:spPr>
          <a:xfrm>
            <a:off x="8274836" y="2321280"/>
            <a:ext cx="2719735" cy="1024498"/>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Strip down the facet list but keep it expanded.</a:t>
            </a:r>
          </a:p>
          <a:p>
            <a:r>
              <a:rPr lang="en-US" sz="2000" dirty="0"/>
              <a:t>Use the top 5-6 used facets.</a:t>
            </a:r>
          </a:p>
          <a:p>
            <a:endParaRPr lang="en-US" sz="2000" dirty="0"/>
          </a:p>
        </p:txBody>
      </p:sp>
      <p:sp>
        <p:nvSpPr>
          <p:cNvPr id="11" name="Rectangle 10"/>
          <p:cNvSpPr/>
          <p:nvPr/>
        </p:nvSpPr>
        <p:spPr>
          <a:xfrm>
            <a:off x="310464" y="1711181"/>
            <a:ext cx="3660178" cy="3440983"/>
          </a:xfrm>
          <a:prstGeom prst="rect">
            <a:avLst/>
          </a:prstGeom>
          <a:noFill/>
          <a:ln w="2857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4"/>
          <a:stretch>
            <a:fillRect/>
          </a:stretch>
        </p:blipFill>
        <p:spPr>
          <a:xfrm>
            <a:off x="5161962" y="4237711"/>
            <a:ext cx="1396841" cy="2291031"/>
          </a:xfrm>
          <a:prstGeom prst="rect">
            <a:avLst/>
          </a:prstGeom>
        </p:spPr>
      </p:pic>
      <p:grpSp>
        <p:nvGrpSpPr>
          <p:cNvPr id="12" name="Group 11"/>
          <p:cNvGrpSpPr/>
          <p:nvPr/>
        </p:nvGrpSpPr>
        <p:grpSpPr>
          <a:xfrm>
            <a:off x="773015" y="1412999"/>
            <a:ext cx="1340395" cy="309308"/>
            <a:chOff x="366144" y="4092723"/>
            <a:chExt cx="1617122" cy="480978"/>
          </a:xfrm>
        </p:grpSpPr>
        <p:pic>
          <p:nvPicPr>
            <p:cNvPr id="13" name="Picture 12"/>
            <p:cNvPicPr>
              <a:picLocks noChangeAspect="1"/>
            </p:cNvPicPr>
            <p:nvPr/>
          </p:nvPicPr>
          <p:blipFill>
            <a:blip r:embed="rId5"/>
            <a:stretch>
              <a:fillRect/>
            </a:stretch>
          </p:blipFill>
          <p:spPr>
            <a:xfrm>
              <a:off x="366144" y="4092723"/>
              <a:ext cx="736753" cy="386725"/>
            </a:xfrm>
            <a:prstGeom prst="rect">
              <a:avLst/>
            </a:prstGeom>
          </p:spPr>
        </p:pic>
        <p:pic>
          <p:nvPicPr>
            <p:cNvPr id="14" name="Picture 13"/>
            <p:cNvPicPr>
              <a:picLocks noChangeAspect="1"/>
            </p:cNvPicPr>
            <p:nvPr/>
          </p:nvPicPr>
          <p:blipFill>
            <a:blip r:embed="rId6"/>
            <a:stretch>
              <a:fillRect/>
            </a:stretch>
          </p:blipFill>
          <p:spPr>
            <a:xfrm>
              <a:off x="1085864" y="4170139"/>
              <a:ext cx="447049" cy="231892"/>
            </a:xfrm>
            <a:prstGeom prst="rect">
              <a:avLst/>
            </a:prstGeom>
          </p:spPr>
        </p:pic>
        <p:pic>
          <p:nvPicPr>
            <p:cNvPr id="15" name="Picture 14"/>
            <p:cNvPicPr>
              <a:picLocks noChangeAspect="1"/>
            </p:cNvPicPr>
            <p:nvPr/>
          </p:nvPicPr>
          <p:blipFill>
            <a:blip r:embed="rId7"/>
            <a:stretch>
              <a:fillRect/>
            </a:stretch>
          </p:blipFill>
          <p:spPr>
            <a:xfrm flipH="1">
              <a:off x="1532913" y="4126832"/>
              <a:ext cx="450353" cy="446869"/>
            </a:xfrm>
            <a:prstGeom prst="rect">
              <a:avLst/>
            </a:prstGeom>
          </p:spPr>
        </p:pic>
      </p:grpSp>
      <p:sp>
        <p:nvSpPr>
          <p:cNvPr id="23" name="Flowchart: Connector 22"/>
          <p:cNvSpPr/>
          <p:nvPr/>
        </p:nvSpPr>
        <p:spPr>
          <a:xfrm>
            <a:off x="141515" y="1173460"/>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1</a:t>
            </a:r>
          </a:p>
        </p:txBody>
      </p:sp>
      <p:sp>
        <p:nvSpPr>
          <p:cNvPr id="24" name="Flowchart: Connector 23"/>
          <p:cNvSpPr/>
          <p:nvPr/>
        </p:nvSpPr>
        <p:spPr>
          <a:xfrm>
            <a:off x="4529523" y="1122543"/>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2</a:t>
            </a:r>
          </a:p>
        </p:txBody>
      </p:sp>
      <p:pic>
        <p:nvPicPr>
          <p:cNvPr id="25" name="Picture 24" descr="Tools for Social Innovators – Step 3: Choosing and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0892" y="963358"/>
            <a:ext cx="1027020" cy="899281"/>
          </a:xfrm>
          <a:prstGeom prst="rect">
            <a:avLst/>
          </a:prstGeom>
        </p:spPr>
      </p:pic>
      <p:sp>
        <p:nvSpPr>
          <p:cNvPr id="26" name="Flowchart: Connector 25"/>
          <p:cNvSpPr/>
          <p:nvPr/>
        </p:nvSpPr>
        <p:spPr>
          <a:xfrm>
            <a:off x="8298422" y="1226266"/>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3</a:t>
            </a:r>
          </a:p>
        </p:txBody>
      </p:sp>
      <p:pic>
        <p:nvPicPr>
          <p:cNvPr id="27" name="Picture 26" descr="c# - How to read zipped xml from file stream - Stack Overflow"/>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83645" y="1060061"/>
            <a:ext cx="989329" cy="915069"/>
          </a:xfrm>
          <a:prstGeom prst="rect">
            <a:avLst/>
          </a:prstGeom>
        </p:spPr>
      </p:pic>
      <p:pic>
        <p:nvPicPr>
          <p:cNvPr id="33" name="Picture 32"/>
          <p:cNvPicPr>
            <a:picLocks noChangeAspect="1"/>
          </p:cNvPicPr>
          <p:nvPr/>
        </p:nvPicPr>
        <p:blipFill>
          <a:blip r:embed="rId10"/>
          <a:stretch>
            <a:fillRect/>
          </a:stretch>
        </p:blipFill>
        <p:spPr>
          <a:xfrm>
            <a:off x="8906586" y="3969514"/>
            <a:ext cx="1543699" cy="2807378"/>
          </a:xfrm>
          <a:prstGeom prst="rect">
            <a:avLst/>
          </a:prstGeom>
        </p:spPr>
      </p:pic>
      <p:sp>
        <p:nvSpPr>
          <p:cNvPr id="34" name="Chevron 33"/>
          <p:cNvSpPr/>
          <p:nvPr/>
        </p:nvSpPr>
        <p:spPr>
          <a:xfrm>
            <a:off x="4071417" y="3252125"/>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5" name="Chevron 34"/>
          <p:cNvSpPr/>
          <p:nvPr/>
        </p:nvSpPr>
        <p:spPr>
          <a:xfrm>
            <a:off x="7573715" y="3303850"/>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7" name="Picture 36"/>
          <p:cNvPicPr>
            <a:picLocks noChangeAspect="1"/>
          </p:cNvPicPr>
          <p:nvPr/>
        </p:nvPicPr>
        <p:blipFill>
          <a:blip r:embed="rId11"/>
          <a:stretch>
            <a:fillRect/>
          </a:stretch>
        </p:blipFill>
        <p:spPr>
          <a:xfrm>
            <a:off x="70303" y="6243028"/>
            <a:ext cx="1438095" cy="571429"/>
          </a:xfrm>
          <a:prstGeom prst="rect">
            <a:avLst/>
          </a:prstGeom>
        </p:spPr>
      </p:pic>
      <p:sp>
        <p:nvSpPr>
          <p:cNvPr id="28" name="Title 1"/>
          <p:cNvSpPr txBox="1">
            <a:spLocks/>
          </p:cNvSpPr>
          <p:nvPr/>
        </p:nvSpPr>
        <p:spPr>
          <a:xfrm>
            <a:off x="170799" y="37982"/>
            <a:ext cx="12192000" cy="908010"/>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USAGE DATA + OBSERVATION (Facet)</a:t>
            </a:r>
          </a:p>
        </p:txBody>
      </p:sp>
    </p:spTree>
    <p:extLst>
      <p:ext uri="{BB962C8B-B14F-4D97-AF65-F5344CB8AC3E}">
        <p14:creationId xmlns:p14="http://schemas.microsoft.com/office/powerpoint/2010/main" val="104725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24" grpId="0" animBg="1"/>
      <p:bldP spid="26" grpId="0" animBg="1"/>
      <p:bldP spid="34"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782" y="1830958"/>
            <a:ext cx="4111625" cy="2149763"/>
          </a:xfrm>
        </p:spPr>
        <p:txBody>
          <a:bodyPr/>
          <a:lstStyle/>
          <a:p>
            <a:pPr marL="0" indent="0">
              <a:buNone/>
            </a:pPr>
            <a:r>
              <a:rPr lang="en-AU" sz="1800" b="1" dirty="0">
                <a:solidFill>
                  <a:schemeClr val="tx1"/>
                </a:solidFill>
              </a:rPr>
              <a:t>Primo sort-by options to narrow search results (</a:t>
            </a:r>
            <a:r>
              <a:rPr lang="en-AU" sz="1800" b="1" i="1" dirty="0">
                <a:solidFill>
                  <a:schemeClr val="tx1"/>
                </a:solidFill>
              </a:rPr>
              <a:t>Usage logs</a:t>
            </a:r>
            <a:r>
              <a:rPr lang="en-AU" sz="1800" b="1" dirty="0">
                <a:solidFill>
                  <a:schemeClr val="tx1"/>
                </a:solidFill>
              </a:rPr>
              <a:t>)</a:t>
            </a:r>
          </a:p>
          <a:p>
            <a:pPr marL="0" indent="0">
              <a:buNone/>
            </a:pPr>
            <a:endParaRPr lang="en-US" sz="1800" b="1" dirty="0">
              <a:solidFill>
                <a:schemeClr val="tx1"/>
              </a:solidFill>
            </a:endParaRPr>
          </a:p>
        </p:txBody>
      </p:sp>
      <p:graphicFrame>
        <p:nvGraphicFramePr>
          <p:cNvPr id="5" name="Chart 4"/>
          <p:cNvGraphicFramePr>
            <a:graphicFrameLocks/>
          </p:cNvGraphicFramePr>
          <p:nvPr>
            <p:extLst>
              <p:ext uri="{D42A27DB-BD31-4B8C-83A1-F6EECF244321}">
                <p14:modId xmlns:p14="http://schemas.microsoft.com/office/powerpoint/2010/main" val="1055618279"/>
              </p:ext>
            </p:extLst>
          </p:nvPr>
        </p:nvGraphicFramePr>
        <p:xfrm>
          <a:off x="356566" y="1684816"/>
          <a:ext cx="3503355" cy="4340147"/>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5014480" y="1816859"/>
            <a:ext cx="3933055" cy="5052291"/>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UX Observations:</a:t>
            </a:r>
          </a:p>
          <a:p>
            <a:pPr marL="0" indent="0">
              <a:buNone/>
            </a:pPr>
            <a:endParaRPr lang="en-AU" dirty="0"/>
          </a:p>
          <a:p>
            <a:pPr marL="0" indent="0">
              <a:buNone/>
            </a:pPr>
            <a:endParaRPr lang="en-US" dirty="0"/>
          </a:p>
        </p:txBody>
      </p:sp>
      <p:sp>
        <p:nvSpPr>
          <p:cNvPr id="8" name="Content Placeholder 2"/>
          <p:cNvSpPr txBox="1">
            <a:spLocks/>
          </p:cNvSpPr>
          <p:nvPr/>
        </p:nvSpPr>
        <p:spPr>
          <a:xfrm>
            <a:off x="5045876" y="2293157"/>
            <a:ext cx="2790057" cy="1874230"/>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Confirmed that users do not change sorting order</a:t>
            </a:r>
          </a:p>
          <a:p>
            <a:r>
              <a:rPr lang="en-US" sz="2000" dirty="0"/>
              <a:t>Default location wasn’t visible</a:t>
            </a:r>
          </a:p>
        </p:txBody>
      </p:sp>
      <p:sp>
        <p:nvSpPr>
          <p:cNvPr id="9" name="Content Placeholder 2"/>
          <p:cNvSpPr txBox="1">
            <a:spLocks/>
          </p:cNvSpPr>
          <p:nvPr/>
        </p:nvSpPr>
        <p:spPr>
          <a:xfrm>
            <a:off x="8766931" y="1889561"/>
            <a:ext cx="3933055" cy="538162"/>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Recommendations:</a:t>
            </a:r>
            <a:endParaRPr lang="en-US" dirty="0"/>
          </a:p>
        </p:txBody>
      </p:sp>
      <p:sp>
        <p:nvSpPr>
          <p:cNvPr id="10" name="Content Placeholder 2"/>
          <p:cNvSpPr txBox="1">
            <a:spLocks/>
          </p:cNvSpPr>
          <p:nvPr/>
        </p:nvSpPr>
        <p:spPr>
          <a:xfrm>
            <a:off x="8716980" y="2383161"/>
            <a:ext cx="3082469" cy="1583224"/>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Move the location of sort-by so it is visible</a:t>
            </a:r>
          </a:p>
          <a:p>
            <a:r>
              <a:rPr lang="en-US" sz="2000" dirty="0"/>
              <a:t>Educate how to use sorting feature </a:t>
            </a:r>
          </a:p>
          <a:p>
            <a:r>
              <a:rPr lang="en-US" sz="2000" dirty="0"/>
              <a:t>Understand what relevance ranking means</a:t>
            </a:r>
          </a:p>
          <a:p>
            <a:r>
              <a:rPr lang="en-US" sz="2000" dirty="0"/>
              <a:t>Educate how to identify new materials</a:t>
            </a:r>
          </a:p>
          <a:p>
            <a:endParaRPr lang="en-US" sz="2000" dirty="0"/>
          </a:p>
        </p:txBody>
      </p:sp>
      <p:sp>
        <p:nvSpPr>
          <p:cNvPr id="11" name="Rectangle 10"/>
          <p:cNvSpPr/>
          <p:nvPr/>
        </p:nvSpPr>
        <p:spPr>
          <a:xfrm>
            <a:off x="258617" y="1684816"/>
            <a:ext cx="3703784" cy="4415769"/>
          </a:xfrm>
          <a:prstGeom prst="rect">
            <a:avLst/>
          </a:prstGeom>
          <a:noFill/>
          <a:ln w="2857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4"/>
          <a:stretch>
            <a:fillRect/>
          </a:stretch>
        </p:blipFill>
        <p:spPr>
          <a:xfrm>
            <a:off x="5207336" y="4277825"/>
            <a:ext cx="2259241" cy="2308817"/>
          </a:xfrm>
          <a:prstGeom prst="rect">
            <a:avLst/>
          </a:prstGeom>
        </p:spPr>
      </p:pic>
      <p:grpSp>
        <p:nvGrpSpPr>
          <p:cNvPr id="12" name="Group 11"/>
          <p:cNvGrpSpPr/>
          <p:nvPr/>
        </p:nvGrpSpPr>
        <p:grpSpPr>
          <a:xfrm>
            <a:off x="767848" y="1293925"/>
            <a:ext cx="1340395" cy="309308"/>
            <a:chOff x="366144" y="4092723"/>
            <a:chExt cx="1617122" cy="480978"/>
          </a:xfrm>
        </p:grpSpPr>
        <p:pic>
          <p:nvPicPr>
            <p:cNvPr id="13" name="Picture 12"/>
            <p:cNvPicPr>
              <a:picLocks noChangeAspect="1"/>
            </p:cNvPicPr>
            <p:nvPr/>
          </p:nvPicPr>
          <p:blipFill>
            <a:blip r:embed="rId5"/>
            <a:stretch>
              <a:fillRect/>
            </a:stretch>
          </p:blipFill>
          <p:spPr>
            <a:xfrm>
              <a:off x="366144" y="4092723"/>
              <a:ext cx="736753" cy="386725"/>
            </a:xfrm>
            <a:prstGeom prst="rect">
              <a:avLst/>
            </a:prstGeom>
          </p:spPr>
        </p:pic>
        <p:pic>
          <p:nvPicPr>
            <p:cNvPr id="14" name="Picture 13"/>
            <p:cNvPicPr>
              <a:picLocks noChangeAspect="1"/>
            </p:cNvPicPr>
            <p:nvPr/>
          </p:nvPicPr>
          <p:blipFill>
            <a:blip r:embed="rId6"/>
            <a:stretch>
              <a:fillRect/>
            </a:stretch>
          </p:blipFill>
          <p:spPr>
            <a:xfrm>
              <a:off x="1085864" y="4170139"/>
              <a:ext cx="447049" cy="231892"/>
            </a:xfrm>
            <a:prstGeom prst="rect">
              <a:avLst/>
            </a:prstGeom>
          </p:spPr>
        </p:pic>
        <p:pic>
          <p:nvPicPr>
            <p:cNvPr id="15" name="Picture 14"/>
            <p:cNvPicPr>
              <a:picLocks noChangeAspect="1"/>
            </p:cNvPicPr>
            <p:nvPr/>
          </p:nvPicPr>
          <p:blipFill>
            <a:blip r:embed="rId7"/>
            <a:stretch>
              <a:fillRect/>
            </a:stretch>
          </p:blipFill>
          <p:spPr>
            <a:xfrm flipH="1">
              <a:off x="1532913" y="4126832"/>
              <a:ext cx="450353" cy="446869"/>
            </a:xfrm>
            <a:prstGeom prst="rect">
              <a:avLst/>
            </a:prstGeom>
          </p:spPr>
        </p:pic>
      </p:grpSp>
      <p:sp>
        <p:nvSpPr>
          <p:cNvPr id="22" name="Flowchart: Connector 21"/>
          <p:cNvSpPr/>
          <p:nvPr/>
        </p:nvSpPr>
        <p:spPr>
          <a:xfrm>
            <a:off x="54517" y="1238959"/>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1</a:t>
            </a:r>
          </a:p>
        </p:txBody>
      </p:sp>
      <p:sp>
        <p:nvSpPr>
          <p:cNvPr id="23" name="Flowchart: Connector 22"/>
          <p:cNvSpPr/>
          <p:nvPr/>
        </p:nvSpPr>
        <p:spPr>
          <a:xfrm>
            <a:off x="4591701" y="1124612"/>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2</a:t>
            </a:r>
          </a:p>
        </p:txBody>
      </p:sp>
      <p:pic>
        <p:nvPicPr>
          <p:cNvPr id="24" name="Picture 23" descr="Tools for Social Innovators – Step 3: Choosing and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2066" y="938796"/>
            <a:ext cx="1027020" cy="899281"/>
          </a:xfrm>
          <a:prstGeom prst="rect">
            <a:avLst/>
          </a:prstGeom>
        </p:spPr>
      </p:pic>
      <p:sp>
        <p:nvSpPr>
          <p:cNvPr id="25" name="Flowchart: Connector 24"/>
          <p:cNvSpPr/>
          <p:nvPr/>
        </p:nvSpPr>
        <p:spPr>
          <a:xfrm>
            <a:off x="8855860" y="1128521"/>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3</a:t>
            </a:r>
          </a:p>
        </p:txBody>
      </p:sp>
      <p:pic>
        <p:nvPicPr>
          <p:cNvPr id="26" name="Picture 25" descr="c# - How to read zipped xml from file stream - Stack Overflow"/>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0804" y="974492"/>
            <a:ext cx="989329" cy="915069"/>
          </a:xfrm>
          <a:prstGeom prst="rect">
            <a:avLst/>
          </a:prstGeom>
        </p:spPr>
      </p:pic>
      <p:sp>
        <p:nvSpPr>
          <p:cNvPr id="27" name="Chevron 26"/>
          <p:cNvSpPr/>
          <p:nvPr/>
        </p:nvSpPr>
        <p:spPr>
          <a:xfrm>
            <a:off x="4285068" y="3230272"/>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8" name="Chevron 27"/>
          <p:cNvSpPr/>
          <p:nvPr/>
        </p:nvSpPr>
        <p:spPr>
          <a:xfrm>
            <a:off x="7998197" y="3174773"/>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1" name="Picture 30"/>
          <p:cNvPicPr>
            <a:picLocks noChangeAspect="1"/>
          </p:cNvPicPr>
          <p:nvPr/>
        </p:nvPicPr>
        <p:blipFill>
          <a:blip r:embed="rId10"/>
          <a:stretch>
            <a:fillRect/>
          </a:stretch>
        </p:blipFill>
        <p:spPr>
          <a:xfrm>
            <a:off x="70303" y="6243028"/>
            <a:ext cx="1438095" cy="571429"/>
          </a:xfrm>
          <a:prstGeom prst="rect">
            <a:avLst/>
          </a:prstGeom>
        </p:spPr>
      </p:pic>
      <p:sp>
        <p:nvSpPr>
          <p:cNvPr id="29" name="Title 1"/>
          <p:cNvSpPr txBox="1">
            <a:spLocks/>
          </p:cNvSpPr>
          <p:nvPr/>
        </p:nvSpPr>
        <p:spPr>
          <a:xfrm>
            <a:off x="170799" y="37982"/>
            <a:ext cx="12192000" cy="908010"/>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USAGE DATA + OBSERVATION (Sorting)</a:t>
            </a:r>
          </a:p>
        </p:txBody>
      </p:sp>
    </p:spTree>
    <p:extLst>
      <p:ext uri="{BB962C8B-B14F-4D97-AF65-F5344CB8AC3E}">
        <p14:creationId xmlns:p14="http://schemas.microsoft.com/office/powerpoint/2010/main" val="84232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3" grpId="0" animBg="1"/>
      <p:bldP spid="25"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751" y="2090386"/>
            <a:ext cx="3997021" cy="1401618"/>
          </a:xfrm>
        </p:spPr>
        <p:txBody>
          <a:bodyPr/>
          <a:lstStyle/>
          <a:p>
            <a:pPr marL="0" indent="0">
              <a:buNone/>
            </a:pPr>
            <a:r>
              <a:rPr lang="en-AU" sz="2000" b="1" dirty="0">
                <a:solidFill>
                  <a:schemeClr val="tx1"/>
                </a:solidFill>
              </a:rPr>
              <a:t>Primo availability information (</a:t>
            </a:r>
            <a:r>
              <a:rPr lang="en-AU" sz="2000" b="1" i="1" dirty="0">
                <a:solidFill>
                  <a:schemeClr val="tx1"/>
                </a:solidFill>
              </a:rPr>
              <a:t>Usage logs</a:t>
            </a:r>
            <a:r>
              <a:rPr lang="en-AU" sz="2000" b="1" dirty="0">
                <a:solidFill>
                  <a:schemeClr val="tx1"/>
                </a:solidFill>
              </a:rPr>
              <a:t>):</a:t>
            </a:r>
          </a:p>
          <a:p>
            <a:pPr marL="0" indent="0">
              <a:buNone/>
            </a:pPr>
            <a:endParaRPr lang="en-US" sz="2000" b="1" dirty="0">
              <a:solidFill>
                <a:schemeClr val="tx1"/>
              </a:solidFill>
            </a:endParaRPr>
          </a:p>
        </p:txBody>
      </p:sp>
      <p:graphicFrame>
        <p:nvGraphicFramePr>
          <p:cNvPr id="5" name="Chart 4"/>
          <p:cNvGraphicFramePr/>
          <p:nvPr>
            <p:extLst>
              <p:ext uri="{D42A27DB-BD31-4B8C-83A1-F6EECF244321}">
                <p14:modId xmlns:p14="http://schemas.microsoft.com/office/powerpoint/2010/main" val="2605474020"/>
              </p:ext>
            </p:extLst>
          </p:nvPr>
        </p:nvGraphicFramePr>
        <p:xfrm>
          <a:off x="545855" y="2635839"/>
          <a:ext cx="3581722" cy="280927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4893058" y="2064331"/>
            <a:ext cx="3933055" cy="5052291"/>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UX Observations:</a:t>
            </a:r>
          </a:p>
          <a:p>
            <a:pPr marL="0" indent="0">
              <a:buNone/>
            </a:pPr>
            <a:endParaRPr lang="en-AU" dirty="0"/>
          </a:p>
          <a:p>
            <a:pPr marL="0" indent="0">
              <a:buNone/>
            </a:pPr>
            <a:endParaRPr lang="en-US" dirty="0"/>
          </a:p>
        </p:txBody>
      </p:sp>
      <p:sp>
        <p:nvSpPr>
          <p:cNvPr id="8" name="Content Placeholder 2"/>
          <p:cNvSpPr txBox="1">
            <a:spLocks/>
          </p:cNvSpPr>
          <p:nvPr/>
        </p:nvSpPr>
        <p:spPr>
          <a:xfrm>
            <a:off x="5062174" y="2510129"/>
            <a:ext cx="2608828" cy="2248528"/>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lesser the clicks the better</a:t>
            </a:r>
          </a:p>
          <a:p>
            <a:r>
              <a:rPr lang="en-US" sz="2000" dirty="0"/>
              <a:t>Have location &amp; availability on the brief results page</a:t>
            </a:r>
          </a:p>
        </p:txBody>
      </p:sp>
      <p:sp>
        <p:nvSpPr>
          <p:cNvPr id="9" name="Content Placeholder 2"/>
          <p:cNvSpPr txBox="1">
            <a:spLocks/>
          </p:cNvSpPr>
          <p:nvPr/>
        </p:nvSpPr>
        <p:spPr>
          <a:xfrm>
            <a:off x="8610509" y="2079016"/>
            <a:ext cx="3933055" cy="538162"/>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Recommendations:</a:t>
            </a:r>
            <a:endParaRPr lang="en-US" dirty="0"/>
          </a:p>
        </p:txBody>
      </p:sp>
      <p:sp>
        <p:nvSpPr>
          <p:cNvPr id="10" name="Content Placeholder 2"/>
          <p:cNvSpPr txBox="1">
            <a:spLocks/>
          </p:cNvSpPr>
          <p:nvPr/>
        </p:nvSpPr>
        <p:spPr>
          <a:xfrm>
            <a:off x="8610509" y="2453125"/>
            <a:ext cx="2921513" cy="2357965"/>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Display location &amp; availability information on the same page</a:t>
            </a:r>
          </a:p>
          <a:p>
            <a:r>
              <a:rPr lang="en-US" sz="2000" dirty="0"/>
              <a:t>Educate users about Sign-in to make better use of this function.</a:t>
            </a:r>
          </a:p>
          <a:p>
            <a:endParaRPr lang="en-US" sz="2000" dirty="0"/>
          </a:p>
        </p:txBody>
      </p:sp>
      <p:sp>
        <p:nvSpPr>
          <p:cNvPr id="11" name="Rectangle 10"/>
          <p:cNvSpPr/>
          <p:nvPr/>
        </p:nvSpPr>
        <p:spPr>
          <a:xfrm>
            <a:off x="276747" y="1919856"/>
            <a:ext cx="3863001" cy="3331109"/>
          </a:xfrm>
          <a:prstGeom prst="rect">
            <a:avLst/>
          </a:prstGeom>
          <a:noFill/>
          <a:ln w="2857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4"/>
          <a:stretch>
            <a:fillRect/>
          </a:stretch>
        </p:blipFill>
        <p:spPr>
          <a:xfrm>
            <a:off x="8660108" y="5171297"/>
            <a:ext cx="2925684" cy="1167483"/>
          </a:xfrm>
          <a:prstGeom prst="rect">
            <a:avLst/>
          </a:prstGeom>
        </p:spPr>
      </p:pic>
      <p:grpSp>
        <p:nvGrpSpPr>
          <p:cNvPr id="12" name="Group 11"/>
          <p:cNvGrpSpPr/>
          <p:nvPr/>
        </p:nvGrpSpPr>
        <p:grpSpPr>
          <a:xfrm>
            <a:off x="738956" y="1527023"/>
            <a:ext cx="1340395" cy="309308"/>
            <a:chOff x="366144" y="4092723"/>
            <a:chExt cx="1617122" cy="480978"/>
          </a:xfrm>
        </p:grpSpPr>
        <p:pic>
          <p:nvPicPr>
            <p:cNvPr id="13" name="Picture 12"/>
            <p:cNvPicPr>
              <a:picLocks noChangeAspect="1"/>
            </p:cNvPicPr>
            <p:nvPr/>
          </p:nvPicPr>
          <p:blipFill>
            <a:blip r:embed="rId5"/>
            <a:stretch>
              <a:fillRect/>
            </a:stretch>
          </p:blipFill>
          <p:spPr>
            <a:xfrm>
              <a:off x="366144" y="4092723"/>
              <a:ext cx="736753" cy="386725"/>
            </a:xfrm>
            <a:prstGeom prst="rect">
              <a:avLst/>
            </a:prstGeom>
          </p:spPr>
        </p:pic>
        <p:pic>
          <p:nvPicPr>
            <p:cNvPr id="14" name="Picture 13"/>
            <p:cNvPicPr>
              <a:picLocks noChangeAspect="1"/>
            </p:cNvPicPr>
            <p:nvPr/>
          </p:nvPicPr>
          <p:blipFill>
            <a:blip r:embed="rId6"/>
            <a:stretch>
              <a:fillRect/>
            </a:stretch>
          </p:blipFill>
          <p:spPr>
            <a:xfrm>
              <a:off x="1085864" y="4170139"/>
              <a:ext cx="447049" cy="231892"/>
            </a:xfrm>
            <a:prstGeom prst="rect">
              <a:avLst/>
            </a:prstGeom>
          </p:spPr>
        </p:pic>
        <p:pic>
          <p:nvPicPr>
            <p:cNvPr id="15" name="Picture 14"/>
            <p:cNvPicPr>
              <a:picLocks noChangeAspect="1"/>
            </p:cNvPicPr>
            <p:nvPr/>
          </p:nvPicPr>
          <p:blipFill>
            <a:blip r:embed="rId7"/>
            <a:stretch>
              <a:fillRect/>
            </a:stretch>
          </p:blipFill>
          <p:spPr>
            <a:xfrm flipH="1">
              <a:off x="1532913" y="4126832"/>
              <a:ext cx="450353" cy="446869"/>
            </a:xfrm>
            <a:prstGeom prst="rect">
              <a:avLst/>
            </a:prstGeom>
          </p:spPr>
        </p:pic>
      </p:grpSp>
      <p:pic>
        <p:nvPicPr>
          <p:cNvPr id="24" name="Picture 23"/>
          <p:cNvPicPr>
            <a:picLocks noChangeAspect="1"/>
          </p:cNvPicPr>
          <p:nvPr/>
        </p:nvPicPr>
        <p:blipFill>
          <a:blip r:embed="rId8"/>
          <a:stretch>
            <a:fillRect/>
          </a:stretch>
        </p:blipFill>
        <p:spPr>
          <a:xfrm>
            <a:off x="70303" y="6243028"/>
            <a:ext cx="1438095" cy="571429"/>
          </a:xfrm>
          <a:prstGeom prst="rect">
            <a:avLst/>
          </a:prstGeom>
        </p:spPr>
      </p:pic>
      <p:sp>
        <p:nvSpPr>
          <p:cNvPr id="26" name="Chevron 25"/>
          <p:cNvSpPr/>
          <p:nvPr/>
        </p:nvSpPr>
        <p:spPr>
          <a:xfrm>
            <a:off x="4382870" y="3351367"/>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7" name="Chevron 26"/>
          <p:cNvSpPr/>
          <p:nvPr/>
        </p:nvSpPr>
        <p:spPr>
          <a:xfrm>
            <a:off x="7810058" y="3351367"/>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8" name="Flowchart: Connector 27"/>
          <p:cNvSpPr/>
          <p:nvPr/>
        </p:nvSpPr>
        <p:spPr>
          <a:xfrm>
            <a:off x="70303" y="1453463"/>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1</a:t>
            </a:r>
          </a:p>
        </p:txBody>
      </p:sp>
      <p:sp>
        <p:nvSpPr>
          <p:cNvPr id="29" name="Flowchart: Connector 28"/>
          <p:cNvSpPr/>
          <p:nvPr/>
        </p:nvSpPr>
        <p:spPr>
          <a:xfrm>
            <a:off x="4531305" y="1403694"/>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2</a:t>
            </a:r>
          </a:p>
        </p:txBody>
      </p:sp>
      <p:pic>
        <p:nvPicPr>
          <p:cNvPr id="30" name="Picture 29" descr="Tools for Social Innovators – Step 3: Choosing and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3982" y="1241241"/>
            <a:ext cx="1027020" cy="899281"/>
          </a:xfrm>
          <a:prstGeom prst="rect">
            <a:avLst/>
          </a:prstGeom>
        </p:spPr>
      </p:pic>
      <p:sp>
        <p:nvSpPr>
          <p:cNvPr id="31" name="Flowchart: Connector 30"/>
          <p:cNvSpPr/>
          <p:nvPr/>
        </p:nvSpPr>
        <p:spPr>
          <a:xfrm>
            <a:off x="8660108" y="1485912"/>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3</a:t>
            </a:r>
          </a:p>
        </p:txBody>
      </p:sp>
      <p:pic>
        <p:nvPicPr>
          <p:cNvPr id="32" name="Picture 31" descr="c# - How to read zipped xml from file stream - Stack Overflow"/>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35682" y="1284878"/>
            <a:ext cx="989329" cy="915069"/>
          </a:xfrm>
          <a:prstGeom prst="rect">
            <a:avLst/>
          </a:prstGeom>
        </p:spPr>
      </p:pic>
      <p:pic>
        <p:nvPicPr>
          <p:cNvPr id="33" name="Picture 32"/>
          <p:cNvPicPr>
            <a:picLocks noChangeAspect="1"/>
          </p:cNvPicPr>
          <p:nvPr/>
        </p:nvPicPr>
        <p:blipFill rotWithShape="1">
          <a:blip r:embed="rId11"/>
          <a:srcRect l="23554" t="76456" r="50457"/>
          <a:stretch/>
        </p:blipFill>
        <p:spPr>
          <a:xfrm>
            <a:off x="4742809" y="4219430"/>
            <a:ext cx="3345508" cy="1243927"/>
          </a:xfrm>
          <a:prstGeom prst="rect">
            <a:avLst/>
          </a:prstGeom>
        </p:spPr>
      </p:pic>
      <p:sp>
        <p:nvSpPr>
          <p:cNvPr id="25" name="Title 1"/>
          <p:cNvSpPr txBox="1">
            <a:spLocks/>
          </p:cNvSpPr>
          <p:nvPr/>
        </p:nvSpPr>
        <p:spPr>
          <a:xfrm>
            <a:off x="170799" y="37982"/>
            <a:ext cx="12192000" cy="908010"/>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USAGE DATA + OBSERVATION (Availability)</a:t>
            </a:r>
          </a:p>
        </p:txBody>
      </p:sp>
    </p:spTree>
    <p:extLst>
      <p:ext uri="{BB962C8B-B14F-4D97-AF65-F5344CB8AC3E}">
        <p14:creationId xmlns:p14="http://schemas.microsoft.com/office/powerpoint/2010/main" val="304772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7"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861" y="2251504"/>
            <a:ext cx="3183859" cy="562746"/>
          </a:xfrm>
        </p:spPr>
        <p:txBody>
          <a:bodyPr/>
          <a:lstStyle/>
          <a:p>
            <a:pPr marL="0" indent="0">
              <a:buNone/>
            </a:pPr>
            <a:r>
              <a:rPr lang="en-AU" sz="2000" b="1" dirty="0">
                <a:solidFill>
                  <a:schemeClr val="tx1"/>
                </a:solidFill>
              </a:rPr>
              <a:t>Primo saved queries </a:t>
            </a:r>
            <a:r>
              <a:rPr lang="en-AU" sz="2000" b="1" i="1" dirty="0">
                <a:solidFill>
                  <a:schemeClr val="tx1"/>
                </a:solidFill>
              </a:rPr>
              <a:t>(Usage logs):</a:t>
            </a:r>
          </a:p>
          <a:p>
            <a:pPr marL="0" indent="0">
              <a:buNone/>
            </a:pPr>
            <a:endParaRPr lang="en-AU" sz="2000" b="1" dirty="0">
              <a:solidFill>
                <a:schemeClr val="tx1"/>
              </a:solidFill>
            </a:endParaRPr>
          </a:p>
        </p:txBody>
      </p:sp>
      <p:sp>
        <p:nvSpPr>
          <p:cNvPr id="4" name="Text Placeholder 3"/>
          <p:cNvSpPr>
            <a:spLocks noGrp="1"/>
          </p:cNvSpPr>
          <p:nvPr>
            <p:ph type="body" sz="quarter" idx="10"/>
          </p:nvPr>
        </p:nvSpPr>
        <p:spPr>
          <a:xfrm>
            <a:off x="370736" y="217549"/>
            <a:ext cx="10511191" cy="774054"/>
          </a:xfrm>
        </p:spPr>
        <p:txBody>
          <a:bodyPr/>
          <a:lstStyle/>
          <a:p>
            <a:r>
              <a:rPr lang="en-AU" dirty="0"/>
              <a:t>Primo UX Review</a:t>
            </a:r>
            <a:endParaRPr lang="en-US" dirty="0"/>
          </a:p>
        </p:txBody>
      </p:sp>
      <p:graphicFrame>
        <p:nvGraphicFramePr>
          <p:cNvPr id="5" name="Chart 4"/>
          <p:cNvGraphicFramePr/>
          <p:nvPr>
            <p:extLst>
              <p:ext uri="{D42A27DB-BD31-4B8C-83A1-F6EECF244321}">
                <p14:modId xmlns:p14="http://schemas.microsoft.com/office/powerpoint/2010/main" val="624064978"/>
              </p:ext>
            </p:extLst>
          </p:nvPr>
        </p:nvGraphicFramePr>
        <p:xfrm>
          <a:off x="378847" y="2833651"/>
          <a:ext cx="3357915" cy="2562349"/>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4671637" y="2233709"/>
            <a:ext cx="3933055" cy="5052291"/>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UX Observations:</a:t>
            </a:r>
          </a:p>
          <a:p>
            <a:pPr marL="0" indent="0">
              <a:buNone/>
            </a:pPr>
            <a:endParaRPr lang="en-AU" dirty="0"/>
          </a:p>
          <a:p>
            <a:pPr marL="0" indent="0">
              <a:buNone/>
            </a:pPr>
            <a:endParaRPr lang="en-US" dirty="0"/>
          </a:p>
        </p:txBody>
      </p:sp>
      <p:sp>
        <p:nvSpPr>
          <p:cNvPr id="8" name="Content Placeholder 2"/>
          <p:cNvSpPr txBox="1">
            <a:spLocks/>
          </p:cNvSpPr>
          <p:nvPr/>
        </p:nvSpPr>
        <p:spPr>
          <a:xfrm>
            <a:off x="4840753" y="2679507"/>
            <a:ext cx="2840854" cy="2106249"/>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Users are not familiar with the Saved Queries &amp; Session Searches feature.</a:t>
            </a:r>
          </a:p>
        </p:txBody>
      </p:sp>
      <p:sp>
        <p:nvSpPr>
          <p:cNvPr id="9" name="Content Placeholder 2"/>
          <p:cNvSpPr txBox="1">
            <a:spLocks/>
          </p:cNvSpPr>
          <p:nvPr/>
        </p:nvSpPr>
        <p:spPr>
          <a:xfrm>
            <a:off x="8461863" y="2300731"/>
            <a:ext cx="3933055" cy="538162"/>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b="1" dirty="0"/>
              <a:t>Recommendation:</a:t>
            </a:r>
            <a:endParaRPr lang="en-US" dirty="0"/>
          </a:p>
        </p:txBody>
      </p:sp>
      <p:sp>
        <p:nvSpPr>
          <p:cNvPr id="10" name="Content Placeholder 2"/>
          <p:cNvSpPr txBox="1">
            <a:spLocks/>
          </p:cNvSpPr>
          <p:nvPr/>
        </p:nvSpPr>
        <p:spPr>
          <a:xfrm>
            <a:off x="8498274" y="2770888"/>
            <a:ext cx="2383654" cy="1541256"/>
          </a:xfrm>
          <a:prstGeom prst="rect">
            <a:avLst/>
          </a:prstGeom>
        </p:spPr>
        <p:txBody>
          <a:bodyPr/>
          <a:lstStyle>
            <a:lvl1pPr marL="342900" indent="-342900" algn="l" defTabSz="457200" rtl="0" eaLnBrk="1" latinLnBrk="0" hangingPunct="1">
              <a:spcBef>
                <a:spcPct val="20000"/>
              </a:spcBef>
              <a:buFont typeface="Wingdings" charset="2"/>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Educate users on how these features can help them.</a:t>
            </a:r>
          </a:p>
          <a:p>
            <a:endParaRPr lang="en-US" sz="2000" dirty="0"/>
          </a:p>
        </p:txBody>
      </p:sp>
      <p:sp>
        <p:nvSpPr>
          <p:cNvPr id="11" name="Rectangle 10"/>
          <p:cNvSpPr/>
          <p:nvPr/>
        </p:nvSpPr>
        <p:spPr>
          <a:xfrm>
            <a:off x="306691" y="2238859"/>
            <a:ext cx="3430071" cy="3323741"/>
          </a:xfrm>
          <a:prstGeom prst="rect">
            <a:avLst/>
          </a:prstGeom>
          <a:noFill/>
          <a:ln w="2857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4"/>
          <a:stretch>
            <a:fillRect/>
          </a:stretch>
        </p:blipFill>
        <p:spPr>
          <a:xfrm>
            <a:off x="8711110" y="4312144"/>
            <a:ext cx="2356493" cy="2036290"/>
          </a:xfrm>
          <a:prstGeom prst="rect">
            <a:avLst/>
          </a:prstGeom>
        </p:spPr>
      </p:pic>
      <p:grpSp>
        <p:nvGrpSpPr>
          <p:cNvPr id="12" name="Group 11"/>
          <p:cNvGrpSpPr/>
          <p:nvPr/>
        </p:nvGrpSpPr>
        <p:grpSpPr>
          <a:xfrm>
            <a:off x="1108853" y="1743991"/>
            <a:ext cx="1340395" cy="309308"/>
            <a:chOff x="366144" y="4092723"/>
            <a:chExt cx="1617122" cy="480978"/>
          </a:xfrm>
        </p:grpSpPr>
        <p:pic>
          <p:nvPicPr>
            <p:cNvPr id="13" name="Picture 12"/>
            <p:cNvPicPr>
              <a:picLocks noChangeAspect="1"/>
            </p:cNvPicPr>
            <p:nvPr/>
          </p:nvPicPr>
          <p:blipFill>
            <a:blip r:embed="rId5"/>
            <a:stretch>
              <a:fillRect/>
            </a:stretch>
          </p:blipFill>
          <p:spPr>
            <a:xfrm>
              <a:off x="366144" y="4092723"/>
              <a:ext cx="736753" cy="386725"/>
            </a:xfrm>
            <a:prstGeom prst="rect">
              <a:avLst/>
            </a:prstGeom>
          </p:spPr>
        </p:pic>
        <p:pic>
          <p:nvPicPr>
            <p:cNvPr id="14" name="Picture 13"/>
            <p:cNvPicPr>
              <a:picLocks noChangeAspect="1"/>
            </p:cNvPicPr>
            <p:nvPr/>
          </p:nvPicPr>
          <p:blipFill>
            <a:blip r:embed="rId6"/>
            <a:stretch>
              <a:fillRect/>
            </a:stretch>
          </p:blipFill>
          <p:spPr>
            <a:xfrm>
              <a:off x="1085864" y="4170139"/>
              <a:ext cx="447049" cy="231892"/>
            </a:xfrm>
            <a:prstGeom prst="rect">
              <a:avLst/>
            </a:prstGeom>
          </p:spPr>
        </p:pic>
        <p:pic>
          <p:nvPicPr>
            <p:cNvPr id="15" name="Picture 14"/>
            <p:cNvPicPr>
              <a:picLocks noChangeAspect="1"/>
            </p:cNvPicPr>
            <p:nvPr/>
          </p:nvPicPr>
          <p:blipFill>
            <a:blip r:embed="rId7"/>
            <a:stretch>
              <a:fillRect/>
            </a:stretch>
          </p:blipFill>
          <p:spPr>
            <a:xfrm flipH="1">
              <a:off x="1532913" y="4126832"/>
              <a:ext cx="450353" cy="446869"/>
            </a:xfrm>
            <a:prstGeom prst="rect">
              <a:avLst/>
            </a:prstGeom>
          </p:spPr>
        </p:pic>
      </p:grpSp>
      <p:pic>
        <p:nvPicPr>
          <p:cNvPr id="21" name="Picture 20"/>
          <p:cNvPicPr>
            <a:picLocks noChangeAspect="1"/>
          </p:cNvPicPr>
          <p:nvPr/>
        </p:nvPicPr>
        <p:blipFill>
          <a:blip r:embed="rId8"/>
          <a:stretch>
            <a:fillRect/>
          </a:stretch>
        </p:blipFill>
        <p:spPr>
          <a:xfrm>
            <a:off x="70303" y="6243028"/>
            <a:ext cx="1438095" cy="571429"/>
          </a:xfrm>
          <a:prstGeom prst="rect">
            <a:avLst/>
          </a:prstGeom>
        </p:spPr>
      </p:pic>
      <p:sp>
        <p:nvSpPr>
          <p:cNvPr id="22" name="Chevron 21"/>
          <p:cNvSpPr/>
          <p:nvPr/>
        </p:nvSpPr>
        <p:spPr>
          <a:xfrm>
            <a:off x="4320293" y="3755386"/>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3" name="Chevron 22"/>
          <p:cNvSpPr/>
          <p:nvPr/>
        </p:nvSpPr>
        <p:spPr>
          <a:xfrm>
            <a:off x="7850723" y="3666686"/>
            <a:ext cx="556519" cy="46808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4" name="Flowchart: Connector 23"/>
          <p:cNvSpPr/>
          <p:nvPr/>
        </p:nvSpPr>
        <p:spPr>
          <a:xfrm>
            <a:off x="337798" y="1581234"/>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1</a:t>
            </a:r>
          </a:p>
        </p:txBody>
      </p:sp>
      <p:sp>
        <p:nvSpPr>
          <p:cNvPr id="25" name="Flowchart: Connector 24"/>
          <p:cNvSpPr/>
          <p:nvPr/>
        </p:nvSpPr>
        <p:spPr>
          <a:xfrm>
            <a:off x="4244373" y="1586005"/>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2</a:t>
            </a:r>
          </a:p>
        </p:txBody>
      </p:sp>
      <p:pic>
        <p:nvPicPr>
          <p:cNvPr id="26" name="Picture 25" descr="Tools for Social Innovators – Step 3: Choosing and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4035" y="1432426"/>
            <a:ext cx="1027020" cy="899281"/>
          </a:xfrm>
          <a:prstGeom prst="rect">
            <a:avLst/>
          </a:prstGeom>
        </p:spPr>
      </p:pic>
      <p:sp>
        <p:nvSpPr>
          <p:cNvPr id="27" name="Flowchart: Connector 26"/>
          <p:cNvSpPr/>
          <p:nvPr/>
        </p:nvSpPr>
        <p:spPr>
          <a:xfrm>
            <a:off x="8492652" y="1680235"/>
            <a:ext cx="632439" cy="5779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n w="0"/>
                <a:solidFill>
                  <a:schemeClr val="tx1"/>
                </a:solidFill>
                <a:effectLst>
                  <a:outerShdw blurRad="38100" dist="19050" dir="2700000" algn="tl" rotWithShape="0">
                    <a:schemeClr val="dk1">
                      <a:alpha val="40000"/>
                    </a:schemeClr>
                  </a:outerShdw>
                </a:effectLst>
              </a:rPr>
              <a:t>3</a:t>
            </a:r>
          </a:p>
        </p:txBody>
      </p:sp>
      <p:pic>
        <p:nvPicPr>
          <p:cNvPr id="28" name="Picture 27" descr="c# - How to read zipped xml from file stream - Stack Overflow"/>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81928" y="1468620"/>
            <a:ext cx="989329" cy="915069"/>
          </a:xfrm>
          <a:prstGeom prst="rect">
            <a:avLst/>
          </a:prstGeom>
        </p:spPr>
      </p:pic>
      <p:sp>
        <p:nvSpPr>
          <p:cNvPr id="29" name="Title 1"/>
          <p:cNvSpPr txBox="1">
            <a:spLocks/>
          </p:cNvSpPr>
          <p:nvPr/>
        </p:nvSpPr>
        <p:spPr>
          <a:xfrm>
            <a:off x="170799" y="37982"/>
            <a:ext cx="12192000" cy="908010"/>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USAGE DATA + OBSERVATION (Saved Query)</a:t>
            </a:r>
          </a:p>
        </p:txBody>
      </p:sp>
    </p:spTree>
    <p:extLst>
      <p:ext uri="{BB962C8B-B14F-4D97-AF65-F5344CB8AC3E}">
        <p14:creationId xmlns:p14="http://schemas.microsoft.com/office/powerpoint/2010/main" val="2505174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0421" y="39927"/>
            <a:ext cx="12031579" cy="3578762"/>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800" dirty="0">
                <a:solidFill>
                  <a:schemeClr val="tx1"/>
                </a:solidFill>
              </a:rPr>
              <a:t>From the </a:t>
            </a:r>
          </a:p>
          <a:p>
            <a:r>
              <a:rPr lang="en-AU" sz="4800" dirty="0">
                <a:solidFill>
                  <a:schemeClr val="tx1"/>
                </a:solidFill>
              </a:rPr>
              <a:t>busy </a:t>
            </a:r>
            <a:br>
              <a:rPr lang="en-AU" sz="4800" dirty="0">
                <a:solidFill>
                  <a:schemeClr val="tx1"/>
                </a:solidFill>
              </a:rPr>
            </a:br>
            <a:r>
              <a:rPr lang="en-AU" sz="4800" dirty="0">
                <a:solidFill>
                  <a:schemeClr val="tx1"/>
                </a:solidFill>
              </a:rPr>
              <a:t>Classic </a:t>
            </a:r>
          </a:p>
          <a:p>
            <a:r>
              <a:rPr lang="en-AU" sz="4800" dirty="0">
                <a:solidFill>
                  <a:schemeClr val="tx1"/>
                </a:solidFill>
              </a:rPr>
              <a:t>User </a:t>
            </a:r>
          </a:p>
          <a:p>
            <a:r>
              <a:rPr lang="en-AU" sz="4800" dirty="0">
                <a:solidFill>
                  <a:schemeClr val="tx1"/>
                </a:solidFill>
              </a:rPr>
              <a:t>Interface</a:t>
            </a:r>
          </a:p>
        </p:txBody>
      </p:sp>
      <p:pic>
        <p:nvPicPr>
          <p:cNvPr id="3" name="Picture 2"/>
          <p:cNvPicPr>
            <a:picLocks noChangeAspect="1"/>
          </p:cNvPicPr>
          <p:nvPr/>
        </p:nvPicPr>
        <p:blipFill>
          <a:blip r:embed="rId3"/>
          <a:stretch>
            <a:fillRect/>
          </a:stretch>
        </p:blipFill>
        <p:spPr>
          <a:xfrm>
            <a:off x="3159807" y="146607"/>
            <a:ext cx="8849313" cy="6570657"/>
          </a:xfrm>
          <a:prstGeom prst="rect">
            <a:avLst/>
          </a:prstGeom>
        </p:spPr>
      </p:pic>
    </p:spTree>
    <p:extLst>
      <p:ext uri="{BB962C8B-B14F-4D97-AF65-F5344CB8AC3E}">
        <p14:creationId xmlns:p14="http://schemas.microsoft.com/office/powerpoint/2010/main" val="1657545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20317" y="207722"/>
            <a:ext cx="4649803" cy="2753578"/>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800" dirty="0">
                <a:solidFill>
                  <a:schemeClr val="tx1"/>
                </a:solidFill>
              </a:rPr>
              <a:t>To the new </a:t>
            </a:r>
          </a:p>
          <a:p>
            <a:r>
              <a:rPr lang="en-AU" sz="4800" dirty="0">
                <a:solidFill>
                  <a:schemeClr val="tx1"/>
                </a:solidFill>
              </a:rPr>
              <a:t>simplified </a:t>
            </a:r>
          </a:p>
          <a:p>
            <a:r>
              <a:rPr lang="en-AU" sz="4800" dirty="0">
                <a:solidFill>
                  <a:schemeClr val="tx1"/>
                </a:solidFill>
              </a:rPr>
              <a:t>User</a:t>
            </a:r>
          </a:p>
          <a:p>
            <a:r>
              <a:rPr lang="en-AU" sz="4800" dirty="0">
                <a:solidFill>
                  <a:schemeClr val="tx1"/>
                </a:solidFill>
              </a:rPr>
              <a:t>Interface</a:t>
            </a:r>
          </a:p>
        </p:txBody>
      </p:sp>
      <p:pic>
        <p:nvPicPr>
          <p:cNvPr id="2" name="Picture 1"/>
          <p:cNvPicPr>
            <a:picLocks noChangeAspect="1"/>
          </p:cNvPicPr>
          <p:nvPr/>
        </p:nvPicPr>
        <p:blipFill>
          <a:blip r:embed="rId3"/>
          <a:stretch>
            <a:fillRect/>
          </a:stretch>
        </p:blipFill>
        <p:spPr>
          <a:xfrm>
            <a:off x="3031959" y="140279"/>
            <a:ext cx="8933452" cy="6508760"/>
          </a:xfrm>
          <a:prstGeom prst="rect">
            <a:avLst/>
          </a:prstGeom>
        </p:spPr>
      </p:pic>
    </p:spTree>
    <p:extLst>
      <p:ext uri="{BB962C8B-B14F-4D97-AF65-F5344CB8AC3E}">
        <p14:creationId xmlns:p14="http://schemas.microsoft.com/office/powerpoint/2010/main" val="1215249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306060" y="326309"/>
            <a:ext cx="7452026" cy="736956"/>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4200" b="1" dirty="0">
                <a:solidFill>
                  <a:schemeClr val="tx1"/>
                </a:solidFill>
              </a:rPr>
              <a:t>IMPLEMENTATION PROCESS</a:t>
            </a:r>
          </a:p>
        </p:txBody>
      </p:sp>
      <p:sp>
        <p:nvSpPr>
          <p:cNvPr id="10" name="Text Placeholder 6"/>
          <p:cNvSpPr txBox="1">
            <a:spLocks/>
          </p:cNvSpPr>
          <p:nvPr/>
        </p:nvSpPr>
        <p:spPr>
          <a:xfrm>
            <a:off x="7991551" y="1285130"/>
            <a:ext cx="3965828" cy="4438378"/>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AU" sz="3200" dirty="0">
                <a:solidFill>
                  <a:schemeClr val="tx1"/>
                </a:solidFill>
                <a:latin typeface="Arial" panose="020B0604020202020204" pitchFamily="34" charset="0"/>
                <a:cs typeface="Arial" panose="020B0604020202020204" pitchFamily="34" charset="0"/>
              </a:rPr>
              <a:t>BETA: Dec &amp; Jan</a:t>
            </a:r>
          </a:p>
          <a:p>
            <a:pPr marL="457200" indent="-457200">
              <a:buFont typeface="Arial" panose="020B0604020202020204" pitchFamily="34" charset="0"/>
              <a:buChar char="•"/>
            </a:pPr>
            <a:r>
              <a:rPr lang="en-AU" sz="3200" dirty="0">
                <a:solidFill>
                  <a:schemeClr val="tx1"/>
                </a:solidFill>
                <a:latin typeface="Arial" panose="020B0604020202020204" pitchFamily="34" charset="0"/>
                <a:cs typeface="Arial" panose="020B0604020202020204" pitchFamily="34" charset="0"/>
              </a:rPr>
              <a:t>PROD: Feb 2019</a:t>
            </a:r>
          </a:p>
          <a:p>
            <a:pPr marL="457200" indent="-457200">
              <a:buFont typeface="Arial" panose="020B0604020202020204" pitchFamily="34" charset="0"/>
              <a:buChar char="•"/>
            </a:pPr>
            <a:r>
              <a:rPr lang="en-AU" sz="3200" dirty="0">
                <a:solidFill>
                  <a:schemeClr val="tx1"/>
                </a:solidFill>
                <a:latin typeface="Arial" panose="020B0604020202020204" pitchFamily="34" charset="0"/>
                <a:cs typeface="Arial" panose="020B0604020202020204" pitchFamily="34" charset="0"/>
              </a:rPr>
              <a:t>Roadshows: Jan &amp; Feb 2019</a:t>
            </a:r>
          </a:p>
          <a:p>
            <a:pPr marL="457200" indent="-457200">
              <a:buFont typeface="Arial" panose="020B0604020202020204" pitchFamily="34" charset="0"/>
              <a:buChar char="•"/>
            </a:pPr>
            <a:r>
              <a:rPr lang="en-AU" sz="3200" dirty="0">
                <a:solidFill>
                  <a:schemeClr val="tx1"/>
                </a:solidFill>
                <a:latin typeface="Arial" panose="020B0604020202020204" pitchFamily="34" charset="0"/>
                <a:cs typeface="Arial" panose="020B0604020202020204" pitchFamily="34" charset="0"/>
              </a:rPr>
              <a:t>Monthly Communications via Staff Blog</a:t>
            </a:r>
          </a:p>
          <a:p>
            <a:pPr marL="457200" indent="-457200">
              <a:buFont typeface="Arial" panose="020B0604020202020204" pitchFamily="34" charset="0"/>
              <a:buChar char="•"/>
            </a:pPr>
            <a:r>
              <a:rPr lang="en-AU" sz="3200" dirty="0">
                <a:solidFill>
                  <a:schemeClr val="tx1"/>
                </a:solidFill>
                <a:latin typeface="Arial" panose="020B0604020202020204" pitchFamily="34" charset="0"/>
                <a:cs typeface="Arial" panose="020B0604020202020204" pitchFamily="34" charset="0"/>
              </a:rPr>
              <a:t>Peer Learning sessions</a:t>
            </a:r>
          </a:p>
        </p:txBody>
      </p:sp>
      <p:pic>
        <p:nvPicPr>
          <p:cNvPr id="2" name="Picture 1"/>
          <p:cNvPicPr>
            <a:picLocks noChangeAspect="1"/>
          </p:cNvPicPr>
          <p:nvPr/>
        </p:nvPicPr>
        <p:blipFill>
          <a:blip r:embed="rId3"/>
          <a:stretch>
            <a:fillRect/>
          </a:stretch>
        </p:blipFill>
        <p:spPr>
          <a:xfrm>
            <a:off x="317110" y="1285130"/>
            <a:ext cx="7421005" cy="4162359"/>
          </a:xfrm>
          <a:prstGeom prst="rect">
            <a:avLst/>
          </a:prstGeom>
        </p:spPr>
      </p:pic>
    </p:spTree>
    <p:extLst>
      <p:ext uri="{BB962C8B-B14F-4D97-AF65-F5344CB8AC3E}">
        <p14:creationId xmlns:p14="http://schemas.microsoft.com/office/powerpoint/2010/main" val="4002246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64151" y="85266"/>
            <a:ext cx="9268955" cy="1122681"/>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POST-IMPLEMENTATION FEEDBACK</a:t>
            </a:r>
          </a:p>
        </p:txBody>
      </p:sp>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89" r="41630"/>
          <a:stretch/>
        </p:blipFill>
        <p:spPr>
          <a:xfrm>
            <a:off x="9694904" y="-9236"/>
            <a:ext cx="2497096" cy="6867236"/>
          </a:xfrm>
        </p:spPr>
      </p:pic>
      <p:pic>
        <p:nvPicPr>
          <p:cNvPr id="7" name="Picture 6"/>
          <p:cNvPicPr>
            <a:picLocks noChangeAspect="1"/>
          </p:cNvPicPr>
          <p:nvPr/>
        </p:nvPicPr>
        <p:blipFill rotWithShape="1">
          <a:blip r:embed="rId4"/>
          <a:srcRect l="5868" t="42035" b="15947"/>
          <a:stretch/>
        </p:blipFill>
        <p:spPr>
          <a:xfrm>
            <a:off x="264151" y="2165270"/>
            <a:ext cx="11796638" cy="3429763"/>
          </a:xfrm>
          <a:prstGeom prst="rect">
            <a:avLst/>
          </a:prstGeom>
        </p:spPr>
      </p:pic>
      <p:sp>
        <p:nvSpPr>
          <p:cNvPr id="8" name="Text Placeholder 6"/>
          <p:cNvSpPr txBox="1">
            <a:spLocks/>
          </p:cNvSpPr>
          <p:nvPr/>
        </p:nvSpPr>
        <p:spPr>
          <a:xfrm>
            <a:off x="557320" y="1042589"/>
            <a:ext cx="8975785" cy="1694344"/>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AU" sz="3200" dirty="0">
                <a:solidFill>
                  <a:schemeClr val="tx1"/>
                </a:solidFill>
                <a:latin typeface="Arial" panose="020B0604020202020204" pitchFamily="34" charset="0"/>
                <a:cs typeface="Arial" panose="020B0604020202020204" pitchFamily="34" charset="0"/>
              </a:rPr>
              <a:t>Feedback from users from: Dec 2018 to May 2019 via </a:t>
            </a:r>
            <a:r>
              <a:rPr lang="en-AU" sz="3200" dirty="0" err="1">
                <a:solidFill>
                  <a:schemeClr val="tx1"/>
                </a:solidFill>
                <a:latin typeface="Arial" panose="020B0604020202020204" pitchFamily="34" charset="0"/>
                <a:cs typeface="Arial" panose="020B0604020202020204" pitchFamily="34" charset="0"/>
              </a:rPr>
              <a:t>Hotjar</a:t>
            </a:r>
            <a:r>
              <a:rPr lang="en-AU" sz="3200" dirty="0">
                <a:solidFill>
                  <a:schemeClr val="tx1"/>
                </a:solidFill>
                <a:latin typeface="Arial" panose="020B0604020202020204" pitchFamily="34" charset="0"/>
                <a:cs typeface="Arial" panose="020B0604020202020204" pitchFamily="34" charset="0"/>
              </a:rPr>
              <a:t> on Primo New UI</a:t>
            </a:r>
          </a:p>
        </p:txBody>
      </p:sp>
    </p:spTree>
    <p:extLst>
      <p:ext uri="{BB962C8B-B14F-4D97-AF65-F5344CB8AC3E}">
        <p14:creationId xmlns:p14="http://schemas.microsoft.com/office/powerpoint/2010/main" val="408510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STRATEGIC OBJECTIVES</a:t>
            </a:r>
          </a:p>
        </p:txBody>
      </p:sp>
      <p:sp>
        <p:nvSpPr>
          <p:cNvPr id="17" name="Text Placeholder 16"/>
          <p:cNvSpPr>
            <a:spLocks noGrp="1"/>
          </p:cNvSpPr>
          <p:nvPr>
            <p:ph type="body" sz="quarter" idx="16"/>
          </p:nvPr>
        </p:nvSpPr>
        <p:spPr>
          <a:xfrm>
            <a:off x="300211" y="1428101"/>
            <a:ext cx="7451725" cy="5429899"/>
          </a:xfrm>
        </p:spPr>
        <p:txBody>
          <a:bodyPr/>
          <a:lstStyle/>
          <a:p>
            <a:pPr marL="504000" indent="-504000">
              <a:lnSpc>
                <a:spcPct val="100000"/>
              </a:lnSpc>
              <a:spcAft>
                <a:spcPts val="1000"/>
              </a:spcAft>
              <a:buFont typeface="Arial" panose="020B0604020202020204" pitchFamily="34" charset="0"/>
              <a:buChar char="•"/>
            </a:pPr>
            <a:r>
              <a:rPr lang="en-AU" sz="4400" dirty="0"/>
              <a:t>Develop discovery and access pathways to information</a:t>
            </a:r>
          </a:p>
          <a:p>
            <a:pPr marL="504000" indent="-504000">
              <a:lnSpc>
                <a:spcPct val="100000"/>
              </a:lnSpc>
              <a:spcAft>
                <a:spcPts val="1000"/>
              </a:spcAft>
              <a:buFont typeface="Arial" panose="020B0604020202020204" pitchFamily="34" charset="0"/>
              <a:buChar char="•"/>
            </a:pPr>
            <a:r>
              <a:rPr lang="en-AU" sz="4400" dirty="0"/>
              <a:t>Enhance the online Library environment</a:t>
            </a:r>
          </a:p>
          <a:p>
            <a:r>
              <a:rPr lang="en-AU" dirty="0"/>
              <a:t> </a:t>
            </a:r>
          </a:p>
          <a:p>
            <a:endParaRPr lang="en-AU" dirty="0"/>
          </a:p>
        </p:txBody>
      </p:sp>
    </p:spTree>
    <p:extLst>
      <p:ext uri="{BB962C8B-B14F-4D97-AF65-F5344CB8AC3E}">
        <p14:creationId xmlns:p14="http://schemas.microsoft.com/office/powerpoint/2010/main" val="2866229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89" r="41630"/>
          <a:stretch/>
        </p:blipFill>
        <p:spPr>
          <a:xfrm>
            <a:off x="9694904" y="-9236"/>
            <a:ext cx="2497096" cy="6867236"/>
          </a:xfrm>
        </p:spPr>
      </p:pic>
      <p:sp>
        <p:nvSpPr>
          <p:cNvPr id="9" name="Text Placeholder 2"/>
          <p:cNvSpPr txBox="1">
            <a:spLocks/>
          </p:cNvSpPr>
          <p:nvPr/>
        </p:nvSpPr>
        <p:spPr>
          <a:xfrm>
            <a:off x="306060" y="326309"/>
            <a:ext cx="7452026" cy="736956"/>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3600" dirty="0">
                <a:solidFill>
                  <a:schemeClr val="tx1"/>
                </a:solidFill>
                <a:hlinkClick r:id="rId4"/>
              </a:rPr>
              <a:t>HOTJAR LIMITATIONS:</a:t>
            </a:r>
            <a:endParaRPr lang="en-AU" sz="3600" dirty="0">
              <a:solidFill>
                <a:schemeClr val="tx1"/>
              </a:solidFill>
            </a:endParaRPr>
          </a:p>
        </p:txBody>
      </p:sp>
      <p:sp>
        <p:nvSpPr>
          <p:cNvPr id="10" name="Text Placeholder 6"/>
          <p:cNvSpPr txBox="1">
            <a:spLocks/>
          </p:cNvSpPr>
          <p:nvPr/>
        </p:nvSpPr>
        <p:spPr>
          <a:xfrm>
            <a:off x="332142" y="1063265"/>
            <a:ext cx="9609525" cy="4741790"/>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Visitors not using one of the </a:t>
            </a:r>
            <a:r>
              <a:rPr lang="en-US" sz="2000" b="1" dirty="0">
                <a:solidFill>
                  <a:schemeClr val="tx1"/>
                </a:solidFill>
                <a:latin typeface="Arial" panose="020B0604020202020204" pitchFamily="34" charset="0"/>
                <a:cs typeface="Arial" panose="020B0604020202020204" pitchFamily="34" charset="0"/>
                <a:hlinkClick r:id="rId5"/>
              </a:rPr>
              <a:t>supported browsers</a:t>
            </a:r>
            <a:endParaRPr lang="en-US" sz="2000" b="1" dirty="0">
              <a:solidFill>
                <a:schemeClr val="tx1"/>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Visitors with </a:t>
            </a:r>
            <a:r>
              <a:rPr lang="en-US" sz="2000" b="1" dirty="0">
                <a:solidFill>
                  <a:schemeClr val="tx1"/>
                </a:solidFill>
                <a:latin typeface="Arial" panose="020B0604020202020204" pitchFamily="34" charset="0"/>
                <a:cs typeface="Arial" panose="020B0604020202020204" pitchFamily="34" charset="0"/>
              </a:rPr>
              <a:t>disabled JavaScript</a:t>
            </a:r>
          </a:p>
          <a:p>
            <a:pPr marL="342900" lvl="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Visitors that have </a:t>
            </a:r>
            <a:r>
              <a:rPr lang="en-US" sz="2000" b="1" dirty="0">
                <a:solidFill>
                  <a:schemeClr val="tx1"/>
                </a:solidFill>
                <a:latin typeface="Arial" panose="020B0604020202020204" pitchFamily="34" charset="0"/>
                <a:cs typeface="Arial" panose="020B0604020202020204" pitchFamily="34" charset="0"/>
                <a:hlinkClick r:id="rId6"/>
              </a:rPr>
              <a:t>opted out</a:t>
            </a:r>
            <a:r>
              <a:rPr lang="en-US" sz="2000" b="1"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from our opt-out page.</a:t>
            </a:r>
          </a:p>
          <a:p>
            <a:pPr marL="342900" lvl="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Visitors with </a:t>
            </a:r>
            <a:r>
              <a:rPr lang="en-US" sz="2000" b="1" dirty="0">
                <a:solidFill>
                  <a:schemeClr val="tx1"/>
                </a:solidFill>
                <a:latin typeface="Arial" panose="020B0604020202020204" pitchFamily="34" charset="0"/>
                <a:cs typeface="Arial" panose="020B0604020202020204" pitchFamily="34" charset="0"/>
                <a:hlinkClick r:id="rId7"/>
              </a:rPr>
              <a:t>disabled cookies</a:t>
            </a:r>
            <a:r>
              <a:rPr lang="en-US" sz="2000" dirty="0">
                <a:solidFill>
                  <a:schemeClr val="tx1"/>
                </a:solidFill>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Visitors using </a:t>
            </a:r>
            <a:r>
              <a:rPr lang="en-US" sz="2000" b="1" dirty="0">
                <a:solidFill>
                  <a:schemeClr val="tx1"/>
                </a:solidFill>
                <a:latin typeface="Arial" panose="020B0604020202020204" pitchFamily="34" charset="0"/>
                <a:cs typeface="Arial" panose="020B0604020202020204" pitchFamily="34" charset="0"/>
              </a:rPr>
              <a:t>Private mode </a:t>
            </a:r>
            <a:r>
              <a:rPr lang="en-US" sz="2000" dirty="0">
                <a:solidFill>
                  <a:schemeClr val="tx1"/>
                </a:solidFill>
                <a:latin typeface="Arial" panose="020B0604020202020204" pitchFamily="34" charset="0"/>
                <a:cs typeface="Arial" panose="020B0604020202020204" pitchFamily="34" charset="0"/>
              </a:rPr>
              <a:t>in some browsers, such as Firefox and Safari - or when </a:t>
            </a:r>
            <a:r>
              <a:rPr lang="en-US" sz="2000" dirty="0" err="1">
                <a:solidFill>
                  <a:schemeClr val="tx1"/>
                </a:solidFill>
                <a:latin typeface="Arial" panose="020B0604020202020204" pitchFamily="34" charset="0"/>
                <a:cs typeface="Arial" panose="020B0604020202020204" pitchFamily="34" charset="0"/>
              </a:rPr>
              <a:t>localStorage</a:t>
            </a:r>
            <a:r>
              <a:rPr lang="en-US" sz="2000" dirty="0">
                <a:solidFill>
                  <a:schemeClr val="tx1"/>
                </a:solidFill>
                <a:latin typeface="Arial" panose="020B0604020202020204" pitchFamily="34" charset="0"/>
                <a:cs typeface="Arial" panose="020B0604020202020204" pitchFamily="34" charset="0"/>
              </a:rPr>
              <a:t> and </a:t>
            </a:r>
            <a:r>
              <a:rPr lang="en-US" sz="2000" dirty="0" err="1">
                <a:solidFill>
                  <a:schemeClr val="tx1"/>
                </a:solidFill>
                <a:latin typeface="Arial" panose="020B0604020202020204" pitchFamily="34" charset="0"/>
                <a:cs typeface="Arial" panose="020B0604020202020204" pitchFamily="34" charset="0"/>
              </a:rPr>
              <a:t>sessionStorage</a:t>
            </a:r>
            <a:r>
              <a:rPr lang="en-US" sz="2000" dirty="0">
                <a:solidFill>
                  <a:schemeClr val="tx1"/>
                </a:solidFill>
                <a:latin typeface="Arial" panose="020B0604020202020204" pitchFamily="34" charset="0"/>
                <a:cs typeface="Arial" panose="020B0604020202020204" pitchFamily="34" charset="0"/>
              </a:rPr>
              <a:t> are not available</a:t>
            </a:r>
          </a:p>
          <a:p>
            <a:pPr marL="342900" lvl="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Visitors who run browser </a:t>
            </a:r>
            <a:r>
              <a:rPr lang="en-US" sz="2000" b="1" dirty="0">
                <a:solidFill>
                  <a:schemeClr val="tx1"/>
                </a:solidFill>
                <a:latin typeface="Arial" panose="020B0604020202020204" pitchFamily="34" charset="0"/>
                <a:cs typeface="Arial" panose="020B0604020202020204" pitchFamily="34" charset="0"/>
              </a:rPr>
              <a:t>plugins such as </a:t>
            </a:r>
            <a:r>
              <a:rPr lang="en-US" sz="2000" b="1" dirty="0" err="1">
                <a:solidFill>
                  <a:schemeClr val="tx1"/>
                </a:solidFill>
                <a:latin typeface="Arial" panose="020B0604020202020204" pitchFamily="34" charset="0"/>
                <a:cs typeface="Arial" panose="020B0604020202020204" pitchFamily="34" charset="0"/>
              </a:rPr>
              <a:t>Ghostery</a:t>
            </a:r>
            <a:r>
              <a:rPr lang="en-US" sz="2000" b="1" dirty="0">
                <a:solidFill>
                  <a:schemeClr val="tx1"/>
                </a:solidFill>
                <a:latin typeface="Arial" panose="020B0604020202020204" pitchFamily="34" charset="0"/>
                <a:cs typeface="Arial" panose="020B0604020202020204" pitchFamily="34" charset="0"/>
              </a:rPr>
              <a:t>, unlock or </a:t>
            </a:r>
            <a:r>
              <a:rPr lang="en-US" sz="2000" b="1" dirty="0" err="1">
                <a:solidFill>
                  <a:schemeClr val="tx1"/>
                </a:solidFill>
                <a:latin typeface="Arial" panose="020B0604020202020204" pitchFamily="34" charset="0"/>
                <a:cs typeface="Arial" panose="020B0604020202020204" pitchFamily="34" charset="0"/>
              </a:rPr>
              <a:t>Adblock</a:t>
            </a:r>
            <a:r>
              <a:rPr lang="en-US" sz="2000" dirty="0">
                <a:solidFill>
                  <a:schemeClr val="tx1"/>
                </a:solidFill>
                <a:latin typeface="Arial" panose="020B0604020202020204" pitchFamily="34" charset="0"/>
                <a:cs typeface="Arial" panose="020B0604020202020204" pitchFamily="34" charset="0"/>
              </a:rPr>
              <a:t> which explicitly excludes them from loading tracking scripts such as ours</a:t>
            </a:r>
          </a:p>
          <a:p>
            <a:pPr marL="342900" lvl="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Visitors that have </a:t>
            </a:r>
            <a:r>
              <a:rPr lang="en-US" sz="2000" b="1" dirty="0">
                <a:solidFill>
                  <a:schemeClr val="tx1"/>
                </a:solidFill>
                <a:latin typeface="Arial" panose="020B0604020202020204" pitchFamily="34" charset="0"/>
                <a:cs typeface="Arial" panose="020B0604020202020204" pitchFamily="34" charset="0"/>
              </a:rPr>
              <a:t>DO NOT TRACK enabled in their browser</a:t>
            </a:r>
          </a:p>
          <a:p>
            <a:pPr marL="342900" lvl="0" indent="-342900">
              <a:buFont typeface="Arial" panose="020B0604020202020204" pitchFamily="34" charset="0"/>
              <a:buChar char="•"/>
            </a:pPr>
            <a:r>
              <a:rPr lang="en-US" altLang="en-US" sz="2000" dirty="0">
                <a:solidFill>
                  <a:schemeClr val="tx1"/>
                </a:solidFill>
                <a:latin typeface="Arial" panose="020B0604020202020204" pitchFamily="34" charset="0"/>
              </a:rPr>
              <a:t>Visitors have their </a:t>
            </a:r>
            <a:r>
              <a:rPr lang="en-US" altLang="en-US" sz="2000" dirty="0">
                <a:solidFill>
                  <a:schemeClr val="tx1"/>
                </a:solidFill>
                <a:latin typeface="Arial" panose="020B0604020202020204" pitchFamily="34" charset="0"/>
                <a:hlinkClick r:id="rId8"/>
              </a:rPr>
              <a:t>IP blocked</a:t>
            </a:r>
            <a:r>
              <a:rPr lang="en-US" altLang="en-US" sz="2000" dirty="0">
                <a:solidFill>
                  <a:schemeClr val="tx1"/>
                </a:solidFill>
                <a:latin typeface="Arial" panose="020B0604020202020204" pitchFamily="34" charset="0"/>
              </a:rPr>
              <a:t> within the </a:t>
            </a:r>
            <a:r>
              <a:rPr lang="en-US" altLang="en-US" sz="2000" dirty="0" err="1">
                <a:solidFill>
                  <a:schemeClr val="tx1"/>
                </a:solidFill>
                <a:latin typeface="Arial" panose="020B0604020202020204" pitchFamily="34" charset="0"/>
              </a:rPr>
              <a:t>Hotjar</a:t>
            </a:r>
            <a:r>
              <a:rPr lang="en-US" altLang="en-US" sz="2000" dirty="0">
                <a:solidFill>
                  <a:schemeClr val="tx1"/>
                </a:solidFill>
                <a:latin typeface="Arial" panose="020B0604020202020204" pitchFamily="34" charset="0"/>
              </a:rPr>
              <a:t> settings </a:t>
            </a:r>
          </a:p>
          <a:p>
            <a:pPr marL="342900" lvl="0" indent="-342900">
              <a:buFont typeface="Arial" panose="020B0604020202020204" pitchFamily="34" charset="0"/>
              <a:buChar char="•"/>
            </a:pPr>
            <a:r>
              <a:rPr lang="en-US" altLang="en-US" sz="2000" dirty="0">
                <a:solidFill>
                  <a:schemeClr val="tx1"/>
                </a:solidFill>
                <a:latin typeface="Arial" panose="020B0604020202020204" pitchFamily="34" charset="0"/>
              </a:rPr>
              <a:t>Visitors live in country, like UAE, where </a:t>
            </a:r>
            <a:r>
              <a:rPr lang="en-US" altLang="en-US" sz="2000" b="1" dirty="0">
                <a:solidFill>
                  <a:schemeClr val="tx1"/>
                </a:solidFill>
                <a:latin typeface="Arial" panose="020B0604020202020204" pitchFamily="34" charset="0"/>
              </a:rPr>
              <a:t>government blocks </a:t>
            </a:r>
            <a:r>
              <a:rPr lang="en-US" altLang="en-US" sz="2000" dirty="0">
                <a:solidFill>
                  <a:schemeClr val="tx1"/>
                </a:solidFill>
                <a:latin typeface="Arial" panose="020B0604020202020204" pitchFamily="34" charset="0"/>
              </a:rPr>
              <a:t>the use of </a:t>
            </a:r>
            <a:r>
              <a:rPr lang="en-US" altLang="en-US" sz="2000" dirty="0" err="1">
                <a:solidFill>
                  <a:schemeClr val="tx1"/>
                </a:solidFill>
                <a:latin typeface="Arial" panose="020B0604020202020204" pitchFamily="34" charset="0"/>
              </a:rPr>
              <a:t>Hotjar</a:t>
            </a:r>
            <a:r>
              <a:rPr lang="en-US" altLang="en-US" sz="2000" dirty="0">
                <a:solidFill>
                  <a:schemeClr val="tx1"/>
                </a:solidFill>
                <a:latin typeface="Arial" panose="020B0604020202020204" pitchFamily="34" charset="0"/>
              </a:rPr>
              <a:t>.</a:t>
            </a:r>
          </a:p>
          <a:p>
            <a:pPr marL="342900" lvl="0" indent="-342900">
              <a:buFont typeface="Arial" panose="020B0604020202020204" pitchFamily="34" charset="0"/>
              <a:buChar char="•"/>
            </a:pPr>
            <a:r>
              <a:rPr lang="en-US" altLang="en-US" sz="2000" b="1" dirty="0">
                <a:solidFill>
                  <a:schemeClr val="tx1"/>
                </a:solidFill>
                <a:latin typeface="Arial" panose="020B0604020202020204" pitchFamily="34" charset="0"/>
              </a:rPr>
              <a:t>NOTE: </a:t>
            </a:r>
            <a:r>
              <a:rPr lang="en-US" altLang="en-US" sz="2000" dirty="0">
                <a:solidFill>
                  <a:schemeClr val="tx1"/>
                </a:solidFill>
                <a:latin typeface="Arial" panose="020B0604020202020204" pitchFamily="34" charset="0"/>
              </a:rPr>
              <a:t>Data is stored in EU &amp; are in full commitment to </a:t>
            </a:r>
            <a:r>
              <a:rPr lang="en-US" altLang="en-US" sz="2000" dirty="0">
                <a:solidFill>
                  <a:schemeClr val="tx1"/>
                </a:solidFill>
                <a:latin typeface="Arial" panose="020B0604020202020204" pitchFamily="34" charset="0"/>
                <a:hlinkClick r:id="rId9"/>
              </a:rPr>
              <a:t>GDPR Compliance</a:t>
            </a:r>
            <a:endParaRPr lang="en-US" altLang="en-US" sz="2000" dirty="0">
              <a:solidFill>
                <a:schemeClr val="tx1"/>
              </a:solidFill>
              <a:latin typeface="Arial" panose="020B0604020202020204" pitchFamily="34" charset="0"/>
            </a:endParaRPr>
          </a:p>
          <a:p>
            <a:pPr marL="342900" lvl="0" indent="-342900">
              <a:buFont typeface="Arial" panose="020B0604020202020204" pitchFamily="34" charset="0"/>
              <a:buChar char="•"/>
            </a:pPr>
            <a:endParaRPr lang="en-US" sz="2000" b="1" dirty="0">
              <a:solidFill>
                <a:schemeClr val="tx1"/>
              </a:solidFill>
              <a:latin typeface="Arial" panose="020B0604020202020204" pitchFamily="34" charset="0"/>
              <a:cs typeface="Arial" panose="020B0604020202020204" pitchFamily="34" charset="0"/>
            </a:endParaRPr>
          </a:p>
          <a:p>
            <a:pPr marL="457200" indent="-457200">
              <a:buFontTx/>
              <a:buChar char="-"/>
            </a:pPr>
            <a:endParaRPr lang="en-AU" sz="20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0"/>
          <a:stretch>
            <a:fillRect/>
          </a:stretch>
        </p:blipFill>
        <p:spPr>
          <a:xfrm>
            <a:off x="7758086" y="209073"/>
            <a:ext cx="1936818" cy="1062126"/>
          </a:xfrm>
          <a:prstGeom prst="rect">
            <a:avLst/>
          </a:prstGeom>
        </p:spPr>
      </p:pic>
    </p:spTree>
    <p:extLst>
      <p:ext uri="{BB962C8B-B14F-4D97-AF65-F5344CB8AC3E}">
        <p14:creationId xmlns:p14="http://schemas.microsoft.com/office/powerpoint/2010/main" val="3234029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06060" y="326309"/>
            <a:ext cx="7452026" cy="736956"/>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4200" b="1" dirty="0">
                <a:solidFill>
                  <a:schemeClr val="tx1"/>
                </a:solidFill>
                <a:latin typeface="Arial Narrow" panose="020B0606020202030204" pitchFamily="34" charset="0"/>
              </a:rPr>
              <a:t>PROD FEEDBACK</a:t>
            </a:r>
          </a:p>
        </p:txBody>
      </p:sp>
      <p:sp>
        <p:nvSpPr>
          <p:cNvPr id="7" name="Text Placeholder 6"/>
          <p:cNvSpPr txBox="1">
            <a:spLocks/>
          </p:cNvSpPr>
          <p:nvPr/>
        </p:nvSpPr>
        <p:spPr>
          <a:xfrm>
            <a:off x="332142" y="1063265"/>
            <a:ext cx="11665893" cy="3064634"/>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3200" dirty="0">
                <a:solidFill>
                  <a:schemeClr val="tx1"/>
                </a:solidFill>
              </a:rPr>
              <a:t>User feedback collected through </a:t>
            </a:r>
            <a:r>
              <a:rPr lang="en-AU" sz="3200" dirty="0" err="1">
                <a:solidFill>
                  <a:schemeClr val="tx1"/>
                </a:solidFill>
              </a:rPr>
              <a:t>HotJar</a:t>
            </a:r>
            <a:r>
              <a:rPr lang="en-AU" sz="3200" dirty="0">
                <a:solidFill>
                  <a:schemeClr val="tx1"/>
                </a:solidFill>
              </a:rPr>
              <a:t> from Dec 2018 to early May 2019.</a:t>
            </a:r>
          </a:p>
        </p:txBody>
      </p:sp>
      <p:pic>
        <p:nvPicPr>
          <p:cNvPr id="8" name="Picture 7"/>
          <p:cNvPicPr>
            <a:picLocks noChangeAspect="1"/>
          </p:cNvPicPr>
          <p:nvPr/>
        </p:nvPicPr>
        <p:blipFill>
          <a:blip r:embed="rId3"/>
          <a:stretch>
            <a:fillRect/>
          </a:stretch>
        </p:blipFill>
        <p:spPr>
          <a:xfrm>
            <a:off x="10727373" y="301249"/>
            <a:ext cx="1084072" cy="594491"/>
          </a:xfrm>
          <a:prstGeom prst="rect">
            <a:avLst/>
          </a:prstGeom>
        </p:spPr>
      </p:pic>
      <p:pic>
        <p:nvPicPr>
          <p:cNvPr id="2" name="Picture 1"/>
          <p:cNvPicPr>
            <a:picLocks noChangeAspect="1"/>
          </p:cNvPicPr>
          <p:nvPr/>
        </p:nvPicPr>
        <p:blipFill rotWithShape="1">
          <a:blip r:embed="rId4"/>
          <a:srcRect t="6443"/>
          <a:stretch/>
        </p:blipFill>
        <p:spPr>
          <a:xfrm>
            <a:off x="1965719" y="1632755"/>
            <a:ext cx="10058398" cy="4990288"/>
          </a:xfrm>
          <a:prstGeom prst="rect">
            <a:avLst/>
          </a:prstGeom>
        </p:spPr>
      </p:pic>
    </p:spTree>
    <p:extLst>
      <p:ext uri="{BB962C8B-B14F-4D97-AF65-F5344CB8AC3E}">
        <p14:creationId xmlns:p14="http://schemas.microsoft.com/office/powerpoint/2010/main" val="3172423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2889" y="-94228"/>
            <a:ext cx="6502400" cy="1122681"/>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SEARCHING</a:t>
            </a:r>
          </a:p>
        </p:txBody>
      </p:sp>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89" r="41630"/>
          <a:stretch/>
        </p:blipFill>
        <p:spPr>
          <a:xfrm>
            <a:off x="9694904" y="-9236"/>
            <a:ext cx="2497096" cy="6867236"/>
          </a:xfrm>
        </p:spPr>
      </p:pic>
      <p:sp>
        <p:nvSpPr>
          <p:cNvPr id="5" name="TextBox 4"/>
          <p:cNvSpPr txBox="1"/>
          <p:nvPr/>
        </p:nvSpPr>
        <p:spPr>
          <a:xfrm>
            <a:off x="4920684" y="6111193"/>
            <a:ext cx="4543231" cy="400110"/>
          </a:xfrm>
          <a:prstGeom prst="rect">
            <a:avLst/>
          </a:prstGeom>
          <a:noFill/>
        </p:spPr>
        <p:txBody>
          <a:bodyPr wrap="none" rtlCol="0">
            <a:spAutoFit/>
          </a:bodyPr>
          <a:lstStyle/>
          <a:p>
            <a:r>
              <a:rPr lang="en-AU" sz="2000" i="1" dirty="0" err="1">
                <a:latin typeface="Arial" panose="020B0604020202020204" pitchFamily="34" charset="0"/>
                <a:cs typeface="Arial" panose="020B0604020202020204" pitchFamily="34" charset="0"/>
              </a:rPr>
              <a:t>Heatmap</a:t>
            </a:r>
            <a:r>
              <a:rPr lang="en-AU" sz="2000" i="1" dirty="0">
                <a:latin typeface="Arial" panose="020B0604020202020204" pitchFamily="34" charset="0"/>
                <a:cs typeface="Arial" panose="020B0604020202020204" pitchFamily="34" charset="0"/>
              </a:rPr>
              <a:t> showing mouse movements.</a:t>
            </a:r>
          </a:p>
        </p:txBody>
      </p:sp>
      <p:pic>
        <p:nvPicPr>
          <p:cNvPr id="9" name="Picture 8"/>
          <p:cNvPicPr>
            <a:picLocks noChangeAspect="1"/>
          </p:cNvPicPr>
          <p:nvPr/>
        </p:nvPicPr>
        <p:blipFill>
          <a:blip r:embed="rId4"/>
          <a:stretch>
            <a:fillRect/>
          </a:stretch>
        </p:blipFill>
        <p:spPr>
          <a:xfrm>
            <a:off x="300251" y="818866"/>
            <a:ext cx="9394653" cy="5287005"/>
          </a:xfrm>
          <a:prstGeom prst="rect">
            <a:avLst/>
          </a:prstGeom>
        </p:spPr>
      </p:pic>
    </p:spTree>
    <p:extLst>
      <p:ext uri="{BB962C8B-B14F-4D97-AF65-F5344CB8AC3E}">
        <p14:creationId xmlns:p14="http://schemas.microsoft.com/office/powerpoint/2010/main" val="1296032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89" r="41630"/>
          <a:stretch/>
        </p:blipFill>
        <p:spPr>
          <a:xfrm>
            <a:off x="9694904" y="-9236"/>
            <a:ext cx="2497096" cy="6867236"/>
          </a:xfrm>
        </p:spPr>
      </p:pic>
      <p:sp>
        <p:nvSpPr>
          <p:cNvPr id="4" name="Title 1"/>
          <p:cNvSpPr txBox="1">
            <a:spLocks/>
          </p:cNvSpPr>
          <p:nvPr/>
        </p:nvSpPr>
        <p:spPr>
          <a:xfrm>
            <a:off x="132889" y="-94228"/>
            <a:ext cx="6502400" cy="1122681"/>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FULL DISPLAY</a:t>
            </a:r>
          </a:p>
        </p:txBody>
      </p:sp>
      <p:sp>
        <p:nvSpPr>
          <p:cNvPr id="8" name="TextBox 7"/>
          <p:cNvSpPr txBox="1"/>
          <p:nvPr/>
        </p:nvSpPr>
        <p:spPr>
          <a:xfrm>
            <a:off x="4964931" y="5982893"/>
            <a:ext cx="4543231" cy="400110"/>
          </a:xfrm>
          <a:prstGeom prst="rect">
            <a:avLst/>
          </a:prstGeom>
          <a:noFill/>
        </p:spPr>
        <p:txBody>
          <a:bodyPr wrap="none" rtlCol="0">
            <a:spAutoFit/>
          </a:bodyPr>
          <a:lstStyle/>
          <a:p>
            <a:r>
              <a:rPr lang="en-AU" sz="2000" i="1" dirty="0" err="1">
                <a:latin typeface="Arial" panose="020B0604020202020204" pitchFamily="34" charset="0"/>
                <a:cs typeface="Arial" panose="020B0604020202020204" pitchFamily="34" charset="0"/>
              </a:rPr>
              <a:t>Heatmap</a:t>
            </a:r>
            <a:r>
              <a:rPr lang="en-AU" sz="2000" i="1" dirty="0">
                <a:latin typeface="Arial" panose="020B0604020202020204" pitchFamily="34" charset="0"/>
                <a:cs typeface="Arial" panose="020B0604020202020204" pitchFamily="34" charset="0"/>
              </a:rPr>
              <a:t> showing mouse movements.</a:t>
            </a:r>
          </a:p>
        </p:txBody>
      </p:sp>
      <p:pic>
        <p:nvPicPr>
          <p:cNvPr id="2" name="Picture 1"/>
          <p:cNvPicPr>
            <a:picLocks noChangeAspect="1"/>
          </p:cNvPicPr>
          <p:nvPr/>
        </p:nvPicPr>
        <p:blipFill>
          <a:blip r:embed="rId4"/>
          <a:stretch>
            <a:fillRect/>
          </a:stretch>
        </p:blipFill>
        <p:spPr>
          <a:xfrm>
            <a:off x="914400" y="1028453"/>
            <a:ext cx="8407021" cy="4792802"/>
          </a:xfrm>
          <a:prstGeom prst="rect">
            <a:avLst/>
          </a:prstGeom>
        </p:spPr>
      </p:pic>
    </p:spTree>
    <p:extLst>
      <p:ext uri="{BB962C8B-B14F-4D97-AF65-F5344CB8AC3E}">
        <p14:creationId xmlns:p14="http://schemas.microsoft.com/office/powerpoint/2010/main" val="1534083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89" r="41630"/>
          <a:stretch/>
        </p:blipFill>
        <p:spPr>
          <a:xfrm>
            <a:off x="9694904" y="-9236"/>
            <a:ext cx="2497096" cy="6867236"/>
          </a:xfrm>
        </p:spPr>
      </p:pic>
      <p:sp>
        <p:nvSpPr>
          <p:cNvPr id="4" name="Title 1"/>
          <p:cNvSpPr txBox="1">
            <a:spLocks/>
          </p:cNvSpPr>
          <p:nvPr/>
        </p:nvSpPr>
        <p:spPr>
          <a:xfrm>
            <a:off x="132889" y="-94228"/>
            <a:ext cx="6502400" cy="1122681"/>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FAVOURITES</a:t>
            </a:r>
          </a:p>
        </p:txBody>
      </p:sp>
      <p:pic>
        <p:nvPicPr>
          <p:cNvPr id="6" name="Picture 5"/>
          <p:cNvPicPr/>
          <p:nvPr/>
        </p:nvPicPr>
        <p:blipFill>
          <a:blip r:embed="rId4"/>
          <a:stretch>
            <a:fillRect/>
          </a:stretch>
        </p:blipFill>
        <p:spPr>
          <a:xfrm>
            <a:off x="308820" y="1034378"/>
            <a:ext cx="8959871" cy="5033913"/>
          </a:xfrm>
          <a:prstGeom prst="rect">
            <a:avLst/>
          </a:prstGeom>
        </p:spPr>
      </p:pic>
      <p:sp>
        <p:nvSpPr>
          <p:cNvPr id="7" name="TextBox 6"/>
          <p:cNvSpPr txBox="1"/>
          <p:nvPr/>
        </p:nvSpPr>
        <p:spPr>
          <a:xfrm>
            <a:off x="4938566" y="6202853"/>
            <a:ext cx="4543231" cy="400110"/>
          </a:xfrm>
          <a:prstGeom prst="rect">
            <a:avLst/>
          </a:prstGeom>
          <a:noFill/>
        </p:spPr>
        <p:txBody>
          <a:bodyPr wrap="none" rtlCol="0">
            <a:spAutoFit/>
          </a:bodyPr>
          <a:lstStyle/>
          <a:p>
            <a:r>
              <a:rPr lang="en-AU" sz="2000" i="1" dirty="0" err="1">
                <a:latin typeface="Arial" panose="020B0604020202020204" pitchFamily="34" charset="0"/>
                <a:cs typeface="Arial" panose="020B0604020202020204" pitchFamily="34" charset="0"/>
              </a:rPr>
              <a:t>Heatmap</a:t>
            </a:r>
            <a:r>
              <a:rPr lang="en-AU" sz="2000" i="1" dirty="0">
                <a:latin typeface="Arial" panose="020B0604020202020204" pitchFamily="34" charset="0"/>
                <a:cs typeface="Arial" panose="020B0604020202020204" pitchFamily="34" charset="0"/>
              </a:rPr>
              <a:t> showing mouse movements.</a:t>
            </a:r>
          </a:p>
        </p:txBody>
      </p:sp>
    </p:spTree>
    <p:extLst>
      <p:ext uri="{BB962C8B-B14F-4D97-AF65-F5344CB8AC3E}">
        <p14:creationId xmlns:p14="http://schemas.microsoft.com/office/powerpoint/2010/main" val="3861854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89" r="41630"/>
          <a:stretch/>
        </p:blipFill>
        <p:spPr>
          <a:xfrm>
            <a:off x="9694904" y="-9236"/>
            <a:ext cx="2497096" cy="6867236"/>
          </a:xfrm>
        </p:spPr>
      </p:pic>
      <p:sp>
        <p:nvSpPr>
          <p:cNvPr id="4" name="Title 1"/>
          <p:cNvSpPr txBox="1">
            <a:spLocks/>
          </p:cNvSpPr>
          <p:nvPr/>
        </p:nvSpPr>
        <p:spPr>
          <a:xfrm>
            <a:off x="132889" y="-94228"/>
            <a:ext cx="6502400" cy="1122681"/>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200" dirty="0">
                <a:solidFill>
                  <a:schemeClr val="tx1"/>
                </a:solidFill>
              </a:rPr>
              <a:t>CITATION LINKER</a:t>
            </a:r>
          </a:p>
        </p:txBody>
      </p:sp>
      <p:sp>
        <p:nvSpPr>
          <p:cNvPr id="6" name="TextBox 5"/>
          <p:cNvSpPr txBox="1"/>
          <p:nvPr/>
        </p:nvSpPr>
        <p:spPr>
          <a:xfrm>
            <a:off x="4448006" y="6151256"/>
            <a:ext cx="4543231" cy="400110"/>
          </a:xfrm>
          <a:prstGeom prst="rect">
            <a:avLst/>
          </a:prstGeom>
          <a:noFill/>
        </p:spPr>
        <p:txBody>
          <a:bodyPr wrap="none" rtlCol="0">
            <a:spAutoFit/>
          </a:bodyPr>
          <a:lstStyle/>
          <a:p>
            <a:r>
              <a:rPr lang="en-AU" sz="2000" i="1" dirty="0" err="1">
                <a:latin typeface="Arial" panose="020B0604020202020204" pitchFamily="34" charset="0"/>
                <a:cs typeface="Arial" panose="020B0604020202020204" pitchFamily="34" charset="0"/>
              </a:rPr>
              <a:t>Heatmap</a:t>
            </a:r>
            <a:r>
              <a:rPr lang="en-AU" sz="2000" i="1" dirty="0">
                <a:latin typeface="Arial" panose="020B0604020202020204" pitchFamily="34" charset="0"/>
                <a:cs typeface="Arial" panose="020B0604020202020204" pitchFamily="34" charset="0"/>
              </a:rPr>
              <a:t> showing mouse movements.</a:t>
            </a:r>
          </a:p>
        </p:txBody>
      </p:sp>
      <p:pic>
        <p:nvPicPr>
          <p:cNvPr id="7" name="Picture 6"/>
          <p:cNvPicPr>
            <a:picLocks noChangeAspect="1"/>
          </p:cNvPicPr>
          <p:nvPr/>
        </p:nvPicPr>
        <p:blipFill>
          <a:blip r:embed="rId4"/>
          <a:stretch>
            <a:fillRect/>
          </a:stretch>
        </p:blipFill>
        <p:spPr>
          <a:xfrm>
            <a:off x="1009934" y="771068"/>
            <a:ext cx="7981303" cy="5306627"/>
          </a:xfrm>
          <a:prstGeom prst="rect">
            <a:avLst/>
          </a:prstGeom>
        </p:spPr>
      </p:pic>
    </p:spTree>
    <p:extLst>
      <p:ext uri="{BB962C8B-B14F-4D97-AF65-F5344CB8AC3E}">
        <p14:creationId xmlns:p14="http://schemas.microsoft.com/office/powerpoint/2010/main" val="22764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64152" y="85266"/>
            <a:ext cx="6502400" cy="1122681"/>
          </a:xfrm>
          <a:prstGeom prst="rect">
            <a:avLst/>
          </a:prstGeom>
        </p:spPr>
        <p:txBody>
          <a:bodyPr anchor="ctr">
            <a:norm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6600" dirty="0">
                <a:solidFill>
                  <a:schemeClr val="tx1"/>
                </a:solidFill>
              </a:rPr>
              <a:t>Feedback themes</a:t>
            </a:r>
          </a:p>
        </p:txBody>
      </p:sp>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89" r="41630"/>
          <a:stretch/>
        </p:blipFill>
        <p:spPr>
          <a:xfrm>
            <a:off x="9694904" y="-9236"/>
            <a:ext cx="2497096" cy="6867236"/>
          </a:xfrm>
        </p:spPr>
      </p:pic>
      <p:pic>
        <p:nvPicPr>
          <p:cNvPr id="5" name="Picture 4"/>
          <p:cNvPicPr>
            <a:picLocks noChangeAspect="1"/>
          </p:cNvPicPr>
          <p:nvPr/>
        </p:nvPicPr>
        <p:blipFill>
          <a:blip r:embed="rId4"/>
          <a:stretch>
            <a:fillRect/>
          </a:stretch>
        </p:blipFill>
        <p:spPr>
          <a:xfrm>
            <a:off x="728643" y="993960"/>
            <a:ext cx="5900751" cy="5216836"/>
          </a:xfrm>
          <a:prstGeom prst="rect">
            <a:avLst/>
          </a:prstGeom>
        </p:spPr>
      </p:pic>
      <p:pic>
        <p:nvPicPr>
          <p:cNvPr id="10" name="Picture 9"/>
          <p:cNvPicPr>
            <a:picLocks noChangeAspect="1"/>
          </p:cNvPicPr>
          <p:nvPr/>
        </p:nvPicPr>
        <p:blipFill>
          <a:blip r:embed="rId5"/>
          <a:stretch>
            <a:fillRect/>
          </a:stretch>
        </p:blipFill>
        <p:spPr>
          <a:xfrm>
            <a:off x="7085888" y="897551"/>
            <a:ext cx="2378746" cy="5600591"/>
          </a:xfrm>
          <a:prstGeom prst="rect">
            <a:avLst/>
          </a:prstGeom>
        </p:spPr>
      </p:pic>
    </p:spTree>
    <p:extLst>
      <p:ext uri="{BB962C8B-B14F-4D97-AF65-F5344CB8AC3E}">
        <p14:creationId xmlns:p14="http://schemas.microsoft.com/office/powerpoint/2010/main" val="3914374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4105" y="733978"/>
            <a:ext cx="6502400" cy="1122681"/>
          </a:xfrm>
          <a:prstGeom prst="rect">
            <a:avLst/>
          </a:prstGeom>
        </p:spPr>
        <p:txBody>
          <a:bodyPr anchor="ctr">
            <a:noAutofit/>
          </a:bodyPr>
          <a:lst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a:lstStyle>
          <a:p>
            <a:r>
              <a:rPr lang="en-AU" sz="4800" dirty="0">
                <a:solidFill>
                  <a:schemeClr val="tx1"/>
                </a:solidFill>
              </a:rPr>
              <a:t>SAMPLE </a:t>
            </a:r>
            <a:br>
              <a:rPr lang="en-AU" sz="4800" dirty="0">
                <a:solidFill>
                  <a:schemeClr val="tx1"/>
                </a:solidFill>
              </a:rPr>
            </a:br>
            <a:r>
              <a:rPr lang="en-AU" sz="4800" dirty="0">
                <a:solidFill>
                  <a:schemeClr val="tx1"/>
                </a:solidFill>
              </a:rPr>
              <a:t>FEEDBACK</a:t>
            </a:r>
          </a:p>
        </p:txBody>
      </p:sp>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89" r="41630"/>
          <a:stretch/>
        </p:blipFill>
        <p:spPr>
          <a:xfrm>
            <a:off x="9694904" y="-9236"/>
            <a:ext cx="2497096" cy="6867236"/>
          </a:xfrm>
        </p:spPr>
      </p:pic>
      <p:pic>
        <p:nvPicPr>
          <p:cNvPr id="2" name="Picture 1"/>
          <p:cNvPicPr>
            <a:picLocks noChangeAspect="1"/>
          </p:cNvPicPr>
          <p:nvPr/>
        </p:nvPicPr>
        <p:blipFill rotWithShape="1">
          <a:blip r:embed="rId4"/>
          <a:srcRect l="2241" t="1706"/>
          <a:stretch/>
        </p:blipFill>
        <p:spPr>
          <a:xfrm>
            <a:off x="6073932" y="97445"/>
            <a:ext cx="3148776" cy="2244436"/>
          </a:xfrm>
          <a:prstGeom prst="rect">
            <a:avLst/>
          </a:prstGeom>
        </p:spPr>
      </p:pic>
      <p:pic>
        <p:nvPicPr>
          <p:cNvPr id="4" name="Picture 3"/>
          <p:cNvPicPr>
            <a:picLocks noChangeAspect="1"/>
          </p:cNvPicPr>
          <p:nvPr/>
        </p:nvPicPr>
        <p:blipFill rotWithShape="1">
          <a:blip r:embed="rId5"/>
          <a:srcRect t="58686"/>
          <a:stretch/>
        </p:blipFill>
        <p:spPr>
          <a:xfrm>
            <a:off x="539855" y="3116599"/>
            <a:ext cx="11118745" cy="2642924"/>
          </a:xfrm>
          <a:prstGeom prst="rect">
            <a:avLst/>
          </a:prstGeom>
        </p:spPr>
      </p:pic>
      <p:sp>
        <p:nvSpPr>
          <p:cNvPr id="7" name="Rounded Rectangle 6"/>
          <p:cNvSpPr/>
          <p:nvPr/>
        </p:nvSpPr>
        <p:spPr>
          <a:xfrm>
            <a:off x="5971509" y="1022515"/>
            <a:ext cx="3251199" cy="29688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4" name="Elbow Connector 13"/>
          <p:cNvCxnSpPr>
            <a:stCxn id="7" idx="1"/>
          </p:cNvCxnSpPr>
          <p:nvPr/>
        </p:nvCxnSpPr>
        <p:spPr>
          <a:xfrm rot="10800000" flipV="1">
            <a:off x="5291633" y="1170956"/>
            <a:ext cx="679876" cy="1854351"/>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723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06838" y="27213"/>
            <a:ext cx="4903539" cy="923330"/>
          </a:xfrm>
          <a:prstGeom prst="rect">
            <a:avLst/>
          </a:prstGeom>
        </p:spPr>
        <p:txBody>
          <a:bodyPr wrap="square">
            <a:spAutoFit/>
          </a:bodyPr>
          <a:lstStyle/>
          <a:p>
            <a:r>
              <a:rPr lang="en-AU" sz="5400" b="1" dirty="0">
                <a:latin typeface="Arial Narrow" panose="020B0606020202030204" pitchFamily="34" charset="0"/>
              </a:rPr>
              <a:t>REFLECTIONS</a:t>
            </a:r>
          </a:p>
        </p:txBody>
      </p:sp>
    </p:spTree>
    <p:extLst>
      <p:ext uri="{BB962C8B-B14F-4D97-AF65-F5344CB8AC3E}">
        <p14:creationId xmlns:p14="http://schemas.microsoft.com/office/powerpoint/2010/main" val="1198732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Library expectations of Primo</a:t>
            </a:r>
          </a:p>
        </p:txBody>
      </p:sp>
      <p:sp>
        <p:nvSpPr>
          <p:cNvPr id="17" name="Text Placeholder 16"/>
          <p:cNvSpPr>
            <a:spLocks noGrp="1"/>
          </p:cNvSpPr>
          <p:nvPr>
            <p:ph type="body" sz="quarter" idx="16"/>
          </p:nvPr>
        </p:nvSpPr>
        <p:spPr>
          <a:xfrm>
            <a:off x="507839" y="1357733"/>
            <a:ext cx="7451725" cy="5120559"/>
          </a:xfrm>
        </p:spPr>
        <p:txBody>
          <a:bodyPr/>
          <a:lstStyle/>
          <a:p>
            <a:r>
              <a:rPr lang="en-AU" sz="4000" dirty="0">
                <a:solidFill>
                  <a:srgbClr val="FF0000"/>
                </a:solidFill>
              </a:rPr>
              <a:t>a SHOWCASE for Library resources</a:t>
            </a:r>
          </a:p>
          <a:p>
            <a:r>
              <a:rPr lang="en-AU" sz="4000" dirty="0">
                <a:solidFill>
                  <a:srgbClr val="0070C0"/>
                </a:solidFill>
              </a:rPr>
              <a:t>SIMPLE to search</a:t>
            </a:r>
          </a:p>
          <a:p>
            <a:r>
              <a:rPr lang="en-AU" sz="4000" dirty="0">
                <a:solidFill>
                  <a:schemeClr val="accent6">
                    <a:lumMod val="75000"/>
                  </a:schemeClr>
                </a:solidFill>
              </a:rPr>
              <a:t>provide INTUITIVE search results</a:t>
            </a:r>
          </a:p>
          <a:p>
            <a:r>
              <a:rPr lang="en-AU" sz="4000" dirty="0">
                <a:solidFill>
                  <a:schemeClr val="accent2"/>
                </a:solidFill>
              </a:rPr>
              <a:t>offer a SEAMLESS experience from searching to access </a:t>
            </a:r>
          </a:p>
          <a:p>
            <a:r>
              <a:rPr lang="en-AU" sz="4000" dirty="0">
                <a:solidFill>
                  <a:srgbClr val="7030A0"/>
                </a:solidFill>
              </a:rPr>
              <a:t>EMPOWER our users</a:t>
            </a:r>
          </a:p>
        </p:txBody>
      </p:sp>
    </p:spTree>
    <p:extLst>
      <p:ext uri="{BB962C8B-B14F-4D97-AF65-F5344CB8AC3E}">
        <p14:creationId xmlns:p14="http://schemas.microsoft.com/office/powerpoint/2010/main" val="96144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PROJECT OBJECTIVES</a:t>
            </a:r>
          </a:p>
        </p:txBody>
      </p:sp>
      <p:sp>
        <p:nvSpPr>
          <p:cNvPr id="17" name="Text Placeholder 16"/>
          <p:cNvSpPr>
            <a:spLocks noGrp="1"/>
          </p:cNvSpPr>
          <p:nvPr>
            <p:ph type="body" sz="quarter" idx="16"/>
          </p:nvPr>
        </p:nvSpPr>
        <p:spPr>
          <a:xfrm>
            <a:off x="300211" y="1063265"/>
            <a:ext cx="7451725" cy="5429899"/>
          </a:xfrm>
        </p:spPr>
        <p:txBody>
          <a:bodyPr/>
          <a:lstStyle/>
          <a:p>
            <a:pPr marL="504000" indent="-504000">
              <a:lnSpc>
                <a:spcPct val="100000"/>
              </a:lnSpc>
              <a:spcBef>
                <a:spcPts val="500"/>
              </a:spcBef>
              <a:spcAft>
                <a:spcPts val="500"/>
              </a:spcAft>
              <a:buFont typeface="Arial" panose="020B0604020202020204" pitchFamily="34" charset="0"/>
              <a:buChar char="•"/>
            </a:pPr>
            <a:r>
              <a:rPr lang="en-AU" sz="2200" dirty="0"/>
              <a:t>Investigate if Primo user interface usability is improved by focusing on heavily used screen elements</a:t>
            </a:r>
          </a:p>
          <a:p>
            <a:pPr marL="504000" indent="-504000">
              <a:lnSpc>
                <a:spcPct val="100000"/>
              </a:lnSpc>
              <a:spcBef>
                <a:spcPts val="500"/>
              </a:spcBef>
              <a:spcAft>
                <a:spcPts val="500"/>
              </a:spcAft>
              <a:buFont typeface="Arial" panose="020B0604020202020204" pitchFamily="34" charset="0"/>
              <a:buChar char="•"/>
            </a:pPr>
            <a:r>
              <a:rPr lang="en-AU" sz="2200" dirty="0"/>
              <a:t>Investigate if Primo user interface usability is improved by simplify the number of elements present in the Primo screen design</a:t>
            </a:r>
          </a:p>
          <a:p>
            <a:pPr marL="504000" indent="-504000">
              <a:lnSpc>
                <a:spcPct val="100000"/>
              </a:lnSpc>
              <a:spcBef>
                <a:spcPts val="500"/>
              </a:spcBef>
              <a:spcAft>
                <a:spcPts val="500"/>
              </a:spcAft>
              <a:buFont typeface="Arial" panose="020B0604020202020204" pitchFamily="34" charset="0"/>
              <a:buChar char="•"/>
            </a:pPr>
            <a:r>
              <a:rPr lang="en-AU" sz="2200" dirty="0"/>
              <a:t>Based on user feedback, investigate if Primo search results are more relevant when search metadata is simplified</a:t>
            </a:r>
          </a:p>
          <a:p>
            <a:pPr marL="504000" indent="-504000">
              <a:lnSpc>
                <a:spcPct val="100000"/>
              </a:lnSpc>
              <a:spcBef>
                <a:spcPts val="500"/>
              </a:spcBef>
              <a:spcAft>
                <a:spcPts val="500"/>
              </a:spcAft>
              <a:buFont typeface="Arial" panose="020B0604020202020204" pitchFamily="34" charset="0"/>
              <a:buChar char="•"/>
            </a:pPr>
            <a:r>
              <a:rPr lang="en-AU" sz="2200" dirty="0"/>
              <a:t>Improve Primo search results by analysing zero search results</a:t>
            </a:r>
          </a:p>
          <a:p>
            <a:pPr marL="504000" indent="-504000">
              <a:lnSpc>
                <a:spcPct val="100000"/>
              </a:lnSpc>
              <a:spcBef>
                <a:spcPts val="500"/>
              </a:spcBef>
              <a:spcAft>
                <a:spcPts val="500"/>
              </a:spcAft>
              <a:buFont typeface="Arial" panose="020B0604020202020204" pitchFamily="34" charset="0"/>
              <a:buChar char="•"/>
            </a:pPr>
            <a:r>
              <a:rPr lang="en-AU" sz="2200" dirty="0"/>
              <a:t>Investigate user acceptance of FRBRisation</a:t>
            </a:r>
          </a:p>
          <a:p>
            <a:pPr marL="504000" indent="-504000">
              <a:lnSpc>
                <a:spcPct val="100000"/>
              </a:lnSpc>
              <a:spcBef>
                <a:spcPts val="500"/>
              </a:spcBef>
              <a:spcAft>
                <a:spcPts val="500"/>
              </a:spcAft>
              <a:buFont typeface="Arial" panose="020B0604020202020204" pitchFamily="34" charset="0"/>
              <a:buChar char="•"/>
            </a:pPr>
            <a:r>
              <a:rPr lang="en-AU" sz="2200" dirty="0"/>
              <a:t>Investigate user acceptance of application plug-ins to extend Primo functionality, eg Browzine integration at detail results screen</a:t>
            </a:r>
          </a:p>
        </p:txBody>
      </p:sp>
    </p:spTree>
    <p:extLst>
      <p:ext uri="{BB962C8B-B14F-4D97-AF65-F5344CB8AC3E}">
        <p14:creationId xmlns:p14="http://schemas.microsoft.com/office/powerpoint/2010/main" val="2806849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59" y="326309"/>
            <a:ext cx="8671685" cy="736956"/>
          </a:xfrm>
        </p:spPr>
        <p:txBody>
          <a:bodyPr/>
          <a:lstStyle/>
          <a:p>
            <a:r>
              <a:rPr lang="en-AU" dirty="0"/>
              <a:t>If Primo doesn’t meet our users needs</a:t>
            </a:r>
          </a:p>
        </p:txBody>
      </p:sp>
      <p:sp>
        <p:nvSpPr>
          <p:cNvPr id="4" name="Text Placeholder 2"/>
          <p:cNvSpPr>
            <a:spLocks noGrp="1"/>
          </p:cNvSpPr>
          <p:nvPr>
            <p:ph type="body" sz="quarter" idx="13"/>
          </p:nvPr>
        </p:nvSpPr>
        <p:spPr>
          <a:xfrm>
            <a:off x="306059" y="5514109"/>
            <a:ext cx="9673831" cy="1261847"/>
          </a:xfrm>
        </p:spPr>
        <p:txBody>
          <a:bodyPr/>
          <a:lstStyle/>
          <a:p>
            <a:r>
              <a:rPr lang="en-AU" dirty="0"/>
              <a:t>They’ll look for a solution outside of Primo &amp; the Library</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72314" y="1201810"/>
            <a:ext cx="6990668" cy="4146044"/>
          </a:xfrm>
          <a:prstGeom prst="rect">
            <a:avLst/>
          </a:prstGeom>
        </p:spPr>
      </p:pic>
    </p:spTree>
    <p:extLst>
      <p:ext uri="{BB962C8B-B14F-4D97-AF65-F5344CB8AC3E}">
        <p14:creationId xmlns:p14="http://schemas.microsoft.com/office/powerpoint/2010/main" val="566798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0" y="395185"/>
            <a:ext cx="8264054" cy="1036148"/>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AU" sz="4800" b="1" dirty="0">
                <a:solidFill>
                  <a:schemeClr val="tx1"/>
                </a:solidFill>
              </a:rPr>
              <a:t>CONTACT US</a:t>
            </a:r>
            <a:r>
              <a:rPr lang="en-AU" sz="6000" dirty="0">
                <a:solidFill>
                  <a:schemeClr val="tx1"/>
                </a:solidFill>
              </a:rPr>
              <a:t>:</a:t>
            </a:r>
          </a:p>
        </p:txBody>
      </p:sp>
      <p:sp>
        <p:nvSpPr>
          <p:cNvPr id="7" name="Text Placeholder 6"/>
          <p:cNvSpPr txBox="1">
            <a:spLocks/>
          </p:cNvSpPr>
          <p:nvPr/>
        </p:nvSpPr>
        <p:spPr>
          <a:xfrm>
            <a:off x="270933" y="1203167"/>
            <a:ext cx="7982418" cy="5021614"/>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AU" sz="3600" dirty="0">
              <a:solidFill>
                <a:schemeClr val="tx1"/>
              </a:solidFill>
            </a:endParaRPr>
          </a:p>
        </p:txBody>
      </p:sp>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68" r="3868"/>
          <a:stretch>
            <a:fillRect/>
          </a:stretch>
        </p:blipFill>
        <p:spPr/>
      </p:pic>
      <p:sp>
        <p:nvSpPr>
          <p:cNvPr id="5" name="Text Placeholder 6"/>
          <p:cNvSpPr txBox="1">
            <a:spLocks/>
          </p:cNvSpPr>
          <p:nvPr/>
        </p:nvSpPr>
        <p:spPr>
          <a:xfrm>
            <a:off x="166889" y="1584557"/>
            <a:ext cx="7902221" cy="723164"/>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AU" sz="4000" dirty="0">
                <a:solidFill>
                  <a:schemeClr val="tx1"/>
                </a:solidFill>
                <a:latin typeface="Arial" panose="020B0604020202020204" pitchFamily="34" charset="0"/>
                <a:cs typeface="Arial" panose="020B0604020202020204" pitchFamily="34" charset="0"/>
                <a:hlinkClick r:id="rId4"/>
              </a:rPr>
              <a:t>Megan.Lee@monash.edu</a:t>
            </a:r>
            <a:r>
              <a:rPr lang="en-AU" sz="4000" dirty="0">
                <a:solidFill>
                  <a:schemeClr val="tx1"/>
                </a:solidFill>
                <a:latin typeface="Arial" panose="020B0604020202020204" pitchFamily="34" charset="0"/>
                <a:cs typeface="Arial" panose="020B0604020202020204" pitchFamily="34" charset="0"/>
              </a:rPr>
              <a:t/>
            </a:r>
            <a:br>
              <a:rPr lang="en-AU" sz="4000" dirty="0">
                <a:solidFill>
                  <a:schemeClr val="tx1"/>
                </a:solidFill>
                <a:latin typeface="Arial" panose="020B0604020202020204" pitchFamily="34" charset="0"/>
                <a:cs typeface="Arial" panose="020B0604020202020204" pitchFamily="34" charset="0"/>
              </a:rPr>
            </a:br>
            <a:r>
              <a:rPr lang="en-AU" sz="4000" dirty="0">
                <a:solidFill>
                  <a:schemeClr val="tx1"/>
                </a:solidFill>
                <a:latin typeface="Arial" panose="020B0604020202020204" pitchFamily="34" charset="0"/>
                <a:cs typeface="Arial" panose="020B0604020202020204" pitchFamily="34" charset="0"/>
              </a:rPr>
              <a:t/>
            </a:r>
            <a:br>
              <a:rPr lang="en-AU" sz="4000" dirty="0">
                <a:solidFill>
                  <a:schemeClr val="tx1"/>
                </a:solidFill>
                <a:latin typeface="Arial" panose="020B0604020202020204" pitchFamily="34" charset="0"/>
                <a:cs typeface="Arial" panose="020B0604020202020204" pitchFamily="34" charset="0"/>
              </a:rPr>
            </a:br>
            <a:r>
              <a:rPr lang="en-AU" sz="4000" dirty="0">
                <a:solidFill>
                  <a:schemeClr val="tx1"/>
                </a:solidFill>
                <a:latin typeface="Arial" panose="020B0604020202020204" pitchFamily="34" charset="0"/>
                <a:cs typeface="Arial" panose="020B0604020202020204" pitchFamily="34" charset="0"/>
                <a:hlinkClick r:id="rId5"/>
              </a:rPr>
              <a:t>Rachelle.Orodio@monash.edu</a:t>
            </a:r>
            <a:endParaRPr lang="en-AU" sz="4000" dirty="0">
              <a:solidFill>
                <a:schemeClr val="tx1"/>
              </a:solidFill>
              <a:latin typeface="Arial" panose="020B0604020202020204" pitchFamily="34" charset="0"/>
              <a:cs typeface="Arial" panose="020B0604020202020204" pitchFamily="34" charset="0"/>
            </a:endParaRPr>
          </a:p>
          <a:p>
            <a:pPr algn="ctr"/>
            <a:endParaRPr lang="en-US" sz="40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stretch>
            <a:fillRect/>
          </a:stretch>
        </p:blipFill>
        <p:spPr>
          <a:xfrm>
            <a:off x="425869" y="3713974"/>
            <a:ext cx="7113327" cy="2227573"/>
          </a:xfrm>
          <a:prstGeom prst="rect">
            <a:avLst/>
          </a:prstGeom>
        </p:spPr>
      </p:pic>
    </p:spTree>
    <p:extLst>
      <p:ext uri="{BB962C8B-B14F-4D97-AF65-F5344CB8AC3E}">
        <p14:creationId xmlns:p14="http://schemas.microsoft.com/office/powerpoint/2010/main" val="68046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SUCCESS FACTORS</a:t>
            </a:r>
          </a:p>
        </p:txBody>
      </p:sp>
      <p:sp>
        <p:nvSpPr>
          <p:cNvPr id="17" name="Text Placeholder 16"/>
          <p:cNvSpPr>
            <a:spLocks noGrp="1"/>
          </p:cNvSpPr>
          <p:nvPr>
            <p:ph type="body" sz="quarter" idx="16"/>
          </p:nvPr>
        </p:nvSpPr>
        <p:spPr>
          <a:xfrm>
            <a:off x="300211" y="1063265"/>
            <a:ext cx="7451725" cy="5429899"/>
          </a:xfrm>
        </p:spPr>
        <p:txBody>
          <a:bodyPr/>
          <a:lstStyle/>
          <a:p>
            <a:pPr marL="504000" indent="-504000">
              <a:lnSpc>
                <a:spcPct val="100000"/>
              </a:lnSpc>
              <a:spcBef>
                <a:spcPts val="500"/>
              </a:spcBef>
              <a:spcAft>
                <a:spcPts val="500"/>
              </a:spcAft>
              <a:buFont typeface="Arial" panose="020B0604020202020204" pitchFamily="34" charset="0"/>
              <a:buChar char="•"/>
            </a:pPr>
            <a:r>
              <a:rPr lang="en-US" sz="2400" dirty="0"/>
              <a:t>Improved feedback on Primo usability in 2019 Library user survey (in progress)</a:t>
            </a:r>
            <a:endParaRPr lang="en-AU" sz="2400" dirty="0"/>
          </a:p>
          <a:p>
            <a:pPr marL="504000" indent="-504000">
              <a:lnSpc>
                <a:spcPct val="100000"/>
              </a:lnSpc>
              <a:spcBef>
                <a:spcPts val="500"/>
              </a:spcBef>
              <a:spcAft>
                <a:spcPts val="500"/>
              </a:spcAft>
              <a:buFont typeface="Arial" panose="020B0604020202020204" pitchFamily="34" charset="0"/>
              <a:buChar char="•"/>
            </a:pPr>
            <a:r>
              <a:rPr lang="en-US" sz="2400" dirty="0"/>
              <a:t>Improved Primo user search metrics in 2019 Library Annual Report (in progress)</a:t>
            </a:r>
            <a:endParaRPr lang="en-AU" sz="2400" dirty="0"/>
          </a:p>
          <a:p>
            <a:pPr marL="504000" indent="-504000">
              <a:lnSpc>
                <a:spcPct val="100000"/>
              </a:lnSpc>
              <a:spcBef>
                <a:spcPts val="500"/>
              </a:spcBef>
              <a:spcAft>
                <a:spcPts val="500"/>
              </a:spcAft>
              <a:buFont typeface="Arial" panose="020B0604020202020204" pitchFamily="34" charset="0"/>
              <a:buChar char="•"/>
            </a:pPr>
            <a:r>
              <a:rPr lang="en-US" sz="2400" dirty="0"/>
              <a:t>Improved user feedback collected either directly during three month post implementation survey or via ask.monash</a:t>
            </a:r>
            <a:endParaRPr lang="en-AU" sz="2400" dirty="0"/>
          </a:p>
          <a:p>
            <a:pPr marL="504000" indent="-504000">
              <a:lnSpc>
                <a:spcPct val="100000"/>
              </a:lnSpc>
              <a:spcBef>
                <a:spcPts val="500"/>
              </a:spcBef>
              <a:spcAft>
                <a:spcPts val="500"/>
              </a:spcAft>
              <a:buFont typeface="Arial" panose="020B0604020202020204" pitchFamily="34" charset="0"/>
              <a:buChar char="•"/>
            </a:pPr>
            <a:r>
              <a:rPr lang="en-US" sz="2400" dirty="0"/>
              <a:t>Positive feedback from Road Shows conducted at various branches, reported to IRSC and LMC as a result of Primo usability review</a:t>
            </a:r>
            <a:endParaRPr lang="en-AU" sz="2400" dirty="0"/>
          </a:p>
          <a:p>
            <a:pPr marL="504000" indent="-504000">
              <a:lnSpc>
                <a:spcPct val="100000"/>
              </a:lnSpc>
              <a:spcBef>
                <a:spcPts val="500"/>
              </a:spcBef>
              <a:spcAft>
                <a:spcPts val="500"/>
              </a:spcAft>
              <a:buFont typeface="Arial" panose="020B0604020202020204" pitchFamily="34" charset="0"/>
              <a:buChar char="•"/>
            </a:pPr>
            <a:r>
              <a:rPr lang="en-US" sz="2400" dirty="0"/>
              <a:t>Data collected from embedded feedback utility, as a basis for the three month post implementation review</a:t>
            </a:r>
            <a:endParaRPr lang="en-AU" sz="2400" dirty="0"/>
          </a:p>
        </p:txBody>
      </p:sp>
    </p:spTree>
    <p:extLst>
      <p:ext uri="{BB962C8B-B14F-4D97-AF65-F5344CB8AC3E}">
        <p14:creationId xmlns:p14="http://schemas.microsoft.com/office/powerpoint/2010/main" val="126240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720437" y="0"/>
            <a:ext cx="8571345" cy="6858000"/>
          </a:xfrm>
          <a:prstGeom prst="rect">
            <a:avLst/>
          </a:prstGeom>
        </p:spPr>
      </p:pic>
      <p:sp>
        <p:nvSpPr>
          <p:cNvPr id="3" name="Text Placeholder 2"/>
          <p:cNvSpPr>
            <a:spLocks noGrp="1"/>
          </p:cNvSpPr>
          <p:nvPr>
            <p:ph type="body" sz="quarter" idx="13"/>
          </p:nvPr>
        </p:nvSpPr>
        <p:spPr/>
        <p:txBody>
          <a:bodyPr/>
          <a:lstStyle/>
          <a:p>
            <a:r>
              <a:rPr lang="en-AU" dirty="0"/>
              <a:t>PROJECT MILESTONES</a:t>
            </a:r>
          </a:p>
        </p:txBody>
      </p:sp>
    </p:spTree>
    <p:extLst>
      <p:ext uri="{BB962C8B-B14F-4D97-AF65-F5344CB8AC3E}">
        <p14:creationId xmlns:p14="http://schemas.microsoft.com/office/powerpoint/2010/main" val="1370771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8060018" cy="736956"/>
          </a:xfrm>
        </p:spPr>
        <p:txBody>
          <a:bodyPr/>
          <a:lstStyle/>
          <a:p>
            <a:r>
              <a:rPr lang="en-AU" dirty="0"/>
              <a:t>PRIMO USER BEHAVIORAL TRENDS</a:t>
            </a:r>
          </a:p>
        </p:txBody>
      </p:sp>
      <p:sp>
        <p:nvSpPr>
          <p:cNvPr id="17" name="Text Placeholder 16"/>
          <p:cNvSpPr>
            <a:spLocks noGrp="1"/>
          </p:cNvSpPr>
          <p:nvPr>
            <p:ph type="body" sz="quarter" idx="16"/>
          </p:nvPr>
        </p:nvSpPr>
        <p:spPr>
          <a:xfrm>
            <a:off x="300211" y="1063265"/>
            <a:ext cx="7451725" cy="5429899"/>
          </a:xfrm>
        </p:spPr>
        <p:txBody>
          <a:bodyPr/>
          <a:lstStyle/>
          <a:p>
            <a:pPr marL="504000" lvl="0" indent="-504000">
              <a:lnSpc>
                <a:spcPct val="100000"/>
              </a:lnSpc>
              <a:spcAft>
                <a:spcPts val="1000"/>
              </a:spcAft>
              <a:buFont typeface="Arial" panose="020B0604020202020204" pitchFamily="34" charset="0"/>
              <a:buChar char="•"/>
            </a:pPr>
            <a:r>
              <a:rPr lang="en-AU" sz="4400" dirty="0"/>
              <a:t>a year’s worth of Primo usage logs from our Primo server</a:t>
            </a:r>
          </a:p>
          <a:p>
            <a:pPr marL="504000" lvl="0" indent="-504000">
              <a:lnSpc>
                <a:spcPct val="100000"/>
              </a:lnSpc>
              <a:spcAft>
                <a:spcPts val="1000"/>
              </a:spcAft>
              <a:buFont typeface="Arial" panose="020B0604020202020204" pitchFamily="34" charset="0"/>
              <a:buChar char="•"/>
            </a:pPr>
            <a:r>
              <a:rPr lang="en-AU" sz="4400" dirty="0"/>
              <a:t>Primo and Alma analytics and</a:t>
            </a:r>
          </a:p>
          <a:p>
            <a:pPr marL="504000" lvl="0" indent="-504000">
              <a:lnSpc>
                <a:spcPct val="100000"/>
              </a:lnSpc>
              <a:spcAft>
                <a:spcPts val="1000"/>
              </a:spcAft>
              <a:buFont typeface="Arial" panose="020B0604020202020204" pitchFamily="34" charset="0"/>
              <a:buChar char="•"/>
            </a:pPr>
            <a:r>
              <a:rPr lang="en-AU" sz="4400" dirty="0"/>
              <a:t>Google analytics</a:t>
            </a:r>
          </a:p>
        </p:txBody>
      </p:sp>
      <p:pic>
        <p:nvPicPr>
          <p:cNvPr id="5" name="Picture 4"/>
          <p:cNvPicPr>
            <a:picLocks noChangeAspect="1"/>
          </p:cNvPicPr>
          <p:nvPr/>
        </p:nvPicPr>
        <p:blipFill>
          <a:blip r:embed="rId3"/>
          <a:stretch>
            <a:fillRect/>
          </a:stretch>
        </p:blipFill>
        <p:spPr>
          <a:xfrm>
            <a:off x="6931210" y="5427236"/>
            <a:ext cx="1685478" cy="975132"/>
          </a:xfrm>
          <a:prstGeom prst="rect">
            <a:avLst/>
          </a:prstGeom>
        </p:spPr>
      </p:pic>
      <p:pic>
        <p:nvPicPr>
          <p:cNvPr id="6" name="Picture 5"/>
          <p:cNvPicPr>
            <a:picLocks noChangeAspect="1"/>
          </p:cNvPicPr>
          <p:nvPr/>
        </p:nvPicPr>
        <p:blipFill>
          <a:blip r:embed="rId4"/>
          <a:stretch>
            <a:fillRect/>
          </a:stretch>
        </p:blipFill>
        <p:spPr>
          <a:xfrm>
            <a:off x="7033572" y="1151648"/>
            <a:ext cx="1325686" cy="757934"/>
          </a:xfrm>
          <a:prstGeom prst="rect">
            <a:avLst/>
          </a:prstGeom>
        </p:spPr>
      </p:pic>
      <p:pic>
        <p:nvPicPr>
          <p:cNvPr id="7" name="Picture 6"/>
          <p:cNvPicPr>
            <a:picLocks noChangeAspect="1"/>
          </p:cNvPicPr>
          <p:nvPr/>
        </p:nvPicPr>
        <p:blipFill>
          <a:blip r:embed="rId5"/>
          <a:stretch>
            <a:fillRect/>
          </a:stretch>
        </p:blipFill>
        <p:spPr>
          <a:xfrm>
            <a:off x="7465193" y="3289307"/>
            <a:ext cx="894065" cy="977815"/>
          </a:xfrm>
          <a:prstGeom prst="rect">
            <a:avLst/>
          </a:prstGeom>
        </p:spPr>
      </p:pic>
    </p:spTree>
    <p:extLst>
      <p:ext uri="{BB962C8B-B14F-4D97-AF65-F5344CB8AC3E}">
        <p14:creationId xmlns:p14="http://schemas.microsoft.com/office/powerpoint/2010/main" val="109345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RESEARCH DATASET 1</a:t>
            </a:r>
          </a:p>
        </p:txBody>
      </p:sp>
      <p:sp>
        <p:nvSpPr>
          <p:cNvPr id="17" name="Text Placeholder 16"/>
          <p:cNvSpPr>
            <a:spLocks noGrp="1"/>
          </p:cNvSpPr>
          <p:nvPr>
            <p:ph type="body" sz="quarter" idx="16"/>
          </p:nvPr>
        </p:nvSpPr>
        <p:spPr>
          <a:xfrm>
            <a:off x="300211" y="1495901"/>
            <a:ext cx="8092121" cy="4602682"/>
          </a:xfrm>
        </p:spPr>
        <p:txBody>
          <a:bodyPr/>
          <a:lstStyle/>
          <a:p>
            <a:r>
              <a:rPr lang="en-AU" sz="4000" dirty="0">
                <a:hlinkClick r:id="rId3"/>
              </a:rPr>
              <a:t>https://tinyurl.com/y5k4nzr4</a:t>
            </a:r>
            <a:endParaRPr lang="en-AU" sz="4000" dirty="0"/>
          </a:p>
          <a:p>
            <a:endParaRPr lang="en-AU" dirty="0"/>
          </a:p>
        </p:txBody>
      </p:sp>
      <p:pic>
        <p:nvPicPr>
          <p:cNvPr id="2" name="Picture 1"/>
          <p:cNvPicPr>
            <a:picLocks noChangeAspect="1"/>
          </p:cNvPicPr>
          <p:nvPr/>
        </p:nvPicPr>
        <p:blipFill>
          <a:blip r:embed="rId4"/>
          <a:stretch>
            <a:fillRect/>
          </a:stretch>
        </p:blipFill>
        <p:spPr>
          <a:xfrm>
            <a:off x="2111211" y="2403178"/>
            <a:ext cx="3428571" cy="3400000"/>
          </a:xfrm>
          <a:prstGeom prst="rect">
            <a:avLst/>
          </a:prstGeom>
        </p:spPr>
      </p:pic>
    </p:spTree>
    <p:extLst>
      <p:ext uri="{BB962C8B-B14F-4D97-AF65-F5344CB8AC3E}">
        <p14:creationId xmlns:p14="http://schemas.microsoft.com/office/powerpoint/2010/main" val="2642993605"/>
      </p:ext>
    </p:extLst>
  </p:cSld>
  <p:clrMapOvr>
    <a:masterClrMapping/>
  </p:clrMapOvr>
</p:sld>
</file>

<file path=ppt/theme/theme1.xml><?xml version="1.0" encoding="utf-8"?>
<a:theme xmlns:a="http://schemas.openxmlformats.org/drawingml/2006/main" name="Colour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28778</TotalTime>
  <Words>4741</Words>
  <Application>Microsoft Office PowerPoint</Application>
  <PresentationFormat>Widescreen</PresentationFormat>
  <Paragraphs>780</Paragraphs>
  <Slides>51</Slides>
  <Notes>51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0" baseType="lpstr">
      <vt:lpstr>SimSun</vt:lpstr>
      <vt:lpstr>Arial</vt:lpstr>
      <vt:lpstr>Arial Narrow</vt:lpstr>
      <vt:lpstr>Calibri</vt:lpstr>
      <vt:lpstr>Courier New</vt:lpstr>
      <vt:lpstr>Wingdings</vt:lpstr>
      <vt:lpstr>Colour deck</vt:lpstr>
      <vt:lpstr>Document</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PRIMO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Burnett</dc:creator>
  <cp:lastModifiedBy>Fitchett, Deborah</cp:lastModifiedBy>
  <cp:revision>788</cp:revision>
  <cp:lastPrinted>2019-08-23T04:56:45Z</cp:lastPrinted>
  <dcterms:created xsi:type="dcterms:W3CDTF">2017-05-31T01:24:04Z</dcterms:created>
  <dcterms:modified xsi:type="dcterms:W3CDTF">2019-10-31T00:23:42Z</dcterms:modified>
</cp:coreProperties>
</file>