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1" r:id="rId1"/>
  </p:sldMasterIdLst>
  <p:notesMasterIdLst>
    <p:notesMasterId r:id="rId25"/>
  </p:notesMasterIdLst>
  <p:handoutMasterIdLst>
    <p:handoutMasterId r:id="rId26"/>
  </p:handoutMasterIdLst>
  <p:sldIdLst>
    <p:sldId id="522" r:id="rId2"/>
    <p:sldId id="562" r:id="rId3"/>
    <p:sldId id="567" r:id="rId4"/>
    <p:sldId id="563" r:id="rId5"/>
    <p:sldId id="561" r:id="rId6"/>
    <p:sldId id="541" r:id="rId7"/>
    <p:sldId id="543" r:id="rId8"/>
    <p:sldId id="544" r:id="rId9"/>
    <p:sldId id="545" r:id="rId10"/>
    <p:sldId id="548" r:id="rId11"/>
    <p:sldId id="546" r:id="rId12"/>
    <p:sldId id="549" r:id="rId13"/>
    <p:sldId id="568" r:id="rId14"/>
    <p:sldId id="569" r:id="rId15"/>
    <p:sldId id="550" r:id="rId16"/>
    <p:sldId id="558" r:id="rId17"/>
    <p:sldId id="551" r:id="rId18"/>
    <p:sldId id="553" r:id="rId19"/>
    <p:sldId id="556" r:id="rId20"/>
    <p:sldId id="554" r:id="rId21"/>
    <p:sldId id="555" r:id="rId22"/>
    <p:sldId id="570" r:id="rId23"/>
    <p:sldId id="539" r:id="rId24"/>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7446"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961"/>
    <a:srgbClr val="969696"/>
    <a:srgbClr val="006CAB"/>
    <a:srgbClr val="5A5A5A"/>
    <a:srgbClr val="D2D2D2"/>
    <a:srgbClr val="E6E6E6"/>
    <a:srgbClr val="C800D9"/>
    <a:srgbClr val="CD48D9"/>
    <a:srgbClr val="00AC3E"/>
    <a:srgbClr val="F163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6" autoAdjust="0"/>
    <p:restoredTop sz="53140" autoAdjust="0"/>
  </p:normalViewPr>
  <p:slideViewPr>
    <p:cSldViewPr snapToGrid="0" snapToObjects="1" showGuides="1">
      <p:cViewPr varScale="1">
        <p:scale>
          <a:sx n="60" d="100"/>
          <a:sy n="60" d="100"/>
        </p:scale>
        <p:origin x="2088" y="66"/>
      </p:cViewPr>
      <p:guideLst>
        <p:guide orient="horz" pos="3861"/>
        <p:guide pos="7446"/>
      </p:guideLst>
    </p:cSldViewPr>
  </p:slideViewPr>
  <p:notesTextViewPr>
    <p:cViewPr>
      <p:scale>
        <a:sx n="3" d="2"/>
        <a:sy n="3" d="2"/>
      </p:scale>
      <p:origin x="0" y="0"/>
    </p:cViewPr>
  </p:notesTextViewPr>
  <p:notesViewPr>
    <p:cSldViewPr snapToGrid="0" snapToObjects="1" showGuides="1">
      <p:cViewPr varScale="1">
        <p:scale>
          <a:sx n="68" d="100"/>
          <a:sy n="68" d="100"/>
        </p:scale>
        <p:origin x="2246" y="4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hyperlink" Target="http://gmail.com/" TargetMode="External"/><Relationship Id="rId1" Type="http://schemas.openxmlformats.org/officeDocument/2006/relationships/hyperlink" Target="http://monash.edu/"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gmail.com/" TargetMode="External"/><Relationship Id="rId1" Type="http://schemas.openxmlformats.org/officeDocument/2006/relationships/hyperlink" Target="http://monash.edu/"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06C18-5A11-4F34-BDCA-C5886A825492}" type="doc">
      <dgm:prSet loTypeId="urn:microsoft.com/office/officeart/2009/3/layout/PlusandMinus" loCatId="relationship" qsTypeId="urn:microsoft.com/office/officeart/2005/8/quickstyle/simple1" qsCatId="simple" csTypeId="urn:microsoft.com/office/officeart/2005/8/colors/colorful4" csCatId="colorful" phldr="1"/>
      <dgm:spPr/>
      <dgm:t>
        <a:bodyPr/>
        <a:lstStyle/>
        <a:p>
          <a:endParaRPr lang="en-US"/>
        </a:p>
      </dgm:t>
    </dgm:pt>
    <dgm:pt modelId="{B1C4BABF-F65F-4A28-90CF-2FDE01D51610}">
      <dgm:prSet phldrT="[Text]"/>
      <dgm:spPr/>
      <dgm:t>
        <a:bodyPr/>
        <a:lstStyle/>
        <a:p>
          <a:r>
            <a:rPr lang="en-US" dirty="0"/>
            <a:t>- easy to learn; if you can use a pivot table in Excel you can use Power BI</a:t>
          </a:r>
        </a:p>
        <a:p>
          <a:r>
            <a:rPr lang="en-US" dirty="0"/>
            <a:t>- you have most of the functionality with the free version. You have to login with an institutional email address like @</a:t>
          </a:r>
          <a:r>
            <a:rPr lang="en-US" dirty="0">
              <a:hlinkClick xmlns:r="http://schemas.openxmlformats.org/officeDocument/2006/relationships" r:id="rId1"/>
            </a:rPr>
            <a:t>monash.edu</a:t>
          </a:r>
          <a:r>
            <a:rPr lang="en-US" dirty="0"/>
            <a:t> as non-institutional accounts like @</a:t>
          </a:r>
          <a:r>
            <a:rPr lang="en-US" dirty="0">
              <a:hlinkClick xmlns:r="http://schemas.openxmlformats.org/officeDocument/2006/relationships" r:id="rId2"/>
            </a:rPr>
            <a:t>gmail.com</a:t>
          </a:r>
          <a:r>
            <a:rPr lang="en-US" dirty="0"/>
            <a:t> don't work</a:t>
          </a:r>
        </a:p>
        <a:p>
          <a:r>
            <a:rPr lang="en-US" dirty="0"/>
            <a:t>- full control over the layout and can change </a:t>
          </a:r>
          <a:r>
            <a:rPr lang="en-US" dirty="0" err="1"/>
            <a:t>colours</a:t>
          </a:r>
          <a:r>
            <a:rPr lang="en-US" dirty="0"/>
            <a:t>, titles, </a:t>
          </a:r>
          <a:r>
            <a:rPr lang="en-US" dirty="0" err="1"/>
            <a:t>visualisation</a:t>
          </a:r>
          <a:r>
            <a:rPr lang="en-US" dirty="0"/>
            <a:t> type, renaming variable names, data labels etc.</a:t>
          </a:r>
        </a:p>
        <a:p>
          <a:r>
            <a:rPr lang="en-US" dirty="0"/>
            <a:t>- it's interactive in the sense that you can have four graphs on one page and when you click on one graph changes are reflected immediately in the other graphs</a:t>
          </a:r>
        </a:p>
        <a:p>
          <a:r>
            <a:rPr lang="en-US" dirty="0"/>
            <a:t>- it's a great option for presenting data to small groups where sharing the data isn't an issue</a:t>
          </a:r>
        </a:p>
        <a:p>
          <a:r>
            <a:rPr lang="en-US" dirty="0"/>
            <a:t>- numerous excellent tutorials available: Microsoft site LinkedIn Learning</a:t>
          </a:r>
        </a:p>
      </dgm:t>
    </dgm:pt>
    <dgm:pt modelId="{AA04834D-0772-4D66-A49E-08E4A8908F1D}" type="parTrans" cxnId="{CCEDC9F2-45C9-4C70-92BD-1670D8FB8163}">
      <dgm:prSet/>
      <dgm:spPr/>
      <dgm:t>
        <a:bodyPr/>
        <a:lstStyle/>
        <a:p>
          <a:endParaRPr lang="en-US"/>
        </a:p>
      </dgm:t>
    </dgm:pt>
    <dgm:pt modelId="{3909626A-6EAB-409C-ABD0-8FD8D77F90F3}" type="sibTrans" cxnId="{CCEDC9F2-45C9-4C70-92BD-1670D8FB8163}">
      <dgm:prSet/>
      <dgm:spPr/>
      <dgm:t>
        <a:bodyPr/>
        <a:lstStyle/>
        <a:p>
          <a:endParaRPr lang="en-US"/>
        </a:p>
      </dgm:t>
    </dgm:pt>
    <dgm:pt modelId="{A6298A4B-1EAF-4960-B065-6D4A3DEE4E70}">
      <dgm:prSet phldrT="[Text]"/>
      <dgm:spPr/>
      <dgm:t>
        <a:bodyPr/>
        <a:lstStyle/>
        <a:p>
          <a:r>
            <a:rPr lang="en-US" dirty="0"/>
            <a:t>Free Version:</a:t>
          </a:r>
          <a:br>
            <a:rPr lang="en-US" dirty="0"/>
          </a:br>
          <a:r>
            <a:rPr lang="en-US" dirty="0"/>
            <a:t>- the interactive graphs can't be shared with others</a:t>
          </a:r>
        </a:p>
        <a:p>
          <a:r>
            <a:rPr lang="en-US" dirty="0"/>
            <a:t>- the only way to share the graphs is to export them into a PDF or PowerPoint. The graphs are then just static images</a:t>
          </a:r>
        </a:p>
        <a:p>
          <a:endParaRPr lang="en-US" dirty="0"/>
        </a:p>
        <a:p>
          <a:r>
            <a:rPr lang="en-US" dirty="0"/>
            <a:t>Power BI Pro (next level)</a:t>
          </a:r>
        </a:p>
        <a:p>
          <a:r>
            <a:rPr lang="en-US" dirty="0"/>
            <a:t>- You can share the interactive graphs with others only if they have Power BI Pro</a:t>
          </a:r>
        </a:p>
        <a:p>
          <a:r>
            <a:rPr lang="en-US" dirty="0"/>
            <a:t>- Cost is $60 per users per year outside it looks like it’s $165 per user per year.</a:t>
          </a:r>
        </a:p>
        <a:p>
          <a:endParaRPr lang="en-US" dirty="0"/>
        </a:p>
        <a:p>
          <a:r>
            <a:rPr lang="en-US" dirty="0"/>
            <a:t>Power BI Premium (third level)</a:t>
          </a:r>
        </a:p>
        <a:p>
          <a:r>
            <a:rPr lang="en-US" dirty="0"/>
            <a:t>- Dedicated cloud computing and storage at $6,858/mo. </a:t>
          </a:r>
        </a:p>
      </dgm:t>
    </dgm:pt>
    <dgm:pt modelId="{C9A3C028-0294-4117-A56E-0421261E4F3B}" type="parTrans" cxnId="{E5478F5C-E953-47E3-BBD0-B6BC663FE2C6}">
      <dgm:prSet/>
      <dgm:spPr/>
      <dgm:t>
        <a:bodyPr/>
        <a:lstStyle/>
        <a:p>
          <a:endParaRPr lang="en-US"/>
        </a:p>
      </dgm:t>
    </dgm:pt>
    <dgm:pt modelId="{B32B346E-F0C4-458F-B5B7-0B3B3854BC74}" type="sibTrans" cxnId="{E5478F5C-E953-47E3-BBD0-B6BC663FE2C6}">
      <dgm:prSet/>
      <dgm:spPr/>
      <dgm:t>
        <a:bodyPr/>
        <a:lstStyle/>
        <a:p>
          <a:endParaRPr lang="en-US"/>
        </a:p>
      </dgm:t>
    </dgm:pt>
    <dgm:pt modelId="{99C4FBA3-C4A0-4331-96CA-C6A44F2E02E4}" type="pres">
      <dgm:prSet presAssocID="{B1E06C18-5A11-4F34-BDCA-C5886A825492}" presName="Name0" presStyleCnt="0">
        <dgm:presLayoutVars>
          <dgm:chMax val="2"/>
          <dgm:chPref val="2"/>
          <dgm:dir/>
          <dgm:animOne/>
          <dgm:resizeHandles val="exact"/>
        </dgm:presLayoutVars>
      </dgm:prSet>
      <dgm:spPr/>
    </dgm:pt>
    <dgm:pt modelId="{281B7138-D3A7-4C12-A689-8AC7DABBEF72}" type="pres">
      <dgm:prSet presAssocID="{B1E06C18-5A11-4F34-BDCA-C5886A825492}" presName="Background" presStyleLbl="bgImgPlace1" presStyleIdx="0" presStyleCnt="1" custLinFactNeighborX="-353"/>
      <dgm:spPr/>
    </dgm:pt>
    <dgm:pt modelId="{C9B4B308-6771-4A43-8712-4F5CD4C0E5E6}" type="pres">
      <dgm:prSet presAssocID="{B1E06C18-5A11-4F34-BDCA-C5886A825492}" presName="ParentText1" presStyleLbl="revTx" presStyleIdx="0" presStyleCnt="2">
        <dgm:presLayoutVars>
          <dgm:chMax val="0"/>
          <dgm:chPref val="0"/>
          <dgm:bulletEnabled val="1"/>
        </dgm:presLayoutVars>
      </dgm:prSet>
      <dgm:spPr/>
    </dgm:pt>
    <dgm:pt modelId="{63FA5E59-5BBB-4530-A59D-127C0CFCA66D}" type="pres">
      <dgm:prSet presAssocID="{B1E06C18-5A11-4F34-BDCA-C5886A825492}" presName="ParentText2" presStyleLbl="revTx" presStyleIdx="1" presStyleCnt="2">
        <dgm:presLayoutVars>
          <dgm:chMax val="0"/>
          <dgm:chPref val="0"/>
          <dgm:bulletEnabled val="1"/>
        </dgm:presLayoutVars>
      </dgm:prSet>
      <dgm:spPr/>
    </dgm:pt>
    <dgm:pt modelId="{F591F926-43A1-47E5-80F7-8A03BE35C83C}" type="pres">
      <dgm:prSet presAssocID="{B1E06C18-5A11-4F34-BDCA-C5886A825492}" presName="Plus" presStyleLbl="alignNode1" presStyleIdx="0" presStyleCnt="2" custScaleX="31562" custScaleY="30122" custLinFactNeighborX="-4776" custLinFactNeighborY="4980"/>
      <dgm:spPr/>
    </dgm:pt>
    <dgm:pt modelId="{5DBA0851-8623-467C-A92E-C4BC274D37BA}" type="pres">
      <dgm:prSet presAssocID="{B1E06C18-5A11-4F34-BDCA-C5886A825492}" presName="Minus" presStyleLbl="alignNode1" presStyleIdx="1" presStyleCnt="2" custScaleX="37433" custScaleY="35305" custLinFactNeighborX="25538"/>
      <dgm:spPr/>
    </dgm:pt>
    <dgm:pt modelId="{B45C826C-41BE-410F-B05D-715E08F7E0B0}" type="pres">
      <dgm:prSet presAssocID="{B1E06C18-5A11-4F34-BDCA-C5886A825492}" presName="Divider" presStyleLbl="parChTrans1D1" presStyleIdx="0" presStyleCnt="1"/>
      <dgm:spPr/>
    </dgm:pt>
  </dgm:ptLst>
  <dgm:cxnLst>
    <dgm:cxn modelId="{ABF46226-2B24-49D8-8B93-263524514AF4}" type="presOf" srcId="{B1E06C18-5A11-4F34-BDCA-C5886A825492}" destId="{99C4FBA3-C4A0-4331-96CA-C6A44F2E02E4}" srcOrd="0" destOrd="0" presId="urn:microsoft.com/office/officeart/2009/3/layout/PlusandMinus"/>
    <dgm:cxn modelId="{E5478F5C-E953-47E3-BBD0-B6BC663FE2C6}" srcId="{B1E06C18-5A11-4F34-BDCA-C5886A825492}" destId="{A6298A4B-1EAF-4960-B065-6D4A3DEE4E70}" srcOrd="1" destOrd="0" parTransId="{C9A3C028-0294-4117-A56E-0421261E4F3B}" sibTransId="{B32B346E-F0C4-458F-B5B7-0B3B3854BC74}"/>
    <dgm:cxn modelId="{DE8D7892-4F6A-4D11-B7D1-CB8E8F79514D}" type="presOf" srcId="{A6298A4B-1EAF-4960-B065-6D4A3DEE4E70}" destId="{63FA5E59-5BBB-4530-A59D-127C0CFCA66D}" srcOrd="0" destOrd="0" presId="urn:microsoft.com/office/officeart/2009/3/layout/PlusandMinus"/>
    <dgm:cxn modelId="{CCEDC9F2-45C9-4C70-92BD-1670D8FB8163}" srcId="{B1E06C18-5A11-4F34-BDCA-C5886A825492}" destId="{B1C4BABF-F65F-4A28-90CF-2FDE01D51610}" srcOrd="0" destOrd="0" parTransId="{AA04834D-0772-4D66-A49E-08E4A8908F1D}" sibTransId="{3909626A-6EAB-409C-ABD0-8FD8D77F90F3}"/>
    <dgm:cxn modelId="{932B73F7-F4DC-4B3C-B61D-0738680F6C4F}" type="presOf" srcId="{B1C4BABF-F65F-4A28-90CF-2FDE01D51610}" destId="{C9B4B308-6771-4A43-8712-4F5CD4C0E5E6}" srcOrd="0" destOrd="0" presId="urn:microsoft.com/office/officeart/2009/3/layout/PlusandMinus"/>
    <dgm:cxn modelId="{AE575AC1-336E-49A6-9B21-DC14201D39F7}" type="presParOf" srcId="{99C4FBA3-C4A0-4331-96CA-C6A44F2E02E4}" destId="{281B7138-D3A7-4C12-A689-8AC7DABBEF72}" srcOrd="0" destOrd="0" presId="urn:microsoft.com/office/officeart/2009/3/layout/PlusandMinus"/>
    <dgm:cxn modelId="{809E87BE-829F-47D5-83EE-4DA520266A2A}" type="presParOf" srcId="{99C4FBA3-C4A0-4331-96CA-C6A44F2E02E4}" destId="{C9B4B308-6771-4A43-8712-4F5CD4C0E5E6}" srcOrd="1" destOrd="0" presId="urn:microsoft.com/office/officeart/2009/3/layout/PlusandMinus"/>
    <dgm:cxn modelId="{B52EE728-9435-4FF3-8856-72FC58787DA7}" type="presParOf" srcId="{99C4FBA3-C4A0-4331-96CA-C6A44F2E02E4}" destId="{63FA5E59-5BBB-4530-A59D-127C0CFCA66D}" srcOrd="2" destOrd="0" presId="urn:microsoft.com/office/officeart/2009/3/layout/PlusandMinus"/>
    <dgm:cxn modelId="{F173AA19-DCAA-40F8-B830-A6248BCF5C9B}" type="presParOf" srcId="{99C4FBA3-C4A0-4331-96CA-C6A44F2E02E4}" destId="{F591F926-43A1-47E5-80F7-8A03BE35C83C}" srcOrd="3" destOrd="0" presId="urn:microsoft.com/office/officeart/2009/3/layout/PlusandMinus"/>
    <dgm:cxn modelId="{D82A7FB8-1A44-486B-9880-5FB69E819AE9}" type="presParOf" srcId="{99C4FBA3-C4A0-4331-96CA-C6A44F2E02E4}" destId="{5DBA0851-8623-467C-A92E-C4BC274D37BA}" srcOrd="4" destOrd="0" presId="urn:microsoft.com/office/officeart/2009/3/layout/PlusandMinus"/>
    <dgm:cxn modelId="{5B0ADDB8-69F4-4691-8A05-0F445CA89456}" type="presParOf" srcId="{99C4FBA3-C4A0-4331-96CA-C6A44F2E02E4}" destId="{B45C826C-41BE-410F-B05D-715E08F7E0B0}"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B7138-D3A7-4C12-A689-8AC7DABBEF72}">
      <dsp:nvSpPr>
        <dsp:cNvPr id="0" name=""/>
        <dsp:cNvSpPr/>
      </dsp:nvSpPr>
      <dsp:spPr>
        <a:xfrm>
          <a:off x="946477" y="750853"/>
          <a:ext cx="10106192" cy="5222818"/>
        </a:xfrm>
        <a:prstGeom prst="rect">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B4B308-6771-4A43-8712-4F5CD4C0E5E6}">
      <dsp:nvSpPr>
        <dsp:cNvPr id="0" name=""/>
        <dsp:cNvSpPr/>
      </dsp:nvSpPr>
      <dsp:spPr>
        <a:xfrm>
          <a:off x="1284176" y="1361668"/>
          <a:ext cx="4692990" cy="446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711200">
            <a:lnSpc>
              <a:spcPct val="90000"/>
            </a:lnSpc>
            <a:spcBef>
              <a:spcPct val="0"/>
            </a:spcBef>
            <a:spcAft>
              <a:spcPct val="35000"/>
            </a:spcAft>
            <a:buNone/>
          </a:pPr>
          <a:r>
            <a:rPr lang="en-US" sz="1600" kern="1200" dirty="0"/>
            <a:t>- easy to learn; if you can use a pivot table in Excel you can use Power BI</a:t>
          </a:r>
        </a:p>
        <a:p>
          <a:pPr marL="0" lvl="0" indent="0" algn="l" defTabSz="711200">
            <a:lnSpc>
              <a:spcPct val="90000"/>
            </a:lnSpc>
            <a:spcBef>
              <a:spcPct val="0"/>
            </a:spcBef>
            <a:spcAft>
              <a:spcPct val="35000"/>
            </a:spcAft>
            <a:buNone/>
          </a:pPr>
          <a:r>
            <a:rPr lang="en-US" sz="1600" kern="1200" dirty="0"/>
            <a:t>- you have most of the functionality with the free version. You have to login with an institutional email address like @</a:t>
          </a:r>
          <a:r>
            <a:rPr lang="en-US" sz="1600" kern="1200" dirty="0">
              <a:hlinkClick xmlns:r="http://schemas.openxmlformats.org/officeDocument/2006/relationships" r:id="rId1"/>
            </a:rPr>
            <a:t>monash.edu</a:t>
          </a:r>
          <a:r>
            <a:rPr lang="en-US" sz="1600" kern="1200" dirty="0"/>
            <a:t> as non-institutional accounts like @</a:t>
          </a:r>
          <a:r>
            <a:rPr lang="en-US" sz="1600" kern="1200" dirty="0">
              <a:hlinkClick xmlns:r="http://schemas.openxmlformats.org/officeDocument/2006/relationships" r:id="rId2"/>
            </a:rPr>
            <a:t>gmail.com</a:t>
          </a:r>
          <a:r>
            <a:rPr lang="en-US" sz="1600" kern="1200" dirty="0"/>
            <a:t> don't work</a:t>
          </a:r>
        </a:p>
        <a:p>
          <a:pPr marL="0" lvl="0" indent="0" algn="l" defTabSz="711200">
            <a:lnSpc>
              <a:spcPct val="90000"/>
            </a:lnSpc>
            <a:spcBef>
              <a:spcPct val="0"/>
            </a:spcBef>
            <a:spcAft>
              <a:spcPct val="35000"/>
            </a:spcAft>
            <a:buNone/>
          </a:pPr>
          <a:r>
            <a:rPr lang="en-US" sz="1600" kern="1200" dirty="0"/>
            <a:t>- full control over the layout and can change </a:t>
          </a:r>
          <a:r>
            <a:rPr lang="en-US" sz="1600" kern="1200" dirty="0" err="1"/>
            <a:t>colours</a:t>
          </a:r>
          <a:r>
            <a:rPr lang="en-US" sz="1600" kern="1200" dirty="0"/>
            <a:t>, titles, </a:t>
          </a:r>
          <a:r>
            <a:rPr lang="en-US" sz="1600" kern="1200" dirty="0" err="1"/>
            <a:t>visualisation</a:t>
          </a:r>
          <a:r>
            <a:rPr lang="en-US" sz="1600" kern="1200" dirty="0"/>
            <a:t> type, renaming variable names, data labels etc.</a:t>
          </a:r>
        </a:p>
        <a:p>
          <a:pPr marL="0" lvl="0" indent="0" algn="l" defTabSz="711200">
            <a:lnSpc>
              <a:spcPct val="90000"/>
            </a:lnSpc>
            <a:spcBef>
              <a:spcPct val="0"/>
            </a:spcBef>
            <a:spcAft>
              <a:spcPct val="35000"/>
            </a:spcAft>
            <a:buNone/>
          </a:pPr>
          <a:r>
            <a:rPr lang="en-US" sz="1600" kern="1200" dirty="0"/>
            <a:t>- it's interactive in the sense that you can have four graphs on one page and when you click on one graph changes are reflected immediately in the other graphs</a:t>
          </a:r>
        </a:p>
        <a:p>
          <a:pPr marL="0" lvl="0" indent="0" algn="l" defTabSz="711200">
            <a:lnSpc>
              <a:spcPct val="90000"/>
            </a:lnSpc>
            <a:spcBef>
              <a:spcPct val="0"/>
            </a:spcBef>
            <a:spcAft>
              <a:spcPct val="35000"/>
            </a:spcAft>
            <a:buNone/>
          </a:pPr>
          <a:r>
            <a:rPr lang="en-US" sz="1600" kern="1200" dirty="0"/>
            <a:t>- it's a great option for presenting data to small groups where sharing the data isn't an issue</a:t>
          </a:r>
        </a:p>
        <a:p>
          <a:pPr marL="0" lvl="0" indent="0" algn="l" defTabSz="711200">
            <a:lnSpc>
              <a:spcPct val="90000"/>
            </a:lnSpc>
            <a:spcBef>
              <a:spcPct val="0"/>
            </a:spcBef>
            <a:spcAft>
              <a:spcPct val="35000"/>
            </a:spcAft>
            <a:buNone/>
          </a:pPr>
          <a:r>
            <a:rPr lang="en-US" sz="1600" kern="1200" dirty="0"/>
            <a:t>- numerous excellent tutorials available: Microsoft site LinkedIn Learning</a:t>
          </a:r>
        </a:p>
      </dsp:txBody>
      <dsp:txXfrm>
        <a:off x="1284176" y="1361668"/>
        <a:ext cx="4692990" cy="4468057"/>
      </dsp:txXfrm>
    </dsp:sp>
    <dsp:sp modelId="{63FA5E59-5BBB-4530-A59D-127C0CFCA66D}">
      <dsp:nvSpPr>
        <dsp:cNvPr id="0" name=""/>
        <dsp:cNvSpPr/>
      </dsp:nvSpPr>
      <dsp:spPr>
        <a:xfrm>
          <a:off x="6081713" y="1361668"/>
          <a:ext cx="4692990" cy="446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711200">
            <a:lnSpc>
              <a:spcPct val="90000"/>
            </a:lnSpc>
            <a:spcBef>
              <a:spcPct val="0"/>
            </a:spcBef>
            <a:spcAft>
              <a:spcPct val="35000"/>
            </a:spcAft>
            <a:buNone/>
          </a:pPr>
          <a:r>
            <a:rPr lang="en-US" sz="1600" kern="1200" dirty="0"/>
            <a:t>Free Version:</a:t>
          </a:r>
          <a:br>
            <a:rPr lang="en-US" sz="1600" kern="1200" dirty="0"/>
          </a:br>
          <a:r>
            <a:rPr lang="en-US" sz="1600" kern="1200" dirty="0"/>
            <a:t>- the interactive graphs can't be shared with others</a:t>
          </a:r>
        </a:p>
        <a:p>
          <a:pPr marL="0" lvl="0" indent="0" algn="l" defTabSz="711200">
            <a:lnSpc>
              <a:spcPct val="90000"/>
            </a:lnSpc>
            <a:spcBef>
              <a:spcPct val="0"/>
            </a:spcBef>
            <a:spcAft>
              <a:spcPct val="35000"/>
            </a:spcAft>
            <a:buNone/>
          </a:pPr>
          <a:r>
            <a:rPr lang="en-US" sz="1600" kern="1200" dirty="0"/>
            <a:t>- the only way to share the graphs is to export them into a PDF or PowerPoint. The graphs are then just static images</a:t>
          </a:r>
        </a:p>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1600" kern="1200" dirty="0"/>
            <a:t>Power BI Pro (next level)</a:t>
          </a:r>
        </a:p>
        <a:p>
          <a:pPr marL="0" lvl="0" indent="0" algn="l" defTabSz="711200">
            <a:lnSpc>
              <a:spcPct val="90000"/>
            </a:lnSpc>
            <a:spcBef>
              <a:spcPct val="0"/>
            </a:spcBef>
            <a:spcAft>
              <a:spcPct val="35000"/>
            </a:spcAft>
            <a:buNone/>
          </a:pPr>
          <a:r>
            <a:rPr lang="en-US" sz="1600" kern="1200" dirty="0"/>
            <a:t>- You can share the interactive graphs with others only if they have Power BI Pro</a:t>
          </a:r>
        </a:p>
        <a:p>
          <a:pPr marL="0" lvl="0" indent="0" algn="l" defTabSz="711200">
            <a:lnSpc>
              <a:spcPct val="90000"/>
            </a:lnSpc>
            <a:spcBef>
              <a:spcPct val="0"/>
            </a:spcBef>
            <a:spcAft>
              <a:spcPct val="35000"/>
            </a:spcAft>
            <a:buNone/>
          </a:pPr>
          <a:r>
            <a:rPr lang="en-US" sz="1600" kern="1200" dirty="0"/>
            <a:t>- Cost is $60 per users per year outside it looks like it’s $165 per user per year.</a:t>
          </a:r>
        </a:p>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1600" kern="1200" dirty="0"/>
            <a:t>Power BI Premium (third level)</a:t>
          </a:r>
        </a:p>
        <a:p>
          <a:pPr marL="0" lvl="0" indent="0" algn="l" defTabSz="711200">
            <a:lnSpc>
              <a:spcPct val="90000"/>
            </a:lnSpc>
            <a:spcBef>
              <a:spcPct val="0"/>
            </a:spcBef>
            <a:spcAft>
              <a:spcPct val="35000"/>
            </a:spcAft>
            <a:buNone/>
          </a:pPr>
          <a:r>
            <a:rPr lang="en-US" sz="1600" kern="1200" dirty="0"/>
            <a:t>- Dedicated cloud computing and storage at $6,858/mo. </a:t>
          </a:r>
        </a:p>
      </dsp:txBody>
      <dsp:txXfrm>
        <a:off x="6081713" y="1361668"/>
        <a:ext cx="4692990" cy="4468057"/>
      </dsp:txXfrm>
    </dsp:sp>
    <dsp:sp modelId="{F591F926-43A1-47E5-80F7-8A03BE35C83C}">
      <dsp:nvSpPr>
        <dsp:cNvPr id="0" name=""/>
        <dsp:cNvSpPr/>
      </dsp:nvSpPr>
      <dsp:spPr>
        <a:xfrm>
          <a:off x="518116" y="493962"/>
          <a:ext cx="623277" cy="594841"/>
        </a:xfrm>
        <a:prstGeom prst="plus">
          <a:avLst>
            <a:gd name="adj" fmla="val 328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BA0851-8623-467C-A92E-C4BC274D37BA}">
      <dsp:nvSpPr>
        <dsp:cNvPr id="0" name=""/>
        <dsp:cNvSpPr/>
      </dsp:nvSpPr>
      <dsp:spPr>
        <a:xfrm>
          <a:off x="10750476" y="621859"/>
          <a:ext cx="695733" cy="224867"/>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5C826C-41BE-410F-B05D-715E08F7E0B0}">
      <dsp:nvSpPr>
        <dsp:cNvPr id="0" name=""/>
        <dsp:cNvSpPr/>
      </dsp:nvSpPr>
      <dsp:spPr>
        <a:xfrm>
          <a:off x="6035248" y="1371222"/>
          <a:ext cx="1161" cy="4267424"/>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6364" cy="513508"/>
          </a:xfrm>
          <a:prstGeom prst="rect">
            <a:avLst/>
          </a:prstGeom>
        </p:spPr>
        <p:txBody>
          <a:bodyPr vert="horz" lIns="95463" tIns="47732" rIns="95463" bIns="47732" rtlCol="0"/>
          <a:lstStyle>
            <a:lvl1pPr algn="l">
              <a:defRPr sz="1300"/>
            </a:lvl1pPr>
          </a:lstStyle>
          <a:p>
            <a:endParaRPr lang="en-AU" dirty="0"/>
          </a:p>
        </p:txBody>
      </p:sp>
      <p:sp>
        <p:nvSpPr>
          <p:cNvPr id="3" name="Date Placeholder 2"/>
          <p:cNvSpPr>
            <a:spLocks noGrp="1"/>
          </p:cNvSpPr>
          <p:nvPr>
            <p:ph type="dt" sz="quarter" idx="1"/>
          </p:nvPr>
        </p:nvSpPr>
        <p:spPr>
          <a:xfrm>
            <a:off x="4021294" y="2"/>
            <a:ext cx="3076364" cy="513508"/>
          </a:xfrm>
          <a:prstGeom prst="rect">
            <a:avLst/>
          </a:prstGeom>
        </p:spPr>
        <p:txBody>
          <a:bodyPr vert="horz" lIns="95463" tIns="47732" rIns="95463" bIns="47732" rtlCol="0"/>
          <a:lstStyle>
            <a:lvl1pPr algn="r">
              <a:defRPr sz="1300"/>
            </a:lvl1pPr>
          </a:lstStyle>
          <a:p>
            <a:fld id="{3E9DACBD-CDD8-4565-B9F3-1C3CBF9F63D7}" type="datetimeFigureOut">
              <a:rPr lang="en-AU" smtClean="0"/>
              <a:t>21/10/2019</a:t>
            </a:fld>
            <a:endParaRPr lang="en-AU" dirty="0"/>
          </a:p>
        </p:txBody>
      </p:sp>
      <p:sp>
        <p:nvSpPr>
          <p:cNvPr id="4" name="Footer Placeholder 3"/>
          <p:cNvSpPr>
            <a:spLocks noGrp="1"/>
          </p:cNvSpPr>
          <p:nvPr>
            <p:ph type="ftr" sz="quarter" idx="2"/>
          </p:nvPr>
        </p:nvSpPr>
        <p:spPr>
          <a:xfrm>
            <a:off x="0" y="9721107"/>
            <a:ext cx="3076364" cy="513507"/>
          </a:xfrm>
          <a:prstGeom prst="rect">
            <a:avLst/>
          </a:prstGeom>
        </p:spPr>
        <p:txBody>
          <a:bodyPr vert="horz" lIns="95463" tIns="47732" rIns="95463" bIns="47732" rtlCol="0" anchor="b"/>
          <a:lstStyle>
            <a:lvl1pPr algn="l">
              <a:defRPr sz="1300"/>
            </a:lvl1pPr>
          </a:lstStyle>
          <a:p>
            <a:endParaRPr lang="en-AU" dirty="0"/>
          </a:p>
        </p:txBody>
      </p:sp>
      <p:sp>
        <p:nvSpPr>
          <p:cNvPr id="5" name="Slide Number Placeholder 4"/>
          <p:cNvSpPr>
            <a:spLocks noGrp="1"/>
          </p:cNvSpPr>
          <p:nvPr>
            <p:ph type="sldNum" sz="quarter" idx="3"/>
          </p:nvPr>
        </p:nvSpPr>
        <p:spPr>
          <a:xfrm>
            <a:off x="4021294" y="9721107"/>
            <a:ext cx="3076364" cy="513507"/>
          </a:xfrm>
          <a:prstGeom prst="rect">
            <a:avLst/>
          </a:prstGeom>
        </p:spPr>
        <p:txBody>
          <a:bodyPr vert="horz" lIns="95463" tIns="47732" rIns="95463" bIns="47732" rtlCol="0" anchor="b"/>
          <a:lstStyle>
            <a:lvl1pPr algn="r">
              <a:defRPr sz="1300"/>
            </a:lvl1pPr>
          </a:lstStyle>
          <a:p>
            <a:fld id="{AF52ECBC-BEF5-4DD8-8CB9-946FE619C770}" type="slidenum">
              <a:rPr lang="en-AU" smtClean="0"/>
              <a:t>‹#›</a:t>
            </a:fld>
            <a:endParaRPr lang="en-AU" dirty="0"/>
          </a:p>
        </p:txBody>
      </p:sp>
    </p:spTree>
    <p:extLst>
      <p:ext uri="{BB962C8B-B14F-4D97-AF65-F5344CB8AC3E}">
        <p14:creationId xmlns:p14="http://schemas.microsoft.com/office/powerpoint/2010/main" val="214576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6364" cy="513508"/>
          </a:xfrm>
          <a:prstGeom prst="rect">
            <a:avLst/>
          </a:prstGeom>
        </p:spPr>
        <p:txBody>
          <a:bodyPr vert="horz" lIns="95463" tIns="47732" rIns="95463" bIns="47732" rtlCol="0"/>
          <a:lstStyle>
            <a:lvl1pPr algn="l">
              <a:defRPr sz="1300"/>
            </a:lvl1pPr>
          </a:lstStyle>
          <a:p>
            <a:endParaRPr lang="en-US" dirty="0"/>
          </a:p>
        </p:txBody>
      </p:sp>
      <p:sp>
        <p:nvSpPr>
          <p:cNvPr id="3" name="Date Placeholder 2"/>
          <p:cNvSpPr>
            <a:spLocks noGrp="1"/>
          </p:cNvSpPr>
          <p:nvPr>
            <p:ph type="dt" idx="1"/>
          </p:nvPr>
        </p:nvSpPr>
        <p:spPr>
          <a:xfrm>
            <a:off x="4021294" y="2"/>
            <a:ext cx="3076364" cy="513508"/>
          </a:xfrm>
          <a:prstGeom prst="rect">
            <a:avLst/>
          </a:prstGeom>
        </p:spPr>
        <p:txBody>
          <a:bodyPr vert="horz" lIns="95463" tIns="47732" rIns="95463" bIns="47732" rtlCol="0"/>
          <a:lstStyle>
            <a:lvl1pPr algn="r">
              <a:defRPr sz="1300"/>
            </a:lvl1pPr>
          </a:lstStyle>
          <a:p>
            <a:fld id="{A911CB84-D0B3-C44D-BDDA-E6DD29AD4414}" type="datetimeFigureOut">
              <a:rPr lang="en-US" smtClean="0"/>
              <a:t>10/21/2019</a:t>
            </a:fld>
            <a:endParaRPr lang="en-US" dirty="0"/>
          </a:p>
        </p:txBody>
      </p:sp>
      <p:sp>
        <p:nvSpPr>
          <p:cNvPr id="4" name="Slide Image Placeholder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5463" tIns="47732" rIns="95463" bIns="47732" rtlCol="0" anchor="ctr"/>
          <a:lstStyle/>
          <a:p>
            <a:endParaRPr lang="en-US" dirty="0"/>
          </a:p>
        </p:txBody>
      </p:sp>
      <p:sp>
        <p:nvSpPr>
          <p:cNvPr id="5" name="Notes Placeholder 4"/>
          <p:cNvSpPr>
            <a:spLocks noGrp="1"/>
          </p:cNvSpPr>
          <p:nvPr>
            <p:ph type="body" sz="quarter" idx="3"/>
          </p:nvPr>
        </p:nvSpPr>
        <p:spPr>
          <a:xfrm>
            <a:off x="709931" y="4925407"/>
            <a:ext cx="5679440" cy="4029880"/>
          </a:xfrm>
          <a:prstGeom prst="rect">
            <a:avLst/>
          </a:prstGeom>
        </p:spPr>
        <p:txBody>
          <a:bodyPr vert="horz" lIns="95463" tIns="47732" rIns="95463" bIns="477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4" cy="513507"/>
          </a:xfrm>
          <a:prstGeom prst="rect">
            <a:avLst/>
          </a:prstGeom>
        </p:spPr>
        <p:txBody>
          <a:bodyPr vert="horz" lIns="95463" tIns="47732" rIns="95463" bIns="477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7"/>
            <a:ext cx="3076364" cy="513507"/>
          </a:xfrm>
          <a:prstGeom prst="rect">
            <a:avLst/>
          </a:prstGeom>
        </p:spPr>
        <p:txBody>
          <a:bodyPr vert="horz" lIns="95463" tIns="47732" rIns="95463" bIns="47732" rtlCol="0" anchor="b"/>
          <a:lstStyle>
            <a:lvl1pPr algn="r">
              <a:defRPr sz="1300"/>
            </a:lvl1pPr>
          </a:lstStyle>
          <a:p>
            <a:fld id="{077E0804-BAAB-D942-A332-52AA6138B38D}" type="slidenum">
              <a:rPr lang="en-US" smtClean="0"/>
              <a:t>‹#›</a:t>
            </a:fld>
            <a:endParaRPr lang="en-US" dirty="0"/>
          </a:p>
        </p:txBody>
      </p:sp>
    </p:spTree>
    <p:extLst>
      <p:ext uri="{BB962C8B-B14F-4D97-AF65-F5344CB8AC3E}">
        <p14:creationId xmlns:p14="http://schemas.microsoft.com/office/powerpoint/2010/main" val="12598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You are what you count. </a:t>
            </a:r>
          </a:p>
          <a:p>
            <a:r>
              <a:rPr lang="en-US" sz="1300" dirty="0"/>
              <a:t>If you work in systems, there’s a strong temptation to collect the statistics your systems can generate.</a:t>
            </a:r>
          </a:p>
          <a:p>
            <a:r>
              <a:rPr lang="en-US" sz="1300" dirty="0"/>
              <a:t>This is why so many libraries collect data on the number titles in our collections, number of loans, etc. </a:t>
            </a:r>
          </a:p>
          <a:p>
            <a:r>
              <a:rPr lang="en-US" sz="1300" dirty="0"/>
              <a:t>While this data is potentially useful it is not a complete measure of the Library’s impact on our organisations.</a:t>
            </a:r>
          </a:p>
          <a:p>
            <a:endParaRPr lang="en-US" sz="1300" dirty="0"/>
          </a:p>
          <a:p>
            <a:r>
              <a:rPr lang="en-US" sz="1300" dirty="0"/>
              <a:t>Library performance metrics can have far more impact if they are designed to measure the library’s capacity to achieve a stated goal.</a:t>
            </a:r>
          </a:p>
          <a:p>
            <a:endParaRPr lang="en-US" sz="1300" dirty="0"/>
          </a:p>
          <a:p>
            <a:r>
              <a:rPr lang="en-US" sz="1300" dirty="0"/>
              <a:t>In 2016 Monash University Library undertook a project to align the metrics we record with the Library’s strategic plan.</a:t>
            </a:r>
          </a:p>
          <a:p>
            <a:endParaRPr lang="en-US" sz="1300" dirty="0"/>
          </a:p>
          <a:p>
            <a:r>
              <a:rPr lang="en-US" sz="1300" dirty="0"/>
              <a:t>We focused on designing metrics that demonstrate:</a:t>
            </a:r>
          </a:p>
          <a:p>
            <a:pPr marL="238658" indent="-238658">
              <a:buAutoNum type="arabicPeriod"/>
            </a:pPr>
            <a:r>
              <a:rPr lang="en-US" sz="1300" dirty="0"/>
              <a:t>The Library’s success in achieving our stated goals and</a:t>
            </a:r>
          </a:p>
          <a:p>
            <a:pPr marL="238658" indent="-238658">
              <a:buAutoNum type="arabicPeriod"/>
            </a:pPr>
            <a:r>
              <a:rPr lang="en-US" sz="1300" dirty="0"/>
              <a:t>The contribution the successful achievement of these goals makes to the success of the University.</a:t>
            </a:r>
          </a:p>
          <a:p>
            <a:pPr marL="238658" indent="-238658">
              <a:buAutoNum type="arabicPeriod"/>
            </a:pPr>
            <a:endParaRPr lang="en-US" sz="1300" dirty="0"/>
          </a:p>
          <a:p>
            <a:r>
              <a:rPr lang="en-US" sz="1300" dirty="0"/>
              <a:t>To do this we:</a:t>
            </a:r>
          </a:p>
          <a:p>
            <a:r>
              <a:rPr lang="en-US" sz="1300" dirty="0"/>
              <a:t>rethought which metrics we should collect</a:t>
            </a:r>
          </a:p>
          <a:p>
            <a:r>
              <a:rPr lang="en-US" sz="1300" dirty="0"/>
              <a:t>redesigned how we would collect them and</a:t>
            </a:r>
          </a:p>
          <a:p>
            <a:r>
              <a:rPr lang="en-US" sz="1300" dirty="0"/>
              <a:t>Implemented new systems to store, enrich and build visualisations with this data</a:t>
            </a:r>
          </a:p>
          <a:p>
            <a:endParaRPr lang="en-US" sz="1300" dirty="0"/>
          </a:p>
          <a:p>
            <a:r>
              <a:rPr lang="en-US" sz="1300" dirty="0"/>
              <a:t>Today’s presentation is an overview of the Monash University Library's Strategic Metrics Dashboard which is built to showcase library activity, using data </a:t>
            </a:r>
            <a:r>
              <a:rPr lang="en-AU" sz="1300" dirty="0"/>
              <a:t>extracted from Alma, Primo, Relais, EZproxy, LibCal, figshare, website logs, google analytics and google forms</a:t>
            </a:r>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1</a:t>
            </a:fld>
            <a:endParaRPr lang="en-US" dirty="0"/>
          </a:p>
        </p:txBody>
      </p:sp>
    </p:spTree>
    <p:extLst>
      <p:ext uri="{BB962C8B-B14F-4D97-AF65-F5344CB8AC3E}">
        <p14:creationId xmlns:p14="http://schemas.microsoft.com/office/powerpoint/2010/main" val="1564833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After consulting our</a:t>
            </a:r>
            <a:r>
              <a:rPr lang="en-AU" baseline="0" dirty="0"/>
              <a:t> Strategy and Planning Officer she provided these pros &amp; cons of Tableau.</a:t>
            </a:r>
          </a:p>
          <a:p>
            <a:endParaRPr lang="en-AU" baseline="0" dirty="0"/>
          </a:p>
          <a:p>
            <a:r>
              <a:rPr lang="en-AU" baseline="0" dirty="0"/>
              <a:t>What makes Tableau good is that it has </a:t>
            </a:r>
          </a:p>
          <a:p>
            <a:pPr marL="238658" indent="-238658">
              <a:buAutoNum type="arabicPeriod"/>
            </a:pPr>
            <a:r>
              <a:rPr lang="en-AU" baseline="0" dirty="0"/>
              <a:t>Good visualizations</a:t>
            </a:r>
          </a:p>
          <a:p>
            <a:pPr marL="238658" indent="-238658">
              <a:buAutoNum type="arabicPeriod"/>
            </a:pPr>
            <a:r>
              <a:rPr lang="en-AU" baseline="0" dirty="0"/>
              <a:t>A number of integrations available</a:t>
            </a:r>
          </a:p>
          <a:p>
            <a:pPr marL="238658" indent="-238658">
              <a:buAutoNum type="arabicPeriod"/>
            </a:pPr>
            <a:r>
              <a:rPr lang="en-AU" baseline="0" dirty="0"/>
              <a:t>Ideal for large data sets</a:t>
            </a:r>
          </a:p>
          <a:p>
            <a:pPr marL="238658" indent="-238658">
              <a:buAutoNum type="arabicPeriod"/>
            </a:pPr>
            <a:endParaRPr lang="en-AU" baseline="0" dirty="0"/>
          </a:p>
          <a:p>
            <a:r>
              <a:rPr lang="en-AU" baseline="0" dirty="0"/>
              <a:t>However the cons are:</a:t>
            </a:r>
          </a:p>
          <a:p>
            <a:pPr marL="238658" indent="-238658">
              <a:buAutoNum type="arabicPeriod"/>
            </a:pPr>
            <a:r>
              <a:rPr lang="en-AU" baseline="0" dirty="0"/>
              <a:t>Annual licenses are expensive, around $500/</a:t>
            </a:r>
            <a:r>
              <a:rPr lang="en-AU" baseline="0" dirty="0" err="1"/>
              <a:t>yr</a:t>
            </a:r>
            <a:r>
              <a:rPr lang="en-AU" baseline="0" dirty="0"/>
              <a:t> per license</a:t>
            </a:r>
          </a:p>
          <a:p>
            <a:pPr marL="238658" indent="-238658">
              <a:buAutoNum type="arabicPeriod"/>
            </a:pPr>
            <a:r>
              <a:rPr lang="en-AU" baseline="0" dirty="0"/>
              <a:t>Requires a Tableau server environment to publish reports/dashboard.</a:t>
            </a:r>
          </a:p>
          <a:p>
            <a:pPr marL="238658" indent="-238658">
              <a:buAutoNum type="arabicPeriod"/>
            </a:pPr>
            <a:r>
              <a:rPr lang="en-AU" baseline="0" dirty="0"/>
              <a:t>Not as easy to learn compare to Power BI.</a:t>
            </a:r>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10</a:t>
            </a:fld>
            <a:endParaRPr lang="en-US" dirty="0"/>
          </a:p>
        </p:txBody>
      </p:sp>
    </p:spTree>
    <p:extLst>
      <p:ext uri="{BB962C8B-B14F-4D97-AF65-F5344CB8AC3E}">
        <p14:creationId xmlns:p14="http://schemas.microsoft.com/office/powerpoint/2010/main" val="245196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are currently learning</a:t>
            </a:r>
            <a:r>
              <a:rPr lang="en-AU" baseline="0" dirty="0"/>
              <a:t> how to use Power BI.</a:t>
            </a:r>
          </a:p>
          <a:p>
            <a:r>
              <a:rPr lang="en-AU" baseline="0" dirty="0"/>
              <a:t>This is an example of how we’ve visualized consultations at our Research &amp; Learning points.</a:t>
            </a:r>
          </a:p>
          <a:p>
            <a:endParaRPr lang="en-AU" baseline="0" dirty="0"/>
          </a:p>
          <a:p>
            <a:r>
              <a:rPr lang="en-AU" dirty="0"/>
              <a:t>This data comes from a google spreadsheet that librarians manually</a:t>
            </a:r>
            <a:r>
              <a:rPr lang="en-AU" baseline="0" dirty="0"/>
              <a:t> enter information in.</a:t>
            </a:r>
          </a:p>
          <a:p>
            <a:r>
              <a:rPr lang="en-AU" dirty="0"/>
              <a:t>As you</a:t>
            </a:r>
            <a:r>
              <a:rPr lang="en-AU" baseline="0" dirty="0"/>
              <a:t> can see on this report we can identify:</a:t>
            </a:r>
          </a:p>
          <a:p>
            <a:pPr marL="178994" indent="-178994">
              <a:buFontTx/>
              <a:buChar char="-"/>
            </a:pPr>
            <a:r>
              <a:rPr lang="en-AU" baseline="0" dirty="0"/>
              <a:t>Which faculty receive most inquiries</a:t>
            </a:r>
          </a:p>
          <a:p>
            <a:pPr marL="178994" indent="-178994">
              <a:buFontTx/>
              <a:buChar char="-"/>
            </a:pPr>
            <a:r>
              <a:rPr lang="en-AU" baseline="0" dirty="0"/>
              <a:t>What course code it is related too</a:t>
            </a:r>
          </a:p>
          <a:p>
            <a:pPr marL="178994" indent="-178994">
              <a:buFontTx/>
              <a:buChar char="-"/>
            </a:pPr>
            <a:r>
              <a:rPr lang="en-AU" baseline="0" dirty="0"/>
              <a:t>Which weeks are the busiest </a:t>
            </a:r>
          </a:p>
          <a:p>
            <a:pPr marL="178994" indent="-178994">
              <a:buFontTx/>
              <a:buChar char="-"/>
            </a:pPr>
            <a:r>
              <a:rPr lang="en-AU" baseline="0" dirty="0"/>
              <a:t>What type of inquiries they receive</a:t>
            </a:r>
          </a:p>
          <a:p>
            <a:pPr marL="178994" indent="-178994">
              <a:buFontTx/>
              <a:buChar char="-"/>
            </a:pPr>
            <a:endParaRPr lang="en-AU" baseline="0" dirty="0"/>
          </a:p>
          <a:p>
            <a:pPr marL="0" indent="0">
              <a:buFontTx/>
              <a:buNone/>
            </a:pPr>
            <a:endParaRPr lang="en-AU" baseline="0" dirty="0"/>
          </a:p>
          <a:p>
            <a:pPr marL="0" indent="0">
              <a:buFontTx/>
              <a:buNone/>
            </a:pPr>
            <a:r>
              <a:rPr lang="en-AU" baseline="0" dirty="0"/>
              <a:t>Based on this 2019 data, our biggest inquiries are from undergrads.</a:t>
            </a:r>
          </a:p>
          <a:p>
            <a:pPr marL="0" indent="0">
              <a:buFontTx/>
              <a:buNone/>
            </a:pPr>
            <a:r>
              <a:rPr lang="en-AU" baseline="0" dirty="0"/>
              <a:t>About 18% are related to searching for information, followed by citing &amp; referencing</a:t>
            </a:r>
          </a:p>
          <a:p>
            <a:pPr marL="0" indent="0">
              <a:buFontTx/>
              <a:buNone/>
            </a:pPr>
            <a:r>
              <a:rPr lang="en-AU" baseline="0" dirty="0"/>
              <a:t>We get the most inquiries from students of Medicine, Nursing &amp; Health Sciences faculty.</a:t>
            </a:r>
          </a:p>
          <a:p>
            <a:pPr marL="0" indent="0">
              <a:buFontTx/>
              <a:buNone/>
            </a:pPr>
            <a:r>
              <a:rPr lang="en-AU" dirty="0"/>
              <a:t>And it’s the SWM5112</a:t>
            </a:r>
            <a:r>
              <a:rPr lang="en-AU" baseline="0" dirty="0"/>
              <a:t> – Research for social work practice that got the most inquiries for that period.</a:t>
            </a:r>
          </a:p>
          <a:p>
            <a:pPr marL="0" indent="0">
              <a:buFontTx/>
              <a:buNone/>
            </a:pPr>
            <a:endParaRPr lang="en-AU" baseline="0" dirty="0"/>
          </a:p>
          <a:p>
            <a:pPr marL="0" indent="0">
              <a:buFontTx/>
              <a:buNone/>
            </a:pPr>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11</a:t>
            </a:fld>
            <a:endParaRPr lang="en-US" dirty="0"/>
          </a:p>
        </p:txBody>
      </p:sp>
    </p:spTree>
    <p:extLst>
      <p:ext uri="{BB962C8B-B14F-4D97-AF65-F5344CB8AC3E}">
        <p14:creationId xmlns:p14="http://schemas.microsoft.com/office/powerpoint/2010/main" val="2907801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Here’s a summary</a:t>
            </a:r>
            <a:r>
              <a:rPr lang="en-AU" baseline="0" dirty="0"/>
              <a:t> of the pros and cons of using Power BI.</a:t>
            </a:r>
          </a:p>
          <a:p>
            <a:endParaRPr lang="en-AU" baseline="0" dirty="0"/>
          </a:p>
          <a:p>
            <a:r>
              <a:rPr lang="en-AU" baseline="0" dirty="0"/>
              <a:t>It is easy to learn. Most functionality is available on the free version.</a:t>
            </a:r>
          </a:p>
          <a:p>
            <a:r>
              <a:rPr lang="en-AU" dirty="0"/>
              <a:t>You can’t use</a:t>
            </a:r>
            <a:r>
              <a:rPr lang="en-AU" baseline="0" dirty="0"/>
              <a:t> </a:t>
            </a:r>
            <a:r>
              <a:rPr lang="en-AU" baseline="0" dirty="0" err="1"/>
              <a:t>gmail</a:t>
            </a:r>
            <a:r>
              <a:rPr lang="en-AU" baseline="0" dirty="0"/>
              <a:t> accounts.</a:t>
            </a:r>
          </a:p>
          <a:p>
            <a:r>
              <a:rPr lang="en-AU" baseline="0" dirty="0"/>
              <a:t>Full control about layout.</a:t>
            </a:r>
          </a:p>
          <a:p>
            <a:r>
              <a:rPr lang="en-AU" baseline="0" dirty="0"/>
              <a:t>A change to one graph reflects on the other graphs.</a:t>
            </a:r>
          </a:p>
          <a:p>
            <a:r>
              <a:rPr lang="en-AU" baseline="0" dirty="0"/>
              <a:t>Lots of tutorials available.</a:t>
            </a:r>
          </a:p>
          <a:p>
            <a:endParaRPr lang="en-AU" baseline="0" dirty="0"/>
          </a:p>
          <a:p>
            <a:endParaRPr lang="en-AU" baseline="0" dirty="0"/>
          </a:p>
          <a:p>
            <a:r>
              <a:rPr lang="en-AU" baseline="0" dirty="0"/>
              <a:t>As for cons:</a:t>
            </a:r>
          </a:p>
          <a:p>
            <a:pPr marL="178994" indent="-178994">
              <a:buFontTx/>
              <a:buChar char="-"/>
            </a:pPr>
            <a:r>
              <a:rPr lang="en-AU" baseline="0" dirty="0"/>
              <a:t>can’t share interactive graphs on the free version. Export them to PDF or </a:t>
            </a:r>
            <a:r>
              <a:rPr lang="en-AU" baseline="0" dirty="0" err="1"/>
              <a:t>Powerpoint</a:t>
            </a:r>
            <a:r>
              <a:rPr lang="en-AU" baseline="0" dirty="0"/>
              <a:t>.</a:t>
            </a:r>
          </a:p>
          <a:p>
            <a:pPr marL="178994" indent="-178994">
              <a:buFontTx/>
              <a:buChar char="-"/>
            </a:pPr>
            <a:r>
              <a:rPr lang="en-AU" baseline="0" dirty="0"/>
              <a:t>If you want to share with others you and they need to have Power BI, which cost around $60-$165/</a:t>
            </a:r>
            <a:r>
              <a:rPr lang="en-AU" baseline="0" dirty="0" err="1"/>
              <a:t>yr</a:t>
            </a:r>
            <a:endParaRPr lang="en-AU" baseline="0" dirty="0"/>
          </a:p>
          <a:p>
            <a:pPr marL="178994" indent="-178994">
              <a:buFontTx/>
              <a:buChar char="-"/>
            </a:pPr>
            <a:r>
              <a:rPr lang="en-AU" baseline="0" dirty="0"/>
              <a:t>For cloud computing and storage it’s around $7k.</a:t>
            </a:r>
          </a:p>
          <a:p>
            <a:endParaRPr lang="en-AU" baseline="0" dirty="0"/>
          </a:p>
        </p:txBody>
      </p:sp>
      <p:sp>
        <p:nvSpPr>
          <p:cNvPr id="4" name="Slide Number Placeholder 3"/>
          <p:cNvSpPr>
            <a:spLocks noGrp="1"/>
          </p:cNvSpPr>
          <p:nvPr>
            <p:ph type="sldNum" sz="quarter" idx="10"/>
          </p:nvPr>
        </p:nvSpPr>
        <p:spPr/>
        <p:txBody>
          <a:bodyPr/>
          <a:lstStyle/>
          <a:p>
            <a:fld id="{077E0804-BAAB-D942-A332-52AA6138B38D}" type="slidenum">
              <a:rPr lang="en-US" smtClean="0"/>
              <a:t>12</a:t>
            </a:fld>
            <a:endParaRPr lang="en-US" dirty="0"/>
          </a:p>
        </p:txBody>
      </p:sp>
    </p:spTree>
    <p:extLst>
      <p:ext uri="{BB962C8B-B14F-4D97-AF65-F5344CB8AC3E}">
        <p14:creationId xmlns:p14="http://schemas.microsoft.com/office/powerpoint/2010/main" val="2943932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 a different note,</a:t>
            </a:r>
            <a:r>
              <a:rPr lang="en-AU" baseline="0" dirty="0"/>
              <a:t> but somewhat analytics related, y</a:t>
            </a:r>
            <a:r>
              <a:rPr lang="en-AU" dirty="0"/>
              <a:t>ou may have noticed the FTP feature</a:t>
            </a:r>
            <a:r>
              <a:rPr lang="en-AU" baseline="0" dirty="0"/>
              <a:t> of Alma Analytics.</a:t>
            </a:r>
          </a:p>
          <a:p>
            <a:r>
              <a:rPr lang="en-AU" baseline="0" dirty="0"/>
              <a:t>Something that you can use for automating processes, if you feel like the Analytics API is not for you.</a:t>
            </a:r>
          </a:p>
          <a:p>
            <a:r>
              <a:rPr lang="en-AU" baseline="0" dirty="0"/>
              <a:t>We’ve also noticed that the Alma Analytics data connector with Tableau is quite problematic, so we haven’t been using it.</a:t>
            </a:r>
          </a:p>
          <a:p>
            <a:r>
              <a:rPr lang="en-AU" baseline="0" dirty="0"/>
              <a:t>So you can investigate this feature for your Tableau or Power BI integration. </a:t>
            </a:r>
          </a:p>
          <a:p>
            <a:endParaRPr lang="en-AU" baseline="0" dirty="0"/>
          </a:p>
          <a:p>
            <a:r>
              <a:rPr lang="en-AU" baseline="0" dirty="0"/>
              <a:t>We’ve recently used this FTP feature to revise the way we’ve developed the New Titles List.</a:t>
            </a:r>
          </a:p>
          <a:p>
            <a:r>
              <a:rPr lang="en-AU" baseline="0" dirty="0"/>
              <a:t>We used the Titles Subject Area in Analytics.</a:t>
            </a:r>
          </a:p>
          <a:p>
            <a:r>
              <a:rPr lang="en-AU" baseline="0" dirty="0"/>
              <a:t>Gathered the list of ISBNs for each identified subject topic given by our subject librarians.</a:t>
            </a:r>
          </a:p>
          <a:p>
            <a:endParaRPr lang="en-AU" baseline="0" dirty="0"/>
          </a:p>
          <a:p>
            <a:r>
              <a:rPr lang="en-AU" baseline="0" dirty="0"/>
              <a:t>Reprocessed these text files to remove duplicates.</a:t>
            </a:r>
            <a:br>
              <a:rPr lang="en-AU" baseline="0" dirty="0"/>
            </a:br>
            <a:r>
              <a:rPr lang="en-AU" baseline="0" dirty="0"/>
              <a:t>Stored the files on to the webserver.</a:t>
            </a:r>
          </a:p>
          <a:p>
            <a:endParaRPr lang="en-AU" baseline="0" dirty="0"/>
          </a:p>
          <a:p>
            <a:r>
              <a:rPr lang="en-AU" baseline="0" dirty="0"/>
              <a:t>Configured </a:t>
            </a:r>
            <a:r>
              <a:rPr lang="en-AU" baseline="0" dirty="0" err="1"/>
              <a:t>LibraryThing</a:t>
            </a:r>
            <a:r>
              <a:rPr lang="en-AU" baseline="0" dirty="0"/>
              <a:t> to point to the </a:t>
            </a:r>
            <a:r>
              <a:rPr lang="en-AU" baseline="0" dirty="0" err="1"/>
              <a:t>url</a:t>
            </a:r>
            <a:r>
              <a:rPr lang="en-AU" baseline="0" dirty="0"/>
              <a:t> with the list of ISBNS.</a:t>
            </a:r>
          </a:p>
        </p:txBody>
      </p:sp>
      <p:sp>
        <p:nvSpPr>
          <p:cNvPr id="4" name="Slide Number Placeholder 3"/>
          <p:cNvSpPr>
            <a:spLocks noGrp="1"/>
          </p:cNvSpPr>
          <p:nvPr>
            <p:ph type="sldNum" sz="quarter" idx="10"/>
          </p:nvPr>
        </p:nvSpPr>
        <p:spPr/>
        <p:txBody>
          <a:bodyPr/>
          <a:lstStyle/>
          <a:p>
            <a:fld id="{077E0804-BAAB-D942-A332-52AA6138B38D}" type="slidenum">
              <a:rPr lang="en-US" smtClean="0"/>
              <a:t>13</a:t>
            </a:fld>
            <a:endParaRPr lang="en-US" dirty="0"/>
          </a:p>
        </p:txBody>
      </p:sp>
    </p:spTree>
    <p:extLst>
      <p:ext uri="{BB962C8B-B14F-4D97-AF65-F5344CB8AC3E}">
        <p14:creationId xmlns:p14="http://schemas.microsoft.com/office/powerpoint/2010/main" val="4156111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Then</a:t>
            </a:r>
            <a:r>
              <a:rPr lang="en-AU" baseline="0" dirty="0"/>
              <a:t> display the </a:t>
            </a:r>
            <a:r>
              <a:rPr lang="en-AU" baseline="0" dirty="0" err="1"/>
              <a:t>LibraryThing</a:t>
            </a:r>
            <a:r>
              <a:rPr lang="en-AU" baseline="0" dirty="0"/>
              <a:t> book carousel on the Library webpage.</a:t>
            </a:r>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14</a:t>
            </a:fld>
            <a:endParaRPr lang="en-US" dirty="0"/>
          </a:p>
        </p:txBody>
      </p:sp>
    </p:spTree>
    <p:extLst>
      <p:ext uri="{BB962C8B-B14F-4D97-AF65-F5344CB8AC3E}">
        <p14:creationId xmlns:p14="http://schemas.microsoft.com/office/powerpoint/2010/main" val="4242897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anose="020B0604020202020204" pitchFamily="34" charset="0"/>
                <a:cs typeface="Arial" panose="020B0604020202020204" pitchFamily="34" charset="0"/>
              </a:rPr>
              <a:t>As</a:t>
            </a:r>
            <a:r>
              <a:rPr lang="en-US" sz="1300" baseline="0" dirty="0">
                <a:latin typeface="Arial" panose="020B0604020202020204" pitchFamily="34" charset="0"/>
                <a:cs typeface="Arial" panose="020B0604020202020204" pitchFamily="34" charset="0"/>
              </a:rPr>
              <a:t> for our learnings in this Metrics Project:</a:t>
            </a:r>
            <a:endParaRPr lang="en-US" sz="1300" dirty="0">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 Scoping </a:t>
            </a:r>
            <a:r>
              <a:rPr lang="en-US" sz="1300" dirty="0">
                <a:latin typeface="Arial" panose="020B0604020202020204" pitchFamily="34" charset="0"/>
                <a:ea typeface="Arial Narrow" charset="0"/>
                <a:cs typeface="Arial" panose="020B0604020202020204" pitchFamily="34" charset="0"/>
              </a:rPr>
              <a:t>the</a:t>
            </a:r>
            <a:r>
              <a:rPr lang="en-US" sz="1300" dirty="0">
                <a:latin typeface="Arial" panose="020B0604020202020204" pitchFamily="34" charset="0"/>
                <a:cs typeface="Arial" panose="020B0604020202020204" pitchFamily="34" charset="0"/>
              </a:rPr>
              <a:t> audience is important.</a:t>
            </a:r>
          </a:p>
          <a:p>
            <a:r>
              <a:rPr lang="en-US" sz="1300" dirty="0">
                <a:latin typeface="Arial" panose="020B0604020202020204" pitchFamily="34" charset="0"/>
                <a:cs typeface="Arial" panose="020B0604020202020204" pitchFamily="34" charset="0"/>
              </a:rPr>
              <a:t>- Understand their needs and level of detail</a:t>
            </a:r>
            <a:r>
              <a:rPr lang="en-US" sz="1300" baseline="0" dirty="0">
                <a:latin typeface="Arial" panose="020B0604020202020204" pitchFamily="34" charset="0"/>
                <a:cs typeface="Arial" panose="020B0604020202020204" pitchFamily="34" charset="0"/>
              </a:rPr>
              <a:t> required.</a:t>
            </a:r>
          </a:p>
          <a:p>
            <a:r>
              <a:rPr lang="en-US" sz="1300" dirty="0">
                <a:latin typeface="Arial" panose="020B0604020202020204" pitchFamily="34" charset="0"/>
                <a:cs typeface="Arial" panose="020B0604020202020204" pitchFamily="34" charset="0"/>
              </a:rPr>
              <a:t>-  Identify</a:t>
            </a:r>
            <a:r>
              <a:rPr lang="en-US" sz="1300" baseline="0" dirty="0">
                <a:latin typeface="Arial" panose="020B0604020202020204" pitchFamily="34" charset="0"/>
                <a:cs typeface="Arial" panose="020B0604020202020204" pitchFamily="34" charset="0"/>
              </a:rPr>
              <a:t> the purpose of the dashboards whether they are Strategic level or Operational use. </a:t>
            </a:r>
            <a:r>
              <a:rPr lang="en-US" sz="1300" dirty="0">
                <a:latin typeface="Arial" panose="020B0604020202020204" pitchFamily="34" charset="0"/>
                <a:cs typeface="Arial" panose="020B0604020202020204" pitchFamily="34" charset="0"/>
              </a:rPr>
              <a:t>Visualizations</a:t>
            </a:r>
            <a:r>
              <a:rPr lang="en-US" sz="1300" baseline="0" dirty="0">
                <a:latin typeface="Arial" panose="020B0604020202020204" pitchFamily="34" charset="0"/>
                <a:cs typeface="Arial" panose="020B0604020202020204" pitchFamily="34" charset="0"/>
              </a:rPr>
              <a:t> and coverage may change depending on managers needs.</a:t>
            </a:r>
            <a:endParaRPr lang="en-US" sz="1300" dirty="0">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 Clearly identify all data sources, methods of connection, and ensure that you document processes. </a:t>
            </a:r>
          </a:p>
          <a:p>
            <a:pPr rtl="0"/>
            <a:r>
              <a:rPr lang="en-US" sz="1300" dirty="0">
                <a:latin typeface="Arial" panose="020B0604020202020204" pitchFamily="34" charset="0"/>
                <a:cs typeface="Arial" panose="020B0604020202020204" pitchFamily="34" charset="0"/>
              </a:rPr>
              <a:t>- </a:t>
            </a:r>
            <a:r>
              <a:rPr lang="en-US" sz="1300" baseline="0"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It takes considerable time to build your dashboards and set up processes to update the data,</a:t>
            </a:r>
            <a:r>
              <a:rPr lang="en-US" sz="1300" baseline="0" dirty="0">
                <a:latin typeface="Arial" panose="020B0604020202020204" pitchFamily="34" charset="0"/>
                <a:cs typeface="Arial" panose="020B0604020202020204" pitchFamily="34" charset="0"/>
              </a:rPr>
              <a:t> so make sure that </a:t>
            </a:r>
            <a:r>
              <a:rPr lang="en-US" sz="1300" dirty="0">
                <a:latin typeface="Arial" panose="020B0604020202020204" pitchFamily="34" charset="0"/>
                <a:cs typeface="Arial" panose="020B0604020202020204" pitchFamily="34" charset="0"/>
              </a:rPr>
              <a:t>stakeholders are aware of the time and resources needed for effective implementation.</a:t>
            </a:r>
          </a:p>
        </p:txBody>
      </p:sp>
      <p:sp>
        <p:nvSpPr>
          <p:cNvPr id="4" name="Slide Number Placeholder 3"/>
          <p:cNvSpPr>
            <a:spLocks noGrp="1"/>
          </p:cNvSpPr>
          <p:nvPr>
            <p:ph type="sldNum" sz="quarter" idx="10"/>
          </p:nvPr>
        </p:nvSpPr>
        <p:spPr/>
        <p:txBody>
          <a:bodyPr/>
          <a:lstStyle/>
          <a:p>
            <a:fld id="{077E0804-BAAB-D942-A332-52AA6138B38D}" type="slidenum">
              <a:rPr lang="en-US" smtClean="0"/>
              <a:t>15</a:t>
            </a:fld>
            <a:endParaRPr lang="en-US" dirty="0"/>
          </a:p>
        </p:txBody>
      </p:sp>
    </p:spTree>
    <p:extLst>
      <p:ext uri="{BB962C8B-B14F-4D97-AF65-F5344CB8AC3E}">
        <p14:creationId xmlns:p14="http://schemas.microsoft.com/office/powerpoint/2010/main" val="3392578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Here’s a quick demo on Tableau</a:t>
            </a:r>
          </a:p>
        </p:txBody>
      </p:sp>
      <p:sp>
        <p:nvSpPr>
          <p:cNvPr id="4" name="Slide Number Placeholder 3"/>
          <p:cNvSpPr>
            <a:spLocks noGrp="1"/>
          </p:cNvSpPr>
          <p:nvPr>
            <p:ph type="sldNum" sz="quarter" idx="10"/>
          </p:nvPr>
        </p:nvSpPr>
        <p:spPr/>
        <p:txBody>
          <a:bodyPr/>
          <a:lstStyle/>
          <a:p>
            <a:fld id="{077E0804-BAAB-D942-A332-52AA6138B38D}" type="slidenum">
              <a:rPr lang="en-US" smtClean="0"/>
              <a:t>16</a:t>
            </a:fld>
            <a:endParaRPr lang="en-US" dirty="0"/>
          </a:p>
        </p:txBody>
      </p:sp>
    </p:spTree>
    <p:extLst>
      <p:ext uri="{BB962C8B-B14F-4D97-AF65-F5344CB8AC3E}">
        <p14:creationId xmlns:p14="http://schemas.microsoft.com/office/powerpoint/2010/main" val="4051855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a:t>
            </a:r>
            <a:r>
              <a:rPr lang="en-AU" baseline="0" dirty="0"/>
              <a:t> can select a variety of data sources:</a:t>
            </a:r>
          </a:p>
          <a:p>
            <a:r>
              <a:rPr lang="en-AU" baseline="0" dirty="0"/>
              <a:t>Excel, text, access, pdf, databases, even connectors to Alma &amp; Primo analytics</a:t>
            </a:r>
          </a:p>
          <a:p>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17</a:t>
            </a:fld>
            <a:endParaRPr lang="en-US" dirty="0"/>
          </a:p>
        </p:txBody>
      </p:sp>
    </p:spTree>
    <p:extLst>
      <p:ext uri="{BB962C8B-B14F-4D97-AF65-F5344CB8AC3E}">
        <p14:creationId xmlns:p14="http://schemas.microsoft.com/office/powerpoint/2010/main" val="4042699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Once</a:t>
            </a:r>
            <a:r>
              <a:rPr lang="en-AU" baseline="0" dirty="0"/>
              <a:t> you’ve selected the source, then you’ll have to decide which tables, dimensions you’d like to visualize.</a:t>
            </a:r>
          </a:p>
          <a:p>
            <a:r>
              <a:rPr lang="en-AU" baseline="0" dirty="0"/>
              <a:t>Sometimes you need to create new calculated fields, summaries.</a:t>
            </a:r>
          </a:p>
          <a:p>
            <a:r>
              <a:rPr lang="en-AU" baseline="0" dirty="0"/>
              <a:t>Then just decide on how you want to present them.</a:t>
            </a:r>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18</a:t>
            </a:fld>
            <a:endParaRPr lang="en-US" dirty="0"/>
          </a:p>
        </p:txBody>
      </p:sp>
    </p:spTree>
    <p:extLst>
      <p:ext uri="{BB962C8B-B14F-4D97-AF65-F5344CB8AC3E}">
        <p14:creationId xmlns:p14="http://schemas.microsoft.com/office/powerpoint/2010/main" val="202317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Once you’re satisfied</a:t>
            </a:r>
            <a:r>
              <a:rPr lang="en-AU" baseline="0" dirty="0"/>
              <a:t> with the output you can publish your workbook to your Tableau web dashboard. </a:t>
            </a:r>
          </a:p>
          <a:p>
            <a:r>
              <a:rPr lang="en-AU" baseline="0" dirty="0"/>
              <a:t>In our case this is managed by the university </a:t>
            </a:r>
            <a:r>
              <a:rPr lang="en-AU" baseline="0" dirty="0" err="1"/>
              <a:t>eSolutions</a:t>
            </a:r>
            <a:r>
              <a:rPr lang="en-AU" baseline="0" dirty="0"/>
              <a:t> group.</a:t>
            </a:r>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19</a:t>
            </a:fld>
            <a:endParaRPr lang="en-US" dirty="0"/>
          </a:p>
        </p:txBody>
      </p:sp>
    </p:spTree>
    <p:extLst>
      <p:ext uri="{BB962C8B-B14F-4D97-AF65-F5344CB8AC3E}">
        <p14:creationId xmlns:p14="http://schemas.microsoft.com/office/powerpoint/2010/main" val="293959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As part of this project the Library developed a new strategic tool:  “Focus Library:  2017 Library Strategic Map”.</a:t>
            </a:r>
          </a:p>
          <a:p>
            <a:endParaRPr lang="en-AU" baseline="0" dirty="0"/>
          </a:p>
          <a:p>
            <a:r>
              <a:rPr lang="en-AU" baseline="0" dirty="0"/>
              <a:t>This document was designed pinpoint the Library’s key contributions across the University.</a:t>
            </a:r>
          </a:p>
          <a:p>
            <a:endParaRPr lang="en-AU" baseline="0" dirty="0"/>
          </a:p>
          <a:p>
            <a:r>
              <a:rPr lang="en-AU" baseline="0" dirty="0"/>
              <a:t>With these key contribution areas defined, the project team then started work to identify metrics that would describe the Library’s ability to deliver these activities.</a:t>
            </a:r>
          </a:p>
          <a:p>
            <a:endParaRPr lang="en-AU" baseline="0" dirty="0"/>
          </a:p>
          <a:p>
            <a:r>
              <a:rPr lang="en-AU" baseline="0" dirty="0"/>
              <a:t>It is an evolving document and the current version now looks like this</a:t>
            </a:r>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2</a:t>
            </a:fld>
            <a:endParaRPr lang="en-US" dirty="0"/>
          </a:p>
        </p:txBody>
      </p:sp>
    </p:spTree>
    <p:extLst>
      <p:ext uri="{BB962C8B-B14F-4D97-AF65-F5344CB8AC3E}">
        <p14:creationId xmlns:p14="http://schemas.microsoft.com/office/powerpoint/2010/main" val="3686916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Within</a:t>
            </a:r>
            <a:r>
              <a:rPr lang="en-AU" baseline="0" dirty="0"/>
              <a:t> your Web Dashboard you can select you can access them, how frequent they need to be updated if an automatic process is in place.</a:t>
            </a:r>
          </a:p>
          <a:p>
            <a:endParaRPr lang="en-AU" baseline="0" dirty="0"/>
          </a:p>
          <a:p>
            <a:r>
              <a:rPr lang="en-AU" baseline="0" dirty="0"/>
              <a:t>If you recall the Searches dashboard earlier, you may have noticed the multiple tabs?</a:t>
            </a:r>
          </a:p>
          <a:p>
            <a:r>
              <a:rPr lang="en-AU" baseline="0" dirty="0"/>
              <a:t>Each tab is equivalent to each data source under this specific dashboard.</a:t>
            </a:r>
          </a:p>
          <a:p>
            <a:endParaRPr lang="en-AU" baseline="0" dirty="0"/>
          </a:p>
          <a:p>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20</a:t>
            </a:fld>
            <a:endParaRPr lang="en-US" dirty="0"/>
          </a:p>
        </p:txBody>
      </p:sp>
    </p:spTree>
    <p:extLst>
      <p:ext uri="{BB962C8B-B14F-4D97-AF65-F5344CB8AC3E}">
        <p14:creationId xmlns:p14="http://schemas.microsoft.com/office/powerpoint/2010/main" val="3259285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can also share your</a:t>
            </a:r>
            <a:r>
              <a:rPr lang="en-AU" baseline="0" dirty="0"/>
              <a:t> dashboard using direct links or embed code.</a:t>
            </a:r>
          </a:p>
          <a:p>
            <a:endParaRPr lang="en-AU" baseline="0" dirty="0"/>
          </a:p>
          <a:p>
            <a:r>
              <a:rPr lang="en-AU" baseline="0" dirty="0"/>
              <a:t>Find the Share button and provide the code or link to whoever will embed your dashboard.</a:t>
            </a:r>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21</a:t>
            </a:fld>
            <a:endParaRPr lang="en-US" dirty="0"/>
          </a:p>
        </p:txBody>
      </p:sp>
    </p:spTree>
    <p:extLst>
      <p:ext uri="{BB962C8B-B14F-4D97-AF65-F5344CB8AC3E}">
        <p14:creationId xmlns:p14="http://schemas.microsoft.com/office/powerpoint/2010/main" val="3477885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screen on the other hand is the look of Power BI’s</a:t>
            </a:r>
            <a:r>
              <a:rPr lang="en-AU" baseline="0" dirty="0"/>
              <a:t> interface.</a:t>
            </a:r>
          </a:p>
          <a:p>
            <a:r>
              <a:rPr lang="en-AU" baseline="0" dirty="0"/>
              <a:t>Similar to Tableau, you can select the and visualizations available for you.</a:t>
            </a:r>
          </a:p>
          <a:p>
            <a:endParaRPr lang="en-AU" baseline="0" dirty="0"/>
          </a:p>
        </p:txBody>
      </p:sp>
      <p:sp>
        <p:nvSpPr>
          <p:cNvPr id="4" name="Slide Number Placeholder 3"/>
          <p:cNvSpPr>
            <a:spLocks noGrp="1"/>
          </p:cNvSpPr>
          <p:nvPr>
            <p:ph type="sldNum" sz="quarter" idx="10"/>
          </p:nvPr>
        </p:nvSpPr>
        <p:spPr/>
        <p:txBody>
          <a:bodyPr/>
          <a:lstStyle/>
          <a:p>
            <a:fld id="{077E0804-BAAB-D942-A332-52AA6138B38D}" type="slidenum">
              <a:rPr lang="en-US" smtClean="0"/>
              <a:t>22</a:t>
            </a:fld>
            <a:endParaRPr lang="en-US" dirty="0"/>
          </a:p>
        </p:txBody>
      </p:sp>
    </p:spTree>
    <p:extLst>
      <p:ext uri="{BB962C8B-B14F-4D97-AF65-F5344CB8AC3E}">
        <p14:creationId xmlns:p14="http://schemas.microsoft.com/office/powerpoint/2010/main" val="1333301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300" dirty="0"/>
          </a:p>
        </p:txBody>
      </p:sp>
      <p:sp>
        <p:nvSpPr>
          <p:cNvPr id="4" name="Slide Number Placeholder 3"/>
          <p:cNvSpPr>
            <a:spLocks noGrp="1"/>
          </p:cNvSpPr>
          <p:nvPr>
            <p:ph type="sldNum" sz="quarter" idx="10"/>
          </p:nvPr>
        </p:nvSpPr>
        <p:spPr/>
        <p:txBody>
          <a:bodyPr/>
          <a:lstStyle/>
          <a:p>
            <a:fld id="{077E0804-BAAB-D942-A332-52AA6138B38D}" type="slidenum">
              <a:rPr lang="en-US" smtClean="0"/>
              <a:t>23</a:t>
            </a:fld>
            <a:endParaRPr lang="en-US" dirty="0"/>
          </a:p>
        </p:txBody>
      </p:sp>
    </p:spTree>
    <p:extLst>
      <p:ext uri="{BB962C8B-B14F-4D97-AF65-F5344CB8AC3E}">
        <p14:creationId xmlns:p14="http://schemas.microsoft.com/office/powerpoint/2010/main" val="4291652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dirty="0"/>
              <a:t>The project team also developed principles that were considered important in relation to metrics collection.</a:t>
            </a:r>
          </a:p>
          <a:p>
            <a:endParaRPr lang="en-AU" sz="1300" dirty="0"/>
          </a:p>
          <a:p>
            <a:r>
              <a:rPr lang="en-AU" sz="1300" dirty="0"/>
              <a:t>These were developed to ensure robust and sustainable data collection, storage and reuse in a variety of situations.</a:t>
            </a:r>
          </a:p>
        </p:txBody>
      </p:sp>
      <p:sp>
        <p:nvSpPr>
          <p:cNvPr id="4" name="Slide Number Placeholder 3"/>
          <p:cNvSpPr>
            <a:spLocks noGrp="1"/>
          </p:cNvSpPr>
          <p:nvPr>
            <p:ph type="sldNum" sz="quarter" idx="10"/>
          </p:nvPr>
        </p:nvSpPr>
        <p:spPr/>
        <p:txBody>
          <a:bodyPr/>
          <a:lstStyle/>
          <a:p>
            <a:fld id="{077E0804-BAAB-D942-A332-52AA6138B38D}" type="slidenum">
              <a:rPr lang="en-US" smtClean="0"/>
              <a:t>3</a:t>
            </a:fld>
            <a:endParaRPr lang="en-US" dirty="0"/>
          </a:p>
        </p:txBody>
      </p:sp>
    </p:spTree>
    <p:extLst>
      <p:ext uri="{BB962C8B-B14F-4D97-AF65-F5344CB8AC3E}">
        <p14:creationId xmlns:p14="http://schemas.microsoft.com/office/powerpoint/2010/main" val="410325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AU" sz="1300" b="1" dirty="0"/>
              <a:t>Strategic</a:t>
            </a:r>
            <a:r>
              <a:rPr lang="en-AU" sz="1300" dirty="0"/>
              <a:t> – Library metrics are linked to Library strategies or planning objectives (goal driven).</a:t>
            </a:r>
          </a:p>
          <a:p>
            <a:r>
              <a:rPr lang="en-AU" sz="1300" dirty="0"/>
              <a:t>Qualitative narratives will demonstrate a clear relationship between the Library activity and University outcome (evidence based)</a:t>
            </a:r>
          </a:p>
          <a:p>
            <a:pPr lvl="0"/>
            <a:r>
              <a:rPr lang="en-AU" sz="1300" b="1" dirty="0"/>
              <a:t>Purposeful</a:t>
            </a:r>
            <a:r>
              <a:rPr lang="en-AU" sz="1300" dirty="0"/>
              <a:t> –Library metrics are defined by a clear business case (useful).  Narratives have either a broad impact across a significant group or enable a high value University activity (substantial).</a:t>
            </a:r>
          </a:p>
          <a:p>
            <a:pPr lvl="0"/>
            <a:r>
              <a:rPr lang="en-AU" sz="1300" b="1" dirty="0"/>
              <a:t>Attributable</a:t>
            </a:r>
            <a:r>
              <a:rPr lang="en-AU" sz="1300" dirty="0"/>
              <a:t> – collection of Library metrics is assigned to a specific staff role (ownership).</a:t>
            </a:r>
          </a:p>
          <a:p>
            <a:r>
              <a:rPr lang="en-AU" sz="1300" dirty="0"/>
              <a:t>All qualitative narratives specify the University work group, eg Academic unit or Professional work area, which is engaged by and / or benefits from, the Library activity (ownership).</a:t>
            </a:r>
          </a:p>
          <a:p>
            <a:pPr lvl="0"/>
            <a:r>
              <a:rPr lang="en-AU" sz="1300" b="1" dirty="0"/>
              <a:t>Systematic</a:t>
            </a:r>
            <a:r>
              <a:rPr lang="en-AU" sz="1300" dirty="0"/>
              <a:t> – Library metrics are collected in meaningful time series and reviewed on a regular basis (pattern identification).</a:t>
            </a:r>
          </a:p>
          <a:p>
            <a:pPr lvl="0"/>
            <a:r>
              <a:rPr lang="en-AU" sz="1300" b="1" dirty="0"/>
              <a:t>Consistent</a:t>
            </a:r>
            <a:r>
              <a:rPr lang="en-AU" sz="1300" dirty="0"/>
              <a:t> – Library metrics are collected following standard processes (repeatable).</a:t>
            </a:r>
          </a:p>
          <a:p>
            <a:pPr lvl="0"/>
            <a:r>
              <a:rPr lang="en-AU" sz="1300" b="1" dirty="0"/>
              <a:t>Accurate</a:t>
            </a:r>
            <a:r>
              <a:rPr lang="en-AU" sz="1300" dirty="0"/>
              <a:t> – Library metrics are collected from primary data sources (data integrity).</a:t>
            </a:r>
          </a:p>
          <a:p>
            <a:pPr lvl="0"/>
            <a:r>
              <a:rPr lang="en-AU" sz="1300" b="1" dirty="0"/>
              <a:t>Secure and Accessible</a:t>
            </a:r>
            <a:r>
              <a:rPr lang="en-AU" sz="1300" dirty="0"/>
              <a:t> – Library metrics are saved to secure location(s), facilitating data access and preventing data change or loss (data integrity).</a:t>
            </a:r>
          </a:p>
          <a:p>
            <a:pPr lvl="0"/>
            <a:r>
              <a:rPr lang="en-AU" sz="1300" b="1" dirty="0"/>
              <a:t>Efficient</a:t>
            </a:r>
            <a:r>
              <a:rPr lang="en-AU" sz="1300" dirty="0"/>
              <a:t> - Automated data collection processes are preferred over manual data collection processes.  All processes should be designed for ease of use (simplicity).</a:t>
            </a:r>
          </a:p>
          <a:p>
            <a:pPr lvl="0"/>
            <a:r>
              <a:rPr lang="en-AU" sz="1300" b="1" dirty="0"/>
              <a:t>Integrated</a:t>
            </a:r>
            <a:r>
              <a:rPr lang="en-AU" sz="1300" dirty="0"/>
              <a:t> – Where manual data collection is required, it is integrated with normal work practices (re-use)</a:t>
            </a:r>
          </a:p>
          <a:p>
            <a:endParaRPr lang="en-AU" sz="1300" dirty="0"/>
          </a:p>
          <a:p>
            <a:r>
              <a:rPr lang="en-AU" sz="1300" dirty="0"/>
              <a:t>To meet these principles, we not only needed clear strategic direction but we also needed to rethink our data collection, storage and visualisation tools.</a:t>
            </a:r>
          </a:p>
          <a:p>
            <a:endParaRPr lang="en-AU" sz="1300" dirty="0"/>
          </a:p>
          <a:p>
            <a:r>
              <a:rPr lang="en-AU" sz="1300" dirty="0"/>
              <a:t>Before we began this project, all Library metrics were saved in an excel spreadsheet that was cloned at the end of each year, as the basis for the following year’s data collection.</a:t>
            </a:r>
          </a:p>
          <a:p>
            <a:r>
              <a:rPr lang="en-AU" sz="1300" dirty="0"/>
              <a:t>All data was manually transcribed into this spreadsheet, irrespective of the data source and data collection methods.</a:t>
            </a:r>
          </a:p>
          <a:p>
            <a:endParaRPr lang="en-AU" sz="1300" dirty="0"/>
          </a:p>
          <a:p>
            <a:r>
              <a:rPr lang="en-AU" sz="1300" dirty="0"/>
              <a:t>In line with the Library Performance Metrics Principles, the project team sought to develop core metrics that would reflect the key Library activities we wanted to describe both within and beyond our organisation; this was strategic and purposeful data collection</a:t>
            </a:r>
          </a:p>
          <a:p>
            <a:endParaRPr lang="en-AU" sz="1300" dirty="0"/>
          </a:p>
        </p:txBody>
      </p:sp>
      <p:sp>
        <p:nvSpPr>
          <p:cNvPr id="4" name="Slide Number Placeholder 3"/>
          <p:cNvSpPr>
            <a:spLocks noGrp="1"/>
          </p:cNvSpPr>
          <p:nvPr>
            <p:ph type="sldNum" sz="quarter" idx="10"/>
          </p:nvPr>
        </p:nvSpPr>
        <p:spPr/>
        <p:txBody>
          <a:bodyPr/>
          <a:lstStyle/>
          <a:p>
            <a:fld id="{077E0804-BAAB-D942-A332-52AA6138B38D}" type="slidenum">
              <a:rPr lang="en-US" smtClean="0"/>
              <a:t>4</a:t>
            </a:fld>
            <a:endParaRPr lang="en-US" dirty="0"/>
          </a:p>
        </p:txBody>
      </p:sp>
    </p:spTree>
    <p:extLst>
      <p:ext uri="{BB962C8B-B14F-4D97-AF65-F5344CB8AC3E}">
        <p14:creationId xmlns:p14="http://schemas.microsoft.com/office/powerpoint/2010/main" val="213942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We identified 35 different metrics, 17 of which are sourced from library and other systems such as Alma, Primo, ReLais, Talis Aspire, web pages etc and 18 which are manually recorded into google forms, </a:t>
            </a:r>
            <a:r>
              <a:rPr lang="en-AU" sz="1300" dirty="0"/>
              <a:t>Qualtrics, and other temporary storage</a:t>
            </a:r>
          </a:p>
          <a:p>
            <a:endParaRPr lang="en-AU" sz="1300" dirty="0"/>
          </a:p>
          <a:p>
            <a:r>
              <a:rPr lang="en-AU" sz="1300" dirty="0"/>
              <a:t>All of this data needed to be consolidated into a data storage system that would allow us to automate the data collection (where possible) and store the data in the most reusable format to allow us to cross reference data from multiple data sources to create new information.</a:t>
            </a:r>
          </a:p>
          <a:p>
            <a:endParaRPr lang="en-AU" sz="1300" dirty="0"/>
          </a:p>
          <a:p>
            <a:r>
              <a:rPr lang="en-AU" baseline="0" dirty="0"/>
              <a:t>We also wanted to implement systems that would allow us to create data visualisations and info graphics that could be used to share and communicate our metrics.</a:t>
            </a:r>
          </a:p>
          <a:p>
            <a:endParaRPr lang="en-AU" baseline="0" dirty="0"/>
          </a:p>
          <a:p>
            <a:r>
              <a:rPr lang="en-AU" baseline="0" dirty="0"/>
              <a:t>One of the project’s driving principles was that data is only valuable if it can be used and shared, to make evidence based decisions or to illustrate Library impact.</a:t>
            </a:r>
          </a:p>
          <a:p>
            <a:endParaRPr lang="en-AU" baseline="0" dirty="0"/>
          </a:p>
          <a:p>
            <a:r>
              <a:rPr lang="en-AU" baseline="0" dirty="0"/>
              <a:t>So we started a market survey to evaluate available software</a:t>
            </a:r>
          </a:p>
        </p:txBody>
      </p:sp>
      <p:sp>
        <p:nvSpPr>
          <p:cNvPr id="4" name="Slide Number Placeholder 3"/>
          <p:cNvSpPr>
            <a:spLocks noGrp="1"/>
          </p:cNvSpPr>
          <p:nvPr>
            <p:ph type="sldNum" sz="quarter" idx="10"/>
          </p:nvPr>
        </p:nvSpPr>
        <p:spPr/>
        <p:txBody>
          <a:bodyPr/>
          <a:lstStyle/>
          <a:p>
            <a:fld id="{077E0804-BAAB-D942-A332-52AA6138B38D}" type="slidenum">
              <a:rPr lang="en-US" smtClean="0"/>
              <a:t>5</a:t>
            </a:fld>
            <a:endParaRPr lang="en-US" dirty="0"/>
          </a:p>
        </p:txBody>
      </p:sp>
    </p:spTree>
    <p:extLst>
      <p:ext uri="{BB962C8B-B14F-4D97-AF65-F5344CB8AC3E}">
        <p14:creationId xmlns:p14="http://schemas.microsoft.com/office/powerpoint/2010/main" val="2541946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are a few tools we used as part of the metrics project:</a:t>
            </a:r>
          </a:p>
          <a:p>
            <a:endParaRPr lang="en-AU" dirty="0"/>
          </a:p>
          <a:p>
            <a:r>
              <a:rPr lang="en-AU" dirty="0"/>
              <a:t>Mainly</a:t>
            </a:r>
            <a:r>
              <a:rPr lang="en-AU" baseline="0" dirty="0"/>
              <a:t> used Tableau for the visualization.</a:t>
            </a:r>
          </a:p>
          <a:p>
            <a:r>
              <a:rPr lang="en-AU" baseline="0" dirty="0"/>
              <a:t>We’ve been using </a:t>
            </a:r>
            <a:r>
              <a:rPr lang="en-AU" baseline="0" dirty="0" err="1"/>
              <a:t>Splunk</a:t>
            </a:r>
            <a:r>
              <a:rPr lang="en-AU" baseline="0" dirty="0"/>
              <a:t> for </a:t>
            </a:r>
            <a:r>
              <a:rPr lang="en-AU" baseline="0" dirty="0" err="1"/>
              <a:t>Ezproxy</a:t>
            </a:r>
            <a:r>
              <a:rPr lang="en-AU" baseline="0" dirty="0"/>
              <a:t> logs.</a:t>
            </a:r>
          </a:p>
          <a:p>
            <a:r>
              <a:rPr lang="en-AU" baseline="0" dirty="0"/>
              <a:t>There is a university initiative of using Power BI with it’s Data warehouse.</a:t>
            </a:r>
          </a:p>
          <a:p>
            <a:r>
              <a:rPr lang="en-AU" baseline="0" dirty="0"/>
              <a:t>Other tools include Excel, </a:t>
            </a:r>
            <a:r>
              <a:rPr lang="en-AU" baseline="0" dirty="0" err="1"/>
              <a:t>OpenRefine</a:t>
            </a:r>
            <a:r>
              <a:rPr lang="en-AU" baseline="0" dirty="0"/>
              <a:t> for data </a:t>
            </a:r>
            <a:r>
              <a:rPr lang="en-AU" baseline="0" dirty="0" err="1"/>
              <a:t>cleanup</a:t>
            </a:r>
            <a:r>
              <a:rPr lang="en-AU" baseline="0" dirty="0"/>
              <a:t> and even Google </a:t>
            </a:r>
            <a:r>
              <a:rPr lang="en-AU" baseline="0" dirty="0" err="1"/>
              <a:t>DataStudio</a:t>
            </a:r>
            <a:endParaRPr lang="en-AU" dirty="0"/>
          </a:p>
          <a:p>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6</a:t>
            </a:fld>
            <a:endParaRPr lang="en-US" dirty="0"/>
          </a:p>
        </p:txBody>
      </p:sp>
    </p:spTree>
    <p:extLst>
      <p:ext uri="{BB962C8B-B14F-4D97-AF65-F5344CB8AC3E}">
        <p14:creationId xmlns:p14="http://schemas.microsoft.com/office/powerpoint/2010/main" val="142157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dirty="0">
                <a:latin typeface="Arial" panose="020B0604020202020204" pitchFamily="34" charset="0"/>
                <a:cs typeface="Arial" panose="020B0604020202020204" pitchFamily="34" charset="0"/>
              </a:rPr>
              <a:t>After each QTR, Subject Matter Experts (SMEs) are requested to provide quarterly data from the following data</a:t>
            </a:r>
            <a:r>
              <a:rPr lang="en-AU" sz="1300" baseline="0" dirty="0">
                <a:latin typeface="Arial" panose="020B0604020202020204" pitchFamily="34" charset="0"/>
                <a:cs typeface="Arial" panose="020B0604020202020204" pitchFamily="34" charset="0"/>
              </a:rPr>
              <a:t> </a:t>
            </a:r>
            <a:r>
              <a:rPr lang="en-AU" sz="1300" dirty="0">
                <a:latin typeface="Arial" panose="020B0604020202020204" pitchFamily="34" charset="0"/>
                <a:cs typeface="Arial" panose="020B0604020202020204" pitchFamily="34" charset="0"/>
              </a:rPr>
              <a:t>sources.</a:t>
            </a:r>
          </a:p>
          <a:p>
            <a:endParaRPr lang="en-AU" sz="1300" dirty="0">
              <a:latin typeface="Arial" panose="020B0604020202020204" pitchFamily="34" charset="0"/>
              <a:cs typeface="Arial" panose="020B0604020202020204" pitchFamily="34" charset="0"/>
            </a:endParaRPr>
          </a:p>
          <a:p>
            <a:r>
              <a:rPr lang="en-AU" sz="1300" dirty="0">
                <a:latin typeface="Arial" panose="020B0604020202020204" pitchFamily="34" charset="0"/>
                <a:cs typeface="Arial" panose="020B0604020202020204" pitchFamily="34" charset="0"/>
              </a:rPr>
              <a:t>Various analytics</a:t>
            </a:r>
            <a:r>
              <a:rPr lang="en-AU" sz="1300" baseline="0" dirty="0">
                <a:latin typeface="Arial" panose="020B0604020202020204" pitchFamily="34" charset="0"/>
                <a:cs typeface="Arial" panose="020B0604020202020204" pitchFamily="34" charset="0"/>
              </a:rPr>
              <a:t> reports, Google spreadsheets, Apache log files &amp; even people counter data.</a:t>
            </a:r>
            <a:endParaRPr lang="en-AU" sz="1300" dirty="0">
              <a:latin typeface="Arial" panose="020B0604020202020204" pitchFamily="34" charset="0"/>
              <a:cs typeface="Arial" panose="020B0604020202020204" pitchFamily="34" charset="0"/>
            </a:endParaRPr>
          </a:p>
          <a:p>
            <a:endParaRPr lang="en-AU" sz="1300" dirty="0">
              <a:latin typeface="Arial" panose="020B0604020202020204" pitchFamily="34" charset="0"/>
              <a:cs typeface="Arial" panose="020B0604020202020204" pitchFamily="34" charset="0"/>
            </a:endParaRPr>
          </a:p>
          <a:p>
            <a:r>
              <a:rPr lang="en-AU" sz="1300" dirty="0">
                <a:latin typeface="Arial" panose="020B0604020202020204" pitchFamily="34" charset="0"/>
                <a:cs typeface="Arial" panose="020B0604020202020204" pitchFamily="34" charset="0"/>
              </a:rPr>
              <a:t>The Strategy &amp; Planning Officer processes &amp; summarizes data into Tableau.</a:t>
            </a:r>
            <a:endParaRPr lang="en-US" sz="13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7</a:t>
            </a:fld>
            <a:endParaRPr lang="en-US" dirty="0"/>
          </a:p>
        </p:txBody>
      </p:sp>
    </p:spTree>
    <p:extLst>
      <p:ext uri="{BB962C8B-B14F-4D97-AF65-F5344CB8AC3E}">
        <p14:creationId xmlns:p14="http://schemas.microsoft.com/office/powerpoint/2010/main" val="344233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is an example of data available on our dashboard</a:t>
            </a:r>
            <a:r>
              <a:rPr lang="en-AU" baseline="0" dirty="0"/>
              <a:t> using Tableau.</a:t>
            </a:r>
            <a:endParaRPr lang="en-AU" dirty="0"/>
          </a:p>
          <a:p>
            <a:endParaRPr lang="en-AU" dirty="0"/>
          </a:p>
          <a:p>
            <a:r>
              <a:rPr lang="en-AU" dirty="0"/>
              <a:t>This is published on the Library Intranet so we are unable to provide a live demonstration.</a:t>
            </a:r>
          </a:p>
          <a:p>
            <a:endParaRPr lang="en-AU" dirty="0"/>
          </a:p>
          <a:p>
            <a:r>
              <a:rPr lang="en-AU" dirty="0"/>
              <a:t>In this</a:t>
            </a:r>
            <a:r>
              <a:rPr lang="en-AU" baseline="0" dirty="0"/>
              <a:t> example you can see the number of searches ran on Primo for 2017 and 2018.</a:t>
            </a:r>
          </a:p>
          <a:p>
            <a:r>
              <a:rPr lang="en-AU" baseline="0" dirty="0"/>
              <a:t>As you can see the peak times of searching is in the months of March to May and August to October.</a:t>
            </a:r>
          </a:p>
          <a:p>
            <a:endParaRPr lang="en-AU" baseline="0" dirty="0"/>
          </a:p>
          <a:p>
            <a:r>
              <a:rPr lang="en-AU" baseline="0" dirty="0"/>
              <a:t>The other tabs on this dashboard shows how many check the Item details and how many searches produce zero results.</a:t>
            </a:r>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8</a:t>
            </a:fld>
            <a:endParaRPr lang="en-US" dirty="0"/>
          </a:p>
        </p:txBody>
      </p:sp>
    </p:spTree>
    <p:extLst>
      <p:ext uri="{BB962C8B-B14F-4D97-AF65-F5344CB8AC3E}">
        <p14:creationId xmlns:p14="http://schemas.microsoft.com/office/powerpoint/2010/main" val="1002095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second example shows you the usage of our discussion rooms compared</a:t>
            </a:r>
            <a:r>
              <a:rPr lang="en-AU" baseline="0" dirty="0"/>
              <a:t> against room availability.</a:t>
            </a:r>
          </a:p>
          <a:p>
            <a:endParaRPr lang="en-AU" baseline="0" dirty="0"/>
          </a:p>
          <a:p>
            <a:r>
              <a:rPr lang="en-AU" dirty="0"/>
              <a:t>In</a:t>
            </a:r>
            <a:r>
              <a:rPr lang="en-AU" baseline="0" dirty="0"/>
              <a:t> this case, our discussion rooms at Caulfield have an average of 70% usage.</a:t>
            </a:r>
          </a:p>
          <a:p>
            <a:r>
              <a:rPr lang="en-AU" baseline="0" dirty="0"/>
              <a:t>In </a:t>
            </a:r>
            <a:r>
              <a:rPr lang="en-AU" baseline="0" dirty="0" err="1"/>
              <a:t>Tableu</a:t>
            </a:r>
            <a:r>
              <a:rPr lang="en-AU" baseline="0" dirty="0"/>
              <a:t> you can shows filters to allow users to limit data.</a:t>
            </a:r>
          </a:p>
          <a:p>
            <a:endParaRPr lang="en-AU" baseline="0" dirty="0"/>
          </a:p>
          <a:p>
            <a:r>
              <a:rPr lang="en-AU" baseline="0" dirty="0"/>
              <a:t>In this case, you can change branches and time periods. </a:t>
            </a:r>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9</a:t>
            </a:fld>
            <a:endParaRPr lang="en-US" dirty="0"/>
          </a:p>
        </p:txBody>
      </p:sp>
    </p:spTree>
    <p:extLst>
      <p:ext uri="{BB962C8B-B14F-4D97-AF65-F5344CB8AC3E}">
        <p14:creationId xmlns:p14="http://schemas.microsoft.com/office/powerpoint/2010/main" val="1569003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image option 1">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379112" y="2765699"/>
            <a:ext cx="6012163" cy="678126"/>
          </a:xfrm>
          <a:prstGeom prst="rect">
            <a:avLst/>
          </a:prstGeom>
        </p:spPr>
        <p:txBody>
          <a:bodyPr/>
          <a:lstStyle>
            <a:lvl1pPr>
              <a:defRPr sz="2800">
                <a:solidFill>
                  <a:schemeClr val="tx1"/>
                </a:solidFill>
              </a:defRPr>
            </a:lvl1pPr>
          </a:lstStyle>
          <a:p>
            <a:r>
              <a:rPr lang="en-AU" dirty="0"/>
              <a:t>SUB HEADLINE / PRESENTER (28PT ARIAL NARROW, UPPER CASE)</a:t>
            </a:r>
            <a:endParaRPr lang="en-US" dirty="0"/>
          </a:p>
        </p:txBody>
      </p:sp>
      <p:sp>
        <p:nvSpPr>
          <p:cNvPr id="19" name="Text Placeholder 17"/>
          <p:cNvSpPr>
            <a:spLocks noGrp="1"/>
          </p:cNvSpPr>
          <p:nvPr>
            <p:ph type="body" sz="quarter" idx="12" hasCustomPrompt="1"/>
          </p:nvPr>
        </p:nvSpPr>
        <p:spPr>
          <a:xfrm>
            <a:off x="370485" y="4463086"/>
            <a:ext cx="5649316" cy="409725"/>
          </a:xfrm>
          <a:prstGeom prst="rect">
            <a:avLst/>
          </a:prstGeom>
        </p:spPr>
        <p:txBody>
          <a:bodyPr/>
          <a:lstStyle>
            <a:lvl1pPr>
              <a:defRPr sz="2000" baseline="0">
                <a:solidFill>
                  <a:schemeClr val="tx1"/>
                </a:solidFill>
              </a:defRPr>
            </a:lvl1pPr>
          </a:lstStyle>
          <a:p>
            <a:r>
              <a:rPr lang="en-AU" dirty="0"/>
              <a:t>DATE (20PT ARIAL NARROW, UPPER CASE)</a:t>
            </a:r>
            <a:br>
              <a:rPr lang="en-AU" dirty="0"/>
            </a:br>
            <a:endParaRPr lang="en-US" dirty="0"/>
          </a:p>
        </p:txBody>
      </p:sp>
      <p:sp>
        <p:nvSpPr>
          <p:cNvPr id="23" name="Text Placeholder 22"/>
          <p:cNvSpPr>
            <a:spLocks noGrp="1"/>
          </p:cNvSpPr>
          <p:nvPr>
            <p:ph type="body" sz="quarter" idx="13" hasCustomPrompt="1"/>
          </p:nvPr>
        </p:nvSpPr>
        <p:spPr>
          <a:xfrm>
            <a:off x="378808" y="1959605"/>
            <a:ext cx="6012467" cy="1180231"/>
          </a:xfrm>
          <a:prstGeom prst="rect">
            <a:avLst/>
          </a:prstGeom>
        </p:spPr>
        <p:txBody>
          <a:bodyPr/>
          <a:lstStyle>
            <a:lvl1pPr>
              <a:defRPr sz="4500" b="1" baseline="0">
                <a:solidFill>
                  <a:srgbClr val="006CAB"/>
                </a:solidFill>
              </a:defRPr>
            </a:lvl1pPr>
          </a:lstStyle>
          <a:p>
            <a:pPr lvl="0"/>
            <a:r>
              <a:rPr lang="en-US" dirty="0"/>
              <a:t>TITLE (UPPER CASE)</a:t>
            </a:r>
          </a:p>
        </p:txBody>
      </p:sp>
      <p:sp>
        <p:nvSpPr>
          <p:cNvPr id="25" name="Text Placeholder 17"/>
          <p:cNvSpPr>
            <a:spLocks noGrp="1"/>
          </p:cNvSpPr>
          <p:nvPr>
            <p:ph type="body" sz="quarter" idx="14" hasCustomPrompt="1"/>
          </p:nvPr>
        </p:nvSpPr>
        <p:spPr>
          <a:xfrm>
            <a:off x="370183" y="4872811"/>
            <a:ext cx="5649617" cy="409725"/>
          </a:xfrm>
          <a:prstGeom prst="rect">
            <a:avLst/>
          </a:prstGeom>
        </p:spPr>
        <p:txBody>
          <a:bodyPr/>
          <a:lstStyle>
            <a:lvl1pPr>
              <a:defRPr sz="2000" baseline="0">
                <a:solidFill>
                  <a:schemeClr val="tx1"/>
                </a:solidFill>
              </a:defRPr>
            </a:lvl1pPr>
          </a:lstStyle>
          <a:p>
            <a:r>
              <a:rPr lang="en-AU" dirty="0"/>
              <a:t>LOCATION/ EXTRA LINE (20PT ARIAL NARROW, UPPER CASE)</a:t>
            </a:r>
            <a:br>
              <a:rPr lang="en-AU" dirty="0"/>
            </a:b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68" y="440724"/>
            <a:ext cx="2270107" cy="660521"/>
          </a:xfrm>
          <a:prstGeom prst="rect">
            <a:avLst/>
          </a:prstGeom>
        </p:spPr>
      </p:pic>
      <p:sp>
        <p:nvSpPr>
          <p:cNvPr id="12" name="Freeform 11"/>
          <p:cNvSpPr/>
          <p:nvPr userDrawn="1"/>
        </p:nvSpPr>
        <p:spPr>
          <a:xfrm>
            <a:off x="5876925" y="-19050"/>
            <a:ext cx="6315075" cy="6886575"/>
          </a:xfrm>
          <a:custGeom>
            <a:avLst/>
            <a:gdLst>
              <a:gd name="connsiteX0" fmla="*/ 6305550 w 6315075"/>
              <a:gd name="connsiteY0" fmla="*/ 0 h 6877050"/>
              <a:gd name="connsiteX1" fmla="*/ 5067300 w 6315075"/>
              <a:gd name="connsiteY1" fmla="*/ 0 h 6877050"/>
              <a:gd name="connsiteX2" fmla="*/ 4857750 w 6315075"/>
              <a:gd name="connsiteY2" fmla="*/ 2286000 h 6877050"/>
              <a:gd name="connsiteX3" fmla="*/ 4648200 w 6315075"/>
              <a:gd name="connsiteY3" fmla="*/ 19050 h 6877050"/>
              <a:gd name="connsiteX4" fmla="*/ 1609725 w 6315075"/>
              <a:gd name="connsiteY4" fmla="*/ 9525 h 6877050"/>
              <a:gd name="connsiteX5" fmla="*/ 0 w 6315075"/>
              <a:gd name="connsiteY5" fmla="*/ 6877050 h 6877050"/>
              <a:gd name="connsiteX6" fmla="*/ 4181475 w 6315075"/>
              <a:gd name="connsiteY6" fmla="*/ 6867525 h 6877050"/>
              <a:gd name="connsiteX7" fmla="*/ 4191000 w 6315075"/>
              <a:gd name="connsiteY7" fmla="*/ 4048125 h 6877050"/>
              <a:gd name="connsiteX8" fmla="*/ 4400550 w 6315075"/>
              <a:gd name="connsiteY8" fmla="*/ 6877050 h 6877050"/>
              <a:gd name="connsiteX9" fmla="*/ 5305425 w 6315075"/>
              <a:gd name="connsiteY9" fmla="*/ 6877050 h 6877050"/>
              <a:gd name="connsiteX10" fmla="*/ 5524500 w 6315075"/>
              <a:gd name="connsiteY10" fmla="*/ 4057650 h 6877050"/>
              <a:gd name="connsiteX11" fmla="*/ 5553075 w 6315075"/>
              <a:gd name="connsiteY11" fmla="*/ 6867525 h 6877050"/>
              <a:gd name="connsiteX12" fmla="*/ 6315075 w 6315075"/>
              <a:gd name="connsiteY12" fmla="*/ 6867525 h 6877050"/>
              <a:gd name="connsiteX13" fmla="*/ 6305550 w 6315075"/>
              <a:gd name="connsiteY13" fmla="*/ 0 h 6877050"/>
              <a:gd name="connsiteX0" fmla="*/ 6305550 w 6315075"/>
              <a:gd name="connsiteY0" fmla="*/ 0 h 6877050"/>
              <a:gd name="connsiteX1" fmla="*/ 5067300 w 6315075"/>
              <a:gd name="connsiteY1" fmla="*/ 0 h 6877050"/>
              <a:gd name="connsiteX2" fmla="*/ 4857750 w 6315075"/>
              <a:gd name="connsiteY2" fmla="*/ 2286000 h 6877050"/>
              <a:gd name="connsiteX3" fmla="*/ 4648200 w 6315075"/>
              <a:gd name="connsiteY3" fmla="*/ 19050 h 6877050"/>
              <a:gd name="connsiteX4" fmla="*/ 1609725 w 6315075"/>
              <a:gd name="connsiteY4" fmla="*/ 9525 h 6877050"/>
              <a:gd name="connsiteX5" fmla="*/ 0 w 6315075"/>
              <a:gd name="connsiteY5" fmla="*/ 6877050 h 6877050"/>
              <a:gd name="connsiteX6" fmla="*/ 4181475 w 6315075"/>
              <a:gd name="connsiteY6" fmla="*/ 6867525 h 6877050"/>
              <a:gd name="connsiteX7" fmla="*/ 4191000 w 6315075"/>
              <a:gd name="connsiteY7" fmla="*/ 4048125 h 6877050"/>
              <a:gd name="connsiteX8" fmla="*/ 4400550 w 6315075"/>
              <a:gd name="connsiteY8" fmla="*/ 6877050 h 6877050"/>
              <a:gd name="connsiteX9" fmla="*/ 5305425 w 6315075"/>
              <a:gd name="connsiteY9" fmla="*/ 6877050 h 6877050"/>
              <a:gd name="connsiteX10" fmla="*/ 5524500 w 6315075"/>
              <a:gd name="connsiteY10" fmla="*/ 4057650 h 6877050"/>
              <a:gd name="connsiteX11" fmla="*/ 5534025 w 6315075"/>
              <a:gd name="connsiteY11" fmla="*/ 6867525 h 6877050"/>
              <a:gd name="connsiteX12" fmla="*/ 6315075 w 6315075"/>
              <a:gd name="connsiteY12" fmla="*/ 6867525 h 6877050"/>
              <a:gd name="connsiteX13" fmla="*/ 6305550 w 6315075"/>
              <a:gd name="connsiteY13" fmla="*/ 0 h 6877050"/>
              <a:gd name="connsiteX0" fmla="*/ 6305550 w 6315075"/>
              <a:gd name="connsiteY0" fmla="*/ 0 h 6886575"/>
              <a:gd name="connsiteX1" fmla="*/ 5067300 w 6315075"/>
              <a:gd name="connsiteY1" fmla="*/ 0 h 6886575"/>
              <a:gd name="connsiteX2" fmla="*/ 4857750 w 6315075"/>
              <a:gd name="connsiteY2" fmla="*/ 2286000 h 6886575"/>
              <a:gd name="connsiteX3" fmla="*/ 4648200 w 6315075"/>
              <a:gd name="connsiteY3" fmla="*/ 19050 h 6886575"/>
              <a:gd name="connsiteX4" fmla="*/ 1609725 w 6315075"/>
              <a:gd name="connsiteY4" fmla="*/ 9525 h 6886575"/>
              <a:gd name="connsiteX5" fmla="*/ 0 w 6315075"/>
              <a:gd name="connsiteY5" fmla="*/ 6877050 h 6886575"/>
              <a:gd name="connsiteX6" fmla="*/ 4181475 w 6315075"/>
              <a:gd name="connsiteY6" fmla="*/ 6867525 h 6886575"/>
              <a:gd name="connsiteX7" fmla="*/ 4191000 w 6315075"/>
              <a:gd name="connsiteY7" fmla="*/ 4048125 h 6886575"/>
              <a:gd name="connsiteX8" fmla="*/ 4400550 w 6315075"/>
              <a:gd name="connsiteY8" fmla="*/ 6877050 h 6886575"/>
              <a:gd name="connsiteX9" fmla="*/ 5305425 w 6315075"/>
              <a:gd name="connsiteY9" fmla="*/ 6877050 h 6886575"/>
              <a:gd name="connsiteX10" fmla="*/ 5524500 w 6315075"/>
              <a:gd name="connsiteY10" fmla="*/ 4057650 h 6886575"/>
              <a:gd name="connsiteX11" fmla="*/ 5534025 w 6315075"/>
              <a:gd name="connsiteY11" fmla="*/ 6867525 h 6886575"/>
              <a:gd name="connsiteX12" fmla="*/ 6315075 w 6315075"/>
              <a:gd name="connsiteY12" fmla="*/ 6886575 h 6886575"/>
              <a:gd name="connsiteX13" fmla="*/ 6305550 w 6315075"/>
              <a:gd name="connsiteY13"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5075" h="6886575">
                <a:moveTo>
                  <a:pt x="6305550" y="0"/>
                </a:moveTo>
                <a:lnTo>
                  <a:pt x="5067300" y="0"/>
                </a:lnTo>
                <a:lnTo>
                  <a:pt x="4857750" y="2286000"/>
                </a:lnTo>
                <a:lnTo>
                  <a:pt x="4648200" y="19050"/>
                </a:lnTo>
                <a:lnTo>
                  <a:pt x="1609725" y="9525"/>
                </a:lnTo>
                <a:lnTo>
                  <a:pt x="0" y="6877050"/>
                </a:lnTo>
                <a:lnTo>
                  <a:pt x="4181475" y="6867525"/>
                </a:lnTo>
                <a:lnTo>
                  <a:pt x="4191000" y="4048125"/>
                </a:lnTo>
                <a:lnTo>
                  <a:pt x="4400550" y="6877050"/>
                </a:lnTo>
                <a:lnTo>
                  <a:pt x="5305425" y="6877050"/>
                </a:lnTo>
                <a:lnTo>
                  <a:pt x="5524500" y="4057650"/>
                </a:lnTo>
                <a:lnTo>
                  <a:pt x="5534025" y="6867525"/>
                </a:lnTo>
                <a:lnTo>
                  <a:pt x="6315075" y="6886575"/>
                </a:lnTo>
                <a:lnTo>
                  <a:pt x="6305550" y="0"/>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Freeform 12"/>
          <p:cNvSpPr/>
          <p:nvPr userDrawn="1"/>
        </p:nvSpPr>
        <p:spPr>
          <a:xfrm>
            <a:off x="7491412" y="-28575"/>
            <a:ext cx="1562100" cy="6886575"/>
          </a:xfrm>
          <a:custGeom>
            <a:avLst/>
            <a:gdLst>
              <a:gd name="connsiteX0" fmla="*/ 0 w 1562100"/>
              <a:gd name="connsiteY0" fmla="*/ 0 h 6886575"/>
              <a:gd name="connsiteX1" fmla="*/ 1447800 w 1562100"/>
              <a:gd name="connsiteY1" fmla="*/ 6886575 h 6886575"/>
              <a:gd name="connsiteX2" fmla="*/ 1562100 w 1562100"/>
              <a:gd name="connsiteY2" fmla="*/ 6886575 h 6886575"/>
              <a:gd name="connsiteX3" fmla="*/ 104775 w 1562100"/>
              <a:gd name="connsiteY3" fmla="*/ 9525 h 6886575"/>
              <a:gd name="connsiteX4" fmla="*/ 0 w 1562100"/>
              <a:gd name="connsiteY4" fmla="*/ 0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6886575">
                <a:moveTo>
                  <a:pt x="0" y="0"/>
                </a:moveTo>
                <a:lnTo>
                  <a:pt x="1447800" y="6886575"/>
                </a:lnTo>
                <a:lnTo>
                  <a:pt x="1562100" y="6886575"/>
                </a:lnTo>
                <a:lnTo>
                  <a:pt x="104775" y="95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p:cNvSpPr/>
          <p:nvPr userDrawn="1"/>
        </p:nvSpPr>
        <p:spPr>
          <a:xfrm>
            <a:off x="9091612" y="-19050"/>
            <a:ext cx="123825" cy="686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Freeform 14"/>
          <p:cNvSpPr/>
          <p:nvPr userDrawn="1"/>
        </p:nvSpPr>
        <p:spPr>
          <a:xfrm>
            <a:off x="7600950" y="-9524"/>
            <a:ext cx="1485900" cy="6858000"/>
          </a:xfrm>
          <a:custGeom>
            <a:avLst/>
            <a:gdLst>
              <a:gd name="connsiteX0" fmla="*/ 0 w 1485900"/>
              <a:gd name="connsiteY0" fmla="*/ 0 h 6877050"/>
              <a:gd name="connsiteX1" fmla="*/ 1485900 w 1485900"/>
              <a:gd name="connsiteY1" fmla="*/ 19050 h 6877050"/>
              <a:gd name="connsiteX2" fmla="*/ 1485900 w 1485900"/>
              <a:gd name="connsiteY2" fmla="*/ 6877050 h 6877050"/>
              <a:gd name="connsiteX3" fmla="*/ 1457325 w 1485900"/>
              <a:gd name="connsiteY3" fmla="*/ 6858000 h 6877050"/>
              <a:gd name="connsiteX4" fmla="*/ 0 w 1485900"/>
              <a:gd name="connsiteY4" fmla="*/ 0 h 6877050"/>
              <a:gd name="connsiteX0" fmla="*/ 0 w 1485900"/>
              <a:gd name="connsiteY0" fmla="*/ 0 h 6877050"/>
              <a:gd name="connsiteX1" fmla="*/ 1485900 w 1485900"/>
              <a:gd name="connsiteY1" fmla="*/ 19050 h 6877050"/>
              <a:gd name="connsiteX2" fmla="*/ 1485900 w 1485900"/>
              <a:gd name="connsiteY2" fmla="*/ 6877050 h 6877050"/>
              <a:gd name="connsiteX3" fmla="*/ 1438275 w 1485900"/>
              <a:gd name="connsiteY3" fmla="*/ 6858000 h 6877050"/>
              <a:gd name="connsiteX4" fmla="*/ 0 w 1485900"/>
              <a:gd name="connsiteY4" fmla="*/ 0 h 6877050"/>
              <a:gd name="connsiteX0" fmla="*/ 0 w 1485900"/>
              <a:gd name="connsiteY0" fmla="*/ 0 h 6886575"/>
              <a:gd name="connsiteX1" fmla="*/ 1485900 w 1485900"/>
              <a:gd name="connsiteY1" fmla="*/ 19050 h 6886575"/>
              <a:gd name="connsiteX2" fmla="*/ 1485900 w 1485900"/>
              <a:gd name="connsiteY2" fmla="*/ 6877050 h 6886575"/>
              <a:gd name="connsiteX3" fmla="*/ 1438275 w 1485900"/>
              <a:gd name="connsiteY3" fmla="*/ 6886575 h 6886575"/>
              <a:gd name="connsiteX4" fmla="*/ 0 w 1485900"/>
              <a:gd name="connsiteY4" fmla="*/ 0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00" h="6886575">
                <a:moveTo>
                  <a:pt x="0" y="0"/>
                </a:moveTo>
                <a:lnTo>
                  <a:pt x="1485900" y="19050"/>
                </a:lnTo>
                <a:lnTo>
                  <a:pt x="1485900" y="6877050"/>
                </a:lnTo>
                <a:lnTo>
                  <a:pt x="1438275" y="6886575"/>
                </a:lnTo>
                <a:lnTo>
                  <a:pt x="0" y="0"/>
                </a:lnTo>
                <a:close/>
              </a:path>
            </a:pathLst>
          </a:custGeom>
          <a:solidFill>
            <a:srgbClr val="006CA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20097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image option 2">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379112" y="2765699"/>
            <a:ext cx="6012163" cy="678126"/>
          </a:xfrm>
          <a:prstGeom prst="rect">
            <a:avLst/>
          </a:prstGeom>
        </p:spPr>
        <p:txBody>
          <a:bodyPr/>
          <a:lstStyle>
            <a:lvl1pPr>
              <a:defRPr sz="2800">
                <a:solidFill>
                  <a:schemeClr val="tx1"/>
                </a:solidFill>
              </a:defRPr>
            </a:lvl1pPr>
          </a:lstStyle>
          <a:p>
            <a:r>
              <a:rPr lang="en-AU" dirty="0"/>
              <a:t>SUB HEADLINE / PRESENTER (28PT ARIAL NARROW, UPPER CASE)</a:t>
            </a:r>
            <a:endParaRPr lang="en-US" dirty="0"/>
          </a:p>
        </p:txBody>
      </p:sp>
      <p:sp>
        <p:nvSpPr>
          <p:cNvPr id="19" name="Text Placeholder 17"/>
          <p:cNvSpPr>
            <a:spLocks noGrp="1"/>
          </p:cNvSpPr>
          <p:nvPr>
            <p:ph type="body" sz="quarter" idx="12" hasCustomPrompt="1"/>
          </p:nvPr>
        </p:nvSpPr>
        <p:spPr>
          <a:xfrm>
            <a:off x="370485" y="4463086"/>
            <a:ext cx="5649316" cy="409725"/>
          </a:xfrm>
          <a:prstGeom prst="rect">
            <a:avLst/>
          </a:prstGeom>
        </p:spPr>
        <p:txBody>
          <a:bodyPr/>
          <a:lstStyle>
            <a:lvl1pPr>
              <a:defRPr sz="2000" baseline="0">
                <a:solidFill>
                  <a:schemeClr val="tx1"/>
                </a:solidFill>
              </a:defRPr>
            </a:lvl1pPr>
          </a:lstStyle>
          <a:p>
            <a:r>
              <a:rPr lang="en-AU" dirty="0"/>
              <a:t>DATE (20PT ARIAL NARROW, UPPER CASE)</a:t>
            </a:r>
            <a:br>
              <a:rPr lang="en-AU" dirty="0"/>
            </a:br>
            <a:endParaRPr lang="en-US" dirty="0"/>
          </a:p>
        </p:txBody>
      </p:sp>
      <p:sp>
        <p:nvSpPr>
          <p:cNvPr id="23" name="Text Placeholder 22"/>
          <p:cNvSpPr>
            <a:spLocks noGrp="1"/>
          </p:cNvSpPr>
          <p:nvPr>
            <p:ph type="body" sz="quarter" idx="13" hasCustomPrompt="1"/>
          </p:nvPr>
        </p:nvSpPr>
        <p:spPr>
          <a:xfrm>
            <a:off x="378808" y="1959605"/>
            <a:ext cx="6012467" cy="1180231"/>
          </a:xfrm>
          <a:prstGeom prst="rect">
            <a:avLst/>
          </a:prstGeom>
        </p:spPr>
        <p:txBody>
          <a:bodyPr/>
          <a:lstStyle>
            <a:lvl1pPr>
              <a:defRPr sz="4500" b="1" baseline="0">
                <a:solidFill>
                  <a:srgbClr val="006CAB"/>
                </a:solidFill>
              </a:defRPr>
            </a:lvl1pPr>
          </a:lstStyle>
          <a:p>
            <a:pPr lvl="0"/>
            <a:r>
              <a:rPr lang="en-US" dirty="0"/>
              <a:t>TITLE (UPPER CASE)</a:t>
            </a:r>
          </a:p>
        </p:txBody>
      </p:sp>
      <p:sp>
        <p:nvSpPr>
          <p:cNvPr id="25" name="Text Placeholder 17"/>
          <p:cNvSpPr>
            <a:spLocks noGrp="1"/>
          </p:cNvSpPr>
          <p:nvPr>
            <p:ph type="body" sz="quarter" idx="14" hasCustomPrompt="1"/>
          </p:nvPr>
        </p:nvSpPr>
        <p:spPr>
          <a:xfrm>
            <a:off x="370183" y="4872811"/>
            <a:ext cx="5649617" cy="409725"/>
          </a:xfrm>
          <a:prstGeom prst="rect">
            <a:avLst/>
          </a:prstGeom>
        </p:spPr>
        <p:txBody>
          <a:bodyPr/>
          <a:lstStyle>
            <a:lvl1pPr>
              <a:defRPr sz="2000" baseline="0">
                <a:solidFill>
                  <a:schemeClr val="tx1"/>
                </a:solidFill>
              </a:defRPr>
            </a:lvl1pPr>
          </a:lstStyle>
          <a:p>
            <a:r>
              <a:rPr lang="en-AU" dirty="0"/>
              <a:t>LOCATION/ EXTRA LINE (20PT ARIAL NARROW, UPPER CASE)</a:t>
            </a:r>
            <a:br>
              <a:rPr lang="en-AU" dirty="0"/>
            </a:b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68" y="440724"/>
            <a:ext cx="2270107" cy="660521"/>
          </a:xfrm>
          <a:prstGeom prst="rect">
            <a:avLst/>
          </a:prstGeom>
        </p:spPr>
      </p:pic>
      <p:sp>
        <p:nvSpPr>
          <p:cNvPr id="11" name="Freeform 10"/>
          <p:cNvSpPr/>
          <p:nvPr userDrawn="1"/>
        </p:nvSpPr>
        <p:spPr>
          <a:xfrm>
            <a:off x="5876925" y="-19050"/>
            <a:ext cx="6315075" cy="6886575"/>
          </a:xfrm>
          <a:custGeom>
            <a:avLst/>
            <a:gdLst>
              <a:gd name="connsiteX0" fmla="*/ 6305550 w 6315075"/>
              <a:gd name="connsiteY0" fmla="*/ 0 h 6877050"/>
              <a:gd name="connsiteX1" fmla="*/ 5067300 w 6315075"/>
              <a:gd name="connsiteY1" fmla="*/ 0 h 6877050"/>
              <a:gd name="connsiteX2" fmla="*/ 4857750 w 6315075"/>
              <a:gd name="connsiteY2" fmla="*/ 2286000 h 6877050"/>
              <a:gd name="connsiteX3" fmla="*/ 4648200 w 6315075"/>
              <a:gd name="connsiteY3" fmla="*/ 19050 h 6877050"/>
              <a:gd name="connsiteX4" fmla="*/ 1609725 w 6315075"/>
              <a:gd name="connsiteY4" fmla="*/ 9525 h 6877050"/>
              <a:gd name="connsiteX5" fmla="*/ 0 w 6315075"/>
              <a:gd name="connsiteY5" fmla="*/ 6877050 h 6877050"/>
              <a:gd name="connsiteX6" fmla="*/ 4181475 w 6315075"/>
              <a:gd name="connsiteY6" fmla="*/ 6867525 h 6877050"/>
              <a:gd name="connsiteX7" fmla="*/ 4191000 w 6315075"/>
              <a:gd name="connsiteY7" fmla="*/ 4048125 h 6877050"/>
              <a:gd name="connsiteX8" fmla="*/ 4400550 w 6315075"/>
              <a:gd name="connsiteY8" fmla="*/ 6877050 h 6877050"/>
              <a:gd name="connsiteX9" fmla="*/ 5305425 w 6315075"/>
              <a:gd name="connsiteY9" fmla="*/ 6877050 h 6877050"/>
              <a:gd name="connsiteX10" fmla="*/ 5524500 w 6315075"/>
              <a:gd name="connsiteY10" fmla="*/ 4057650 h 6877050"/>
              <a:gd name="connsiteX11" fmla="*/ 5553075 w 6315075"/>
              <a:gd name="connsiteY11" fmla="*/ 6867525 h 6877050"/>
              <a:gd name="connsiteX12" fmla="*/ 6315075 w 6315075"/>
              <a:gd name="connsiteY12" fmla="*/ 6867525 h 6877050"/>
              <a:gd name="connsiteX13" fmla="*/ 6305550 w 6315075"/>
              <a:gd name="connsiteY13" fmla="*/ 0 h 6877050"/>
              <a:gd name="connsiteX0" fmla="*/ 6305550 w 6315075"/>
              <a:gd name="connsiteY0" fmla="*/ 0 h 6877050"/>
              <a:gd name="connsiteX1" fmla="*/ 5067300 w 6315075"/>
              <a:gd name="connsiteY1" fmla="*/ 0 h 6877050"/>
              <a:gd name="connsiteX2" fmla="*/ 4857750 w 6315075"/>
              <a:gd name="connsiteY2" fmla="*/ 2286000 h 6877050"/>
              <a:gd name="connsiteX3" fmla="*/ 4648200 w 6315075"/>
              <a:gd name="connsiteY3" fmla="*/ 19050 h 6877050"/>
              <a:gd name="connsiteX4" fmla="*/ 1609725 w 6315075"/>
              <a:gd name="connsiteY4" fmla="*/ 9525 h 6877050"/>
              <a:gd name="connsiteX5" fmla="*/ 0 w 6315075"/>
              <a:gd name="connsiteY5" fmla="*/ 6877050 h 6877050"/>
              <a:gd name="connsiteX6" fmla="*/ 4181475 w 6315075"/>
              <a:gd name="connsiteY6" fmla="*/ 6867525 h 6877050"/>
              <a:gd name="connsiteX7" fmla="*/ 4191000 w 6315075"/>
              <a:gd name="connsiteY7" fmla="*/ 4048125 h 6877050"/>
              <a:gd name="connsiteX8" fmla="*/ 4400550 w 6315075"/>
              <a:gd name="connsiteY8" fmla="*/ 6877050 h 6877050"/>
              <a:gd name="connsiteX9" fmla="*/ 5305425 w 6315075"/>
              <a:gd name="connsiteY9" fmla="*/ 6877050 h 6877050"/>
              <a:gd name="connsiteX10" fmla="*/ 5524500 w 6315075"/>
              <a:gd name="connsiteY10" fmla="*/ 4057650 h 6877050"/>
              <a:gd name="connsiteX11" fmla="*/ 5534025 w 6315075"/>
              <a:gd name="connsiteY11" fmla="*/ 6867525 h 6877050"/>
              <a:gd name="connsiteX12" fmla="*/ 6315075 w 6315075"/>
              <a:gd name="connsiteY12" fmla="*/ 6867525 h 6877050"/>
              <a:gd name="connsiteX13" fmla="*/ 6305550 w 6315075"/>
              <a:gd name="connsiteY13" fmla="*/ 0 h 6877050"/>
              <a:gd name="connsiteX0" fmla="*/ 6305550 w 6315075"/>
              <a:gd name="connsiteY0" fmla="*/ 0 h 6886575"/>
              <a:gd name="connsiteX1" fmla="*/ 5067300 w 6315075"/>
              <a:gd name="connsiteY1" fmla="*/ 0 h 6886575"/>
              <a:gd name="connsiteX2" fmla="*/ 4857750 w 6315075"/>
              <a:gd name="connsiteY2" fmla="*/ 2286000 h 6886575"/>
              <a:gd name="connsiteX3" fmla="*/ 4648200 w 6315075"/>
              <a:gd name="connsiteY3" fmla="*/ 19050 h 6886575"/>
              <a:gd name="connsiteX4" fmla="*/ 1609725 w 6315075"/>
              <a:gd name="connsiteY4" fmla="*/ 9525 h 6886575"/>
              <a:gd name="connsiteX5" fmla="*/ 0 w 6315075"/>
              <a:gd name="connsiteY5" fmla="*/ 6877050 h 6886575"/>
              <a:gd name="connsiteX6" fmla="*/ 4181475 w 6315075"/>
              <a:gd name="connsiteY6" fmla="*/ 6867525 h 6886575"/>
              <a:gd name="connsiteX7" fmla="*/ 4191000 w 6315075"/>
              <a:gd name="connsiteY7" fmla="*/ 4048125 h 6886575"/>
              <a:gd name="connsiteX8" fmla="*/ 4400550 w 6315075"/>
              <a:gd name="connsiteY8" fmla="*/ 6877050 h 6886575"/>
              <a:gd name="connsiteX9" fmla="*/ 5305425 w 6315075"/>
              <a:gd name="connsiteY9" fmla="*/ 6877050 h 6886575"/>
              <a:gd name="connsiteX10" fmla="*/ 5524500 w 6315075"/>
              <a:gd name="connsiteY10" fmla="*/ 4057650 h 6886575"/>
              <a:gd name="connsiteX11" fmla="*/ 5534025 w 6315075"/>
              <a:gd name="connsiteY11" fmla="*/ 6867525 h 6886575"/>
              <a:gd name="connsiteX12" fmla="*/ 6315075 w 6315075"/>
              <a:gd name="connsiteY12" fmla="*/ 6886575 h 6886575"/>
              <a:gd name="connsiteX13" fmla="*/ 6305550 w 6315075"/>
              <a:gd name="connsiteY13"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5075" h="6886575">
                <a:moveTo>
                  <a:pt x="6305550" y="0"/>
                </a:moveTo>
                <a:lnTo>
                  <a:pt x="5067300" y="0"/>
                </a:lnTo>
                <a:lnTo>
                  <a:pt x="4857750" y="2286000"/>
                </a:lnTo>
                <a:lnTo>
                  <a:pt x="4648200" y="19050"/>
                </a:lnTo>
                <a:lnTo>
                  <a:pt x="1609725" y="9525"/>
                </a:lnTo>
                <a:lnTo>
                  <a:pt x="0" y="6877050"/>
                </a:lnTo>
                <a:lnTo>
                  <a:pt x="4181475" y="6867525"/>
                </a:lnTo>
                <a:lnTo>
                  <a:pt x="4191000" y="4048125"/>
                </a:lnTo>
                <a:lnTo>
                  <a:pt x="4400550" y="6877050"/>
                </a:lnTo>
                <a:lnTo>
                  <a:pt x="5305425" y="6877050"/>
                </a:lnTo>
                <a:lnTo>
                  <a:pt x="5524500" y="4057650"/>
                </a:lnTo>
                <a:lnTo>
                  <a:pt x="5534025" y="6867525"/>
                </a:lnTo>
                <a:lnTo>
                  <a:pt x="6315075" y="6886575"/>
                </a:lnTo>
                <a:lnTo>
                  <a:pt x="6305550" y="0"/>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Freeform 15"/>
          <p:cNvSpPr/>
          <p:nvPr userDrawn="1"/>
        </p:nvSpPr>
        <p:spPr>
          <a:xfrm>
            <a:off x="7491412" y="-28575"/>
            <a:ext cx="1562100" cy="6886575"/>
          </a:xfrm>
          <a:custGeom>
            <a:avLst/>
            <a:gdLst>
              <a:gd name="connsiteX0" fmla="*/ 0 w 1562100"/>
              <a:gd name="connsiteY0" fmla="*/ 0 h 6886575"/>
              <a:gd name="connsiteX1" fmla="*/ 1447800 w 1562100"/>
              <a:gd name="connsiteY1" fmla="*/ 6886575 h 6886575"/>
              <a:gd name="connsiteX2" fmla="*/ 1562100 w 1562100"/>
              <a:gd name="connsiteY2" fmla="*/ 6886575 h 6886575"/>
              <a:gd name="connsiteX3" fmla="*/ 104775 w 1562100"/>
              <a:gd name="connsiteY3" fmla="*/ 9525 h 6886575"/>
              <a:gd name="connsiteX4" fmla="*/ 0 w 1562100"/>
              <a:gd name="connsiteY4" fmla="*/ 0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6886575">
                <a:moveTo>
                  <a:pt x="0" y="0"/>
                </a:moveTo>
                <a:lnTo>
                  <a:pt x="1447800" y="6886575"/>
                </a:lnTo>
                <a:lnTo>
                  <a:pt x="1562100" y="6886575"/>
                </a:lnTo>
                <a:lnTo>
                  <a:pt x="104775" y="95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p:cNvSpPr/>
          <p:nvPr userDrawn="1"/>
        </p:nvSpPr>
        <p:spPr>
          <a:xfrm>
            <a:off x="9091612" y="-19050"/>
            <a:ext cx="123825" cy="686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Freeform 19"/>
          <p:cNvSpPr/>
          <p:nvPr userDrawn="1"/>
        </p:nvSpPr>
        <p:spPr>
          <a:xfrm>
            <a:off x="7605712" y="-19050"/>
            <a:ext cx="1485900" cy="6886575"/>
          </a:xfrm>
          <a:custGeom>
            <a:avLst/>
            <a:gdLst>
              <a:gd name="connsiteX0" fmla="*/ 0 w 1485900"/>
              <a:gd name="connsiteY0" fmla="*/ 0 h 6877050"/>
              <a:gd name="connsiteX1" fmla="*/ 1485900 w 1485900"/>
              <a:gd name="connsiteY1" fmla="*/ 19050 h 6877050"/>
              <a:gd name="connsiteX2" fmla="*/ 1485900 w 1485900"/>
              <a:gd name="connsiteY2" fmla="*/ 6877050 h 6877050"/>
              <a:gd name="connsiteX3" fmla="*/ 1457325 w 1485900"/>
              <a:gd name="connsiteY3" fmla="*/ 6858000 h 6877050"/>
              <a:gd name="connsiteX4" fmla="*/ 0 w 1485900"/>
              <a:gd name="connsiteY4" fmla="*/ 0 h 6877050"/>
              <a:gd name="connsiteX0" fmla="*/ 0 w 1485900"/>
              <a:gd name="connsiteY0" fmla="*/ 0 h 6877050"/>
              <a:gd name="connsiteX1" fmla="*/ 1485900 w 1485900"/>
              <a:gd name="connsiteY1" fmla="*/ 19050 h 6877050"/>
              <a:gd name="connsiteX2" fmla="*/ 1485900 w 1485900"/>
              <a:gd name="connsiteY2" fmla="*/ 6877050 h 6877050"/>
              <a:gd name="connsiteX3" fmla="*/ 1438275 w 1485900"/>
              <a:gd name="connsiteY3" fmla="*/ 6858000 h 6877050"/>
              <a:gd name="connsiteX4" fmla="*/ 0 w 1485900"/>
              <a:gd name="connsiteY4" fmla="*/ 0 h 6877050"/>
              <a:gd name="connsiteX0" fmla="*/ 0 w 1485900"/>
              <a:gd name="connsiteY0" fmla="*/ 0 h 6886575"/>
              <a:gd name="connsiteX1" fmla="*/ 1485900 w 1485900"/>
              <a:gd name="connsiteY1" fmla="*/ 19050 h 6886575"/>
              <a:gd name="connsiteX2" fmla="*/ 1485900 w 1485900"/>
              <a:gd name="connsiteY2" fmla="*/ 6877050 h 6886575"/>
              <a:gd name="connsiteX3" fmla="*/ 1438275 w 1485900"/>
              <a:gd name="connsiteY3" fmla="*/ 6886575 h 6886575"/>
              <a:gd name="connsiteX4" fmla="*/ 0 w 1485900"/>
              <a:gd name="connsiteY4" fmla="*/ 0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00" h="6886575">
                <a:moveTo>
                  <a:pt x="0" y="0"/>
                </a:moveTo>
                <a:lnTo>
                  <a:pt x="1485900" y="19050"/>
                </a:lnTo>
                <a:lnTo>
                  <a:pt x="1485900" y="6877050"/>
                </a:lnTo>
                <a:lnTo>
                  <a:pt x="1438275" y="6886575"/>
                </a:lnTo>
                <a:lnTo>
                  <a:pt x="0" y="0"/>
                </a:lnTo>
                <a:close/>
              </a:path>
            </a:pathLst>
          </a:custGeom>
          <a:solidFill>
            <a:srgbClr val="006CA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478253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image option 3">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379112" y="2765699"/>
            <a:ext cx="6012163" cy="678126"/>
          </a:xfrm>
          <a:prstGeom prst="rect">
            <a:avLst/>
          </a:prstGeom>
        </p:spPr>
        <p:txBody>
          <a:bodyPr/>
          <a:lstStyle>
            <a:lvl1pPr>
              <a:defRPr sz="2800">
                <a:solidFill>
                  <a:schemeClr val="tx1"/>
                </a:solidFill>
              </a:defRPr>
            </a:lvl1pPr>
          </a:lstStyle>
          <a:p>
            <a:r>
              <a:rPr lang="en-AU" dirty="0"/>
              <a:t>SUB HEADLINE / PRESENTER (28PT ARIAL NARROW, UPPER CASE)</a:t>
            </a:r>
            <a:endParaRPr lang="en-US" dirty="0"/>
          </a:p>
        </p:txBody>
      </p:sp>
      <p:sp>
        <p:nvSpPr>
          <p:cNvPr id="19" name="Text Placeholder 17"/>
          <p:cNvSpPr>
            <a:spLocks noGrp="1"/>
          </p:cNvSpPr>
          <p:nvPr>
            <p:ph type="body" sz="quarter" idx="12" hasCustomPrompt="1"/>
          </p:nvPr>
        </p:nvSpPr>
        <p:spPr>
          <a:xfrm>
            <a:off x="370485" y="4463086"/>
            <a:ext cx="5649316" cy="409725"/>
          </a:xfrm>
          <a:prstGeom prst="rect">
            <a:avLst/>
          </a:prstGeom>
        </p:spPr>
        <p:txBody>
          <a:bodyPr/>
          <a:lstStyle>
            <a:lvl1pPr>
              <a:defRPr sz="2000" baseline="0">
                <a:solidFill>
                  <a:schemeClr val="tx1"/>
                </a:solidFill>
              </a:defRPr>
            </a:lvl1pPr>
          </a:lstStyle>
          <a:p>
            <a:r>
              <a:rPr lang="en-AU" dirty="0"/>
              <a:t>DATE (20PT ARIAL NARROW, UPPER CASE)</a:t>
            </a:r>
            <a:br>
              <a:rPr lang="en-AU" dirty="0"/>
            </a:br>
            <a:endParaRPr lang="en-US" dirty="0"/>
          </a:p>
        </p:txBody>
      </p:sp>
      <p:sp>
        <p:nvSpPr>
          <p:cNvPr id="23" name="Text Placeholder 22"/>
          <p:cNvSpPr>
            <a:spLocks noGrp="1"/>
          </p:cNvSpPr>
          <p:nvPr>
            <p:ph type="body" sz="quarter" idx="13" hasCustomPrompt="1"/>
          </p:nvPr>
        </p:nvSpPr>
        <p:spPr>
          <a:xfrm>
            <a:off x="378808" y="1959605"/>
            <a:ext cx="6012467" cy="1180231"/>
          </a:xfrm>
          <a:prstGeom prst="rect">
            <a:avLst/>
          </a:prstGeom>
        </p:spPr>
        <p:txBody>
          <a:bodyPr/>
          <a:lstStyle>
            <a:lvl1pPr>
              <a:defRPr sz="4500" b="1" baseline="0">
                <a:solidFill>
                  <a:srgbClr val="006CAB"/>
                </a:solidFill>
              </a:defRPr>
            </a:lvl1pPr>
          </a:lstStyle>
          <a:p>
            <a:pPr lvl="0"/>
            <a:r>
              <a:rPr lang="en-US" dirty="0"/>
              <a:t>TITLE (UPPER CASE)</a:t>
            </a:r>
          </a:p>
        </p:txBody>
      </p:sp>
      <p:sp>
        <p:nvSpPr>
          <p:cNvPr id="25" name="Text Placeholder 17"/>
          <p:cNvSpPr>
            <a:spLocks noGrp="1"/>
          </p:cNvSpPr>
          <p:nvPr>
            <p:ph type="body" sz="quarter" idx="14" hasCustomPrompt="1"/>
          </p:nvPr>
        </p:nvSpPr>
        <p:spPr>
          <a:xfrm>
            <a:off x="370183" y="4872811"/>
            <a:ext cx="5649617" cy="409725"/>
          </a:xfrm>
          <a:prstGeom prst="rect">
            <a:avLst/>
          </a:prstGeom>
        </p:spPr>
        <p:txBody>
          <a:bodyPr/>
          <a:lstStyle>
            <a:lvl1pPr>
              <a:defRPr sz="2000" baseline="0">
                <a:solidFill>
                  <a:schemeClr val="tx1"/>
                </a:solidFill>
              </a:defRPr>
            </a:lvl1pPr>
          </a:lstStyle>
          <a:p>
            <a:r>
              <a:rPr lang="en-AU" dirty="0"/>
              <a:t>LOCATION/ EXTRA LINE (20PT ARIAL NARROW, UPPER CASE)</a:t>
            </a:r>
            <a:br>
              <a:rPr lang="en-AU" dirty="0"/>
            </a:br>
            <a:endParaRPr lang="en-US" dirty="0"/>
          </a:p>
        </p:txBody>
      </p:sp>
      <p:sp>
        <p:nvSpPr>
          <p:cNvPr id="12" name="Freeform 11"/>
          <p:cNvSpPr/>
          <p:nvPr userDrawn="1"/>
        </p:nvSpPr>
        <p:spPr>
          <a:xfrm>
            <a:off x="5876925" y="-19050"/>
            <a:ext cx="6315075" cy="6886575"/>
          </a:xfrm>
          <a:custGeom>
            <a:avLst/>
            <a:gdLst>
              <a:gd name="connsiteX0" fmla="*/ 6305550 w 6315075"/>
              <a:gd name="connsiteY0" fmla="*/ 0 h 6877050"/>
              <a:gd name="connsiteX1" fmla="*/ 5067300 w 6315075"/>
              <a:gd name="connsiteY1" fmla="*/ 0 h 6877050"/>
              <a:gd name="connsiteX2" fmla="*/ 4857750 w 6315075"/>
              <a:gd name="connsiteY2" fmla="*/ 2286000 h 6877050"/>
              <a:gd name="connsiteX3" fmla="*/ 4648200 w 6315075"/>
              <a:gd name="connsiteY3" fmla="*/ 19050 h 6877050"/>
              <a:gd name="connsiteX4" fmla="*/ 1609725 w 6315075"/>
              <a:gd name="connsiteY4" fmla="*/ 9525 h 6877050"/>
              <a:gd name="connsiteX5" fmla="*/ 0 w 6315075"/>
              <a:gd name="connsiteY5" fmla="*/ 6877050 h 6877050"/>
              <a:gd name="connsiteX6" fmla="*/ 4181475 w 6315075"/>
              <a:gd name="connsiteY6" fmla="*/ 6867525 h 6877050"/>
              <a:gd name="connsiteX7" fmla="*/ 4191000 w 6315075"/>
              <a:gd name="connsiteY7" fmla="*/ 4048125 h 6877050"/>
              <a:gd name="connsiteX8" fmla="*/ 4400550 w 6315075"/>
              <a:gd name="connsiteY8" fmla="*/ 6877050 h 6877050"/>
              <a:gd name="connsiteX9" fmla="*/ 5305425 w 6315075"/>
              <a:gd name="connsiteY9" fmla="*/ 6877050 h 6877050"/>
              <a:gd name="connsiteX10" fmla="*/ 5524500 w 6315075"/>
              <a:gd name="connsiteY10" fmla="*/ 4057650 h 6877050"/>
              <a:gd name="connsiteX11" fmla="*/ 5553075 w 6315075"/>
              <a:gd name="connsiteY11" fmla="*/ 6867525 h 6877050"/>
              <a:gd name="connsiteX12" fmla="*/ 6315075 w 6315075"/>
              <a:gd name="connsiteY12" fmla="*/ 6867525 h 6877050"/>
              <a:gd name="connsiteX13" fmla="*/ 6305550 w 6315075"/>
              <a:gd name="connsiteY13" fmla="*/ 0 h 6877050"/>
              <a:gd name="connsiteX0" fmla="*/ 6305550 w 6315075"/>
              <a:gd name="connsiteY0" fmla="*/ 0 h 6877050"/>
              <a:gd name="connsiteX1" fmla="*/ 5067300 w 6315075"/>
              <a:gd name="connsiteY1" fmla="*/ 0 h 6877050"/>
              <a:gd name="connsiteX2" fmla="*/ 4857750 w 6315075"/>
              <a:gd name="connsiteY2" fmla="*/ 2286000 h 6877050"/>
              <a:gd name="connsiteX3" fmla="*/ 4648200 w 6315075"/>
              <a:gd name="connsiteY3" fmla="*/ 19050 h 6877050"/>
              <a:gd name="connsiteX4" fmla="*/ 1609725 w 6315075"/>
              <a:gd name="connsiteY4" fmla="*/ 9525 h 6877050"/>
              <a:gd name="connsiteX5" fmla="*/ 0 w 6315075"/>
              <a:gd name="connsiteY5" fmla="*/ 6877050 h 6877050"/>
              <a:gd name="connsiteX6" fmla="*/ 4181475 w 6315075"/>
              <a:gd name="connsiteY6" fmla="*/ 6867525 h 6877050"/>
              <a:gd name="connsiteX7" fmla="*/ 4191000 w 6315075"/>
              <a:gd name="connsiteY7" fmla="*/ 4048125 h 6877050"/>
              <a:gd name="connsiteX8" fmla="*/ 4400550 w 6315075"/>
              <a:gd name="connsiteY8" fmla="*/ 6877050 h 6877050"/>
              <a:gd name="connsiteX9" fmla="*/ 5305425 w 6315075"/>
              <a:gd name="connsiteY9" fmla="*/ 6877050 h 6877050"/>
              <a:gd name="connsiteX10" fmla="*/ 5524500 w 6315075"/>
              <a:gd name="connsiteY10" fmla="*/ 4057650 h 6877050"/>
              <a:gd name="connsiteX11" fmla="*/ 5534025 w 6315075"/>
              <a:gd name="connsiteY11" fmla="*/ 6867525 h 6877050"/>
              <a:gd name="connsiteX12" fmla="*/ 6315075 w 6315075"/>
              <a:gd name="connsiteY12" fmla="*/ 6867525 h 6877050"/>
              <a:gd name="connsiteX13" fmla="*/ 6305550 w 6315075"/>
              <a:gd name="connsiteY13" fmla="*/ 0 h 6877050"/>
              <a:gd name="connsiteX0" fmla="*/ 6305550 w 6315075"/>
              <a:gd name="connsiteY0" fmla="*/ 0 h 6886575"/>
              <a:gd name="connsiteX1" fmla="*/ 5067300 w 6315075"/>
              <a:gd name="connsiteY1" fmla="*/ 0 h 6886575"/>
              <a:gd name="connsiteX2" fmla="*/ 4857750 w 6315075"/>
              <a:gd name="connsiteY2" fmla="*/ 2286000 h 6886575"/>
              <a:gd name="connsiteX3" fmla="*/ 4648200 w 6315075"/>
              <a:gd name="connsiteY3" fmla="*/ 19050 h 6886575"/>
              <a:gd name="connsiteX4" fmla="*/ 1609725 w 6315075"/>
              <a:gd name="connsiteY4" fmla="*/ 9525 h 6886575"/>
              <a:gd name="connsiteX5" fmla="*/ 0 w 6315075"/>
              <a:gd name="connsiteY5" fmla="*/ 6877050 h 6886575"/>
              <a:gd name="connsiteX6" fmla="*/ 4181475 w 6315075"/>
              <a:gd name="connsiteY6" fmla="*/ 6867525 h 6886575"/>
              <a:gd name="connsiteX7" fmla="*/ 4191000 w 6315075"/>
              <a:gd name="connsiteY7" fmla="*/ 4048125 h 6886575"/>
              <a:gd name="connsiteX8" fmla="*/ 4400550 w 6315075"/>
              <a:gd name="connsiteY8" fmla="*/ 6877050 h 6886575"/>
              <a:gd name="connsiteX9" fmla="*/ 5305425 w 6315075"/>
              <a:gd name="connsiteY9" fmla="*/ 6877050 h 6886575"/>
              <a:gd name="connsiteX10" fmla="*/ 5524500 w 6315075"/>
              <a:gd name="connsiteY10" fmla="*/ 4057650 h 6886575"/>
              <a:gd name="connsiteX11" fmla="*/ 5534025 w 6315075"/>
              <a:gd name="connsiteY11" fmla="*/ 6867525 h 6886575"/>
              <a:gd name="connsiteX12" fmla="*/ 6315075 w 6315075"/>
              <a:gd name="connsiteY12" fmla="*/ 6886575 h 6886575"/>
              <a:gd name="connsiteX13" fmla="*/ 6305550 w 6315075"/>
              <a:gd name="connsiteY13"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5075" h="6886575">
                <a:moveTo>
                  <a:pt x="6305550" y="0"/>
                </a:moveTo>
                <a:lnTo>
                  <a:pt x="5067300" y="0"/>
                </a:lnTo>
                <a:lnTo>
                  <a:pt x="4857750" y="2286000"/>
                </a:lnTo>
                <a:lnTo>
                  <a:pt x="4648200" y="19050"/>
                </a:lnTo>
                <a:lnTo>
                  <a:pt x="1609725" y="9525"/>
                </a:lnTo>
                <a:lnTo>
                  <a:pt x="0" y="6877050"/>
                </a:lnTo>
                <a:lnTo>
                  <a:pt x="4181475" y="6867525"/>
                </a:lnTo>
                <a:lnTo>
                  <a:pt x="4191000" y="4048125"/>
                </a:lnTo>
                <a:lnTo>
                  <a:pt x="4400550" y="6877050"/>
                </a:lnTo>
                <a:lnTo>
                  <a:pt x="5305425" y="6877050"/>
                </a:lnTo>
                <a:lnTo>
                  <a:pt x="5524500" y="4057650"/>
                </a:lnTo>
                <a:lnTo>
                  <a:pt x="5534025" y="6867525"/>
                </a:lnTo>
                <a:lnTo>
                  <a:pt x="6315075" y="6886575"/>
                </a:lnTo>
                <a:lnTo>
                  <a:pt x="6305550" y="0"/>
                </a:ln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Freeform 12"/>
          <p:cNvSpPr/>
          <p:nvPr userDrawn="1"/>
        </p:nvSpPr>
        <p:spPr>
          <a:xfrm>
            <a:off x="7491412" y="-28575"/>
            <a:ext cx="1562100" cy="6886575"/>
          </a:xfrm>
          <a:custGeom>
            <a:avLst/>
            <a:gdLst>
              <a:gd name="connsiteX0" fmla="*/ 0 w 1562100"/>
              <a:gd name="connsiteY0" fmla="*/ 0 h 6886575"/>
              <a:gd name="connsiteX1" fmla="*/ 1447800 w 1562100"/>
              <a:gd name="connsiteY1" fmla="*/ 6886575 h 6886575"/>
              <a:gd name="connsiteX2" fmla="*/ 1562100 w 1562100"/>
              <a:gd name="connsiteY2" fmla="*/ 6886575 h 6886575"/>
              <a:gd name="connsiteX3" fmla="*/ 104775 w 1562100"/>
              <a:gd name="connsiteY3" fmla="*/ 9525 h 6886575"/>
              <a:gd name="connsiteX4" fmla="*/ 0 w 1562100"/>
              <a:gd name="connsiteY4" fmla="*/ 0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6886575">
                <a:moveTo>
                  <a:pt x="0" y="0"/>
                </a:moveTo>
                <a:lnTo>
                  <a:pt x="1447800" y="6886575"/>
                </a:lnTo>
                <a:lnTo>
                  <a:pt x="1562100" y="6886575"/>
                </a:lnTo>
                <a:lnTo>
                  <a:pt x="104775" y="95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p:cNvSpPr/>
          <p:nvPr userDrawn="1"/>
        </p:nvSpPr>
        <p:spPr>
          <a:xfrm>
            <a:off x="9091612" y="-19050"/>
            <a:ext cx="123825" cy="686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Freeform 14"/>
          <p:cNvSpPr/>
          <p:nvPr userDrawn="1"/>
        </p:nvSpPr>
        <p:spPr>
          <a:xfrm>
            <a:off x="7605712" y="-19050"/>
            <a:ext cx="1485900" cy="6886575"/>
          </a:xfrm>
          <a:custGeom>
            <a:avLst/>
            <a:gdLst>
              <a:gd name="connsiteX0" fmla="*/ 0 w 1485900"/>
              <a:gd name="connsiteY0" fmla="*/ 0 h 6877050"/>
              <a:gd name="connsiteX1" fmla="*/ 1485900 w 1485900"/>
              <a:gd name="connsiteY1" fmla="*/ 19050 h 6877050"/>
              <a:gd name="connsiteX2" fmla="*/ 1485900 w 1485900"/>
              <a:gd name="connsiteY2" fmla="*/ 6877050 h 6877050"/>
              <a:gd name="connsiteX3" fmla="*/ 1457325 w 1485900"/>
              <a:gd name="connsiteY3" fmla="*/ 6858000 h 6877050"/>
              <a:gd name="connsiteX4" fmla="*/ 0 w 1485900"/>
              <a:gd name="connsiteY4" fmla="*/ 0 h 6877050"/>
              <a:gd name="connsiteX0" fmla="*/ 0 w 1485900"/>
              <a:gd name="connsiteY0" fmla="*/ 0 h 6877050"/>
              <a:gd name="connsiteX1" fmla="*/ 1485900 w 1485900"/>
              <a:gd name="connsiteY1" fmla="*/ 19050 h 6877050"/>
              <a:gd name="connsiteX2" fmla="*/ 1485900 w 1485900"/>
              <a:gd name="connsiteY2" fmla="*/ 6877050 h 6877050"/>
              <a:gd name="connsiteX3" fmla="*/ 1438275 w 1485900"/>
              <a:gd name="connsiteY3" fmla="*/ 6858000 h 6877050"/>
              <a:gd name="connsiteX4" fmla="*/ 0 w 1485900"/>
              <a:gd name="connsiteY4" fmla="*/ 0 h 6877050"/>
              <a:gd name="connsiteX0" fmla="*/ 0 w 1485900"/>
              <a:gd name="connsiteY0" fmla="*/ 0 h 6886575"/>
              <a:gd name="connsiteX1" fmla="*/ 1485900 w 1485900"/>
              <a:gd name="connsiteY1" fmla="*/ 19050 h 6886575"/>
              <a:gd name="connsiteX2" fmla="*/ 1485900 w 1485900"/>
              <a:gd name="connsiteY2" fmla="*/ 6877050 h 6886575"/>
              <a:gd name="connsiteX3" fmla="*/ 1438275 w 1485900"/>
              <a:gd name="connsiteY3" fmla="*/ 6886575 h 6886575"/>
              <a:gd name="connsiteX4" fmla="*/ 0 w 1485900"/>
              <a:gd name="connsiteY4" fmla="*/ 0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00" h="6886575">
                <a:moveTo>
                  <a:pt x="0" y="0"/>
                </a:moveTo>
                <a:lnTo>
                  <a:pt x="1485900" y="19050"/>
                </a:lnTo>
                <a:lnTo>
                  <a:pt x="1485900" y="6877050"/>
                </a:lnTo>
                <a:lnTo>
                  <a:pt x="1438275" y="6886575"/>
                </a:lnTo>
                <a:lnTo>
                  <a:pt x="0" y="0"/>
                </a:lnTo>
                <a:close/>
              </a:path>
            </a:pathLst>
          </a:custGeom>
          <a:solidFill>
            <a:srgbClr val="006CA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68" y="440724"/>
            <a:ext cx="2270107" cy="660521"/>
          </a:xfrm>
          <a:prstGeom prst="rect">
            <a:avLst/>
          </a:prstGeom>
        </p:spPr>
      </p:pic>
    </p:spTree>
    <p:extLst>
      <p:ext uri="{BB962C8B-B14F-4D97-AF65-F5344CB8AC3E}">
        <p14:creationId xmlns:p14="http://schemas.microsoft.com/office/powerpoint/2010/main" val="155750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with image">
    <p:spTree>
      <p:nvGrpSpPr>
        <p:cNvPr id="1" name=""/>
        <p:cNvGrpSpPr/>
        <p:nvPr/>
      </p:nvGrpSpPr>
      <p:grpSpPr>
        <a:xfrm>
          <a:off x="0" y="0"/>
          <a:ext cx="0" cy="0"/>
          <a:chOff x="0" y="0"/>
          <a:chExt cx="0" cy="0"/>
        </a:xfrm>
      </p:grpSpPr>
      <p:sp>
        <p:nvSpPr>
          <p:cNvPr id="10" name="Freeform 9"/>
          <p:cNvSpPr/>
          <p:nvPr userDrawn="1"/>
        </p:nvSpPr>
        <p:spPr>
          <a:xfrm>
            <a:off x="7491412" y="-28575"/>
            <a:ext cx="1562100" cy="6886575"/>
          </a:xfrm>
          <a:custGeom>
            <a:avLst/>
            <a:gdLst>
              <a:gd name="connsiteX0" fmla="*/ 0 w 1562100"/>
              <a:gd name="connsiteY0" fmla="*/ 0 h 6886575"/>
              <a:gd name="connsiteX1" fmla="*/ 1447800 w 1562100"/>
              <a:gd name="connsiteY1" fmla="*/ 6886575 h 6886575"/>
              <a:gd name="connsiteX2" fmla="*/ 1562100 w 1562100"/>
              <a:gd name="connsiteY2" fmla="*/ 6886575 h 6886575"/>
              <a:gd name="connsiteX3" fmla="*/ 104775 w 1562100"/>
              <a:gd name="connsiteY3" fmla="*/ 9525 h 6886575"/>
              <a:gd name="connsiteX4" fmla="*/ 0 w 1562100"/>
              <a:gd name="connsiteY4" fmla="*/ 0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6886575">
                <a:moveTo>
                  <a:pt x="0" y="0"/>
                </a:moveTo>
                <a:lnTo>
                  <a:pt x="1447800" y="6886575"/>
                </a:lnTo>
                <a:lnTo>
                  <a:pt x="1562100" y="6886575"/>
                </a:lnTo>
                <a:lnTo>
                  <a:pt x="104775" y="95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p:cNvSpPr/>
          <p:nvPr userDrawn="1"/>
        </p:nvSpPr>
        <p:spPr>
          <a:xfrm>
            <a:off x="9091612" y="-19050"/>
            <a:ext cx="123825" cy="686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Freeform 13"/>
          <p:cNvSpPr/>
          <p:nvPr userDrawn="1"/>
        </p:nvSpPr>
        <p:spPr>
          <a:xfrm>
            <a:off x="7491412" y="-28575"/>
            <a:ext cx="1562100" cy="6886575"/>
          </a:xfrm>
          <a:custGeom>
            <a:avLst/>
            <a:gdLst>
              <a:gd name="connsiteX0" fmla="*/ 0 w 1562100"/>
              <a:gd name="connsiteY0" fmla="*/ 0 h 6886575"/>
              <a:gd name="connsiteX1" fmla="*/ 1447800 w 1562100"/>
              <a:gd name="connsiteY1" fmla="*/ 6886575 h 6886575"/>
              <a:gd name="connsiteX2" fmla="*/ 1562100 w 1562100"/>
              <a:gd name="connsiteY2" fmla="*/ 6886575 h 6886575"/>
              <a:gd name="connsiteX3" fmla="*/ 104775 w 1562100"/>
              <a:gd name="connsiteY3" fmla="*/ 9525 h 6886575"/>
              <a:gd name="connsiteX4" fmla="*/ 0 w 1562100"/>
              <a:gd name="connsiteY4" fmla="*/ 0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6886575">
                <a:moveTo>
                  <a:pt x="0" y="0"/>
                </a:moveTo>
                <a:lnTo>
                  <a:pt x="1447800" y="6886575"/>
                </a:lnTo>
                <a:lnTo>
                  <a:pt x="1562100" y="6886575"/>
                </a:lnTo>
                <a:lnTo>
                  <a:pt x="104775" y="95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p:cNvSpPr/>
          <p:nvPr userDrawn="1"/>
        </p:nvSpPr>
        <p:spPr>
          <a:xfrm>
            <a:off x="9091612" y="-19050"/>
            <a:ext cx="123825" cy="686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Freeform 16"/>
          <p:cNvSpPr/>
          <p:nvPr userDrawn="1"/>
        </p:nvSpPr>
        <p:spPr>
          <a:xfrm>
            <a:off x="8428264" y="0"/>
            <a:ext cx="3772445" cy="6853646"/>
          </a:xfrm>
          <a:custGeom>
            <a:avLst/>
            <a:gdLst>
              <a:gd name="connsiteX0" fmla="*/ 0 w 3753395"/>
              <a:gd name="connsiteY0" fmla="*/ 0 h 6853646"/>
              <a:gd name="connsiteX1" fmla="*/ 0 w 3753395"/>
              <a:gd name="connsiteY1" fmla="*/ 69669 h 6853646"/>
              <a:gd name="connsiteX2" fmla="*/ 1463040 w 3753395"/>
              <a:gd name="connsiteY2" fmla="*/ 6853646 h 6853646"/>
              <a:gd name="connsiteX3" fmla="*/ 3744686 w 3753395"/>
              <a:gd name="connsiteY3" fmla="*/ 6844937 h 6853646"/>
              <a:gd name="connsiteX4" fmla="*/ 3753395 w 3753395"/>
              <a:gd name="connsiteY4" fmla="*/ 0 h 6853646"/>
              <a:gd name="connsiteX5" fmla="*/ 0 w 3753395"/>
              <a:gd name="connsiteY5" fmla="*/ 0 h 6853646"/>
              <a:gd name="connsiteX0" fmla="*/ 0 w 3772445"/>
              <a:gd name="connsiteY0" fmla="*/ 0 h 6853646"/>
              <a:gd name="connsiteX1" fmla="*/ 19050 w 3772445"/>
              <a:gd name="connsiteY1" fmla="*/ 69669 h 6853646"/>
              <a:gd name="connsiteX2" fmla="*/ 1482090 w 3772445"/>
              <a:gd name="connsiteY2" fmla="*/ 6853646 h 6853646"/>
              <a:gd name="connsiteX3" fmla="*/ 3763736 w 3772445"/>
              <a:gd name="connsiteY3" fmla="*/ 6844937 h 6853646"/>
              <a:gd name="connsiteX4" fmla="*/ 3772445 w 3772445"/>
              <a:gd name="connsiteY4" fmla="*/ 0 h 6853646"/>
              <a:gd name="connsiteX5" fmla="*/ 0 w 3772445"/>
              <a:gd name="connsiteY5" fmla="*/ 0 h 685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2445" h="6853646">
                <a:moveTo>
                  <a:pt x="0" y="0"/>
                </a:moveTo>
                <a:lnTo>
                  <a:pt x="19050" y="69669"/>
                </a:lnTo>
                <a:lnTo>
                  <a:pt x="1482090" y="6853646"/>
                </a:lnTo>
                <a:lnTo>
                  <a:pt x="3763736" y="6844937"/>
                </a:lnTo>
                <a:lnTo>
                  <a:pt x="3772445" y="0"/>
                </a:lnTo>
                <a:lnTo>
                  <a:pt x="0" y="0"/>
                </a:lnTo>
                <a:close/>
              </a:path>
            </a:pathLst>
          </a:custGeom>
          <a:blipFill dpi="0" rotWithShape="1">
            <a:blip r:embed="rId2"/>
            <a:srcRect/>
            <a:tile tx="762000" ty="0" sx="80000" sy="80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ectangle 19"/>
          <p:cNvSpPr/>
          <p:nvPr userDrawn="1"/>
        </p:nvSpPr>
        <p:spPr>
          <a:xfrm>
            <a:off x="9993085" y="9525"/>
            <a:ext cx="123825" cy="686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Freeform 20"/>
          <p:cNvSpPr/>
          <p:nvPr userDrawn="1"/>
        </p:nvSpPr>
        <p:spPr>
          <a:xfrm>
            <a:off x="8420099" y="1"/>
            <a:ext cx="1571625" cy="6877050"/>
          </a:xfrm>
          <a:custGeom>
            <a:avLst/>
            <a:gdLst>
              <a:gd name="connsiteX0" fmla="*/ 0 w 1562100"/>
              <a:gd name="connsiteY0" fmla="*/ 0 h 6877050"/>
              <a:gd name="connsiteX1" fmla="*/ 1562100 w 1562100"/>
              <a:gd name="connsiteY1" fmla="*/ 28575 h 6877050"/>
              <a:gd name="connsiteX2" fmla="*/ 1562100 w 1562100"/>
              <a:gd name="connsiteY2" fmla="*/ 6877050 h 6877050"/>
              <a:gd name="connsiteX3" fmla="*/ 1485900 w 1562100"/>
              <a:gd name="connsiteY3" fmla="*/ 6858000 h 6877050"/>
              <a:gd name="connsiteX4" fmla="*/ 0 w 1562100"/>
              <a:gd name="connsiteY4" fmla="*/ 0 h 6877050"/>
              <a:gd name="connsiteX0" fmla="*/ 0 w 1571625"/>
              <a:gd name="connsiteY0" fmla="*/ 0 h 6867525"/>
              <a:gd name="connsiteX1" fmla="*/ 1571625 w 1571625"/>
              <a:gd name="connsiteY1" fmla="*/ 19050 h 6867525"/>
              <a:gd name="connsiteX2" fmla="*/ 1571625 w 1571625"/>
              <a:gd name="connsiteY2" fmla="*/ 6867525 h 6867525"/>
              <a:gd name="connsiteX3" fmla="*/ 1495425 w 1571625"/>
              <a:gd name="connsiteY3" fmla="*/ 6848475 h 6867525"/>
              <a:gd name="connsiteX4" fmla="*/ 0 w 1571625"/>
              <a:gd name="connsiteY4" fmla="*/ 0 h 6867525"/>
              <a:gd name="connsiteX0" fmla="*/ 0 w 1571625"/>
              <a:gd name="connsiteY0" fmla="*/ 0 h 6877050"/>
              <a:gd name="connsiteX1" fmla="*/ 1571625 w 1571625"/>
              <a:gd name="connsiteY1" fmla="*/ 19050 h 6877050"/>
              <a:gd name="connsiteX2" fmla="*/ 1571625 w 1571625"/>
              <a:gd name="connsiteY2" fmla="*/ 6867525 h 6877050"/>
              <a:gd name="connsiteX3" fmla="*/ 1495425 w 1571625"/>
              <a:gd name="connsiteY3" fmla="*/ 6877050 h 6877050"/>
              <a:gd name="connsiteX4" fmla="*/ 0 w 1571625"/>
              <a:gd name="connsiteY4" fmla="*/ 0 h 6877050"/>
              <a:gd name="connsiteX0" fmla="*/ 0 w 1571625"/>
              <a:gd name="connsiteY0" fmla="*/ 0 h 6905625"/>
              <a:gd name="connsiteX1" fmla="*/ 1571625 w 1571625"/>
              <a:gd name="connsiteY1" fmla="*/ 19050 h 6905625"/>
              <a:gd name="connsiteX2" fmla="*/ 1571625 w 1571625"/>
              <a:gd name="connsiteY2" fmla="*/ 6905625 h 6905625"/>
              <a:gd name="connsiteX3" fmla="*/ 1495425 w 1571625"/>
              <a:gd name="connsiteY3" fmla="*/ 6877050 h 6905625"/>
              <a:gd name="connsiteX4" fmla="*/ 0 w 1571625"/>
              <a:gd name="connsiteY4" fmla="*/ 0 h 6905625"/>
              <a:gd name="connsiteX0" fmla="*/ 0 w 1571625"/>
              <a:gd name="connsiteY0" fmla="*/ 0 h 6886575"/>
              <a:gd name="connsiteX1" fmla="*/ 1571625 w 1571625"/>
              <a:gd name="connsiteY1" fmla="*/ 19050 h 6886575"/>
              <a:gd name="connsiteX2" fmla="*/ 1571625 w 1571625"/>
              <a:gd name="connsiteY2" fmla="*/ 6886575 h 6886575"/>
              <a:gd name="connsiteX3" fmla="*/ 1495425 w 1571625"/>
              <a:gd name="connsiteY3" fmla="*/ 6877050 h 6886575"/>
              <a:gd name="connsiteX4" fmla="*/ 0 w 1571625"/>
              <a:gd name="connsiteY4" fmla="*/ 0 h 6886575"/>
              <a:gd name="connsiteX0" fmla="*/ 0 w 1571625"/>
              <a:gd name="connsiteY0" fmla="*/ 0 h 6886575"/>
              <a:gd name="connsiteX1" fmla="*/ 1571625 w 1571625"/>
              <a:gd name="connsiteY1" fmla="*/ 19050 h 6886575"/>
              <a:gd name="connsiteX2" fmla="*/ 1571625 w 1571625"/>
              <a:gd name="connsiteY2" fmla="*/ 6886575 h 6886575"/>
              <a:gd name="connsiteX3" fmla="*/ 1495425 w 1571625"/>
              <a:gd name="connsiteY3" fmla="*/ 6877050 h 6886575"/>
              <a:gd name="connsiteX4" fmla="*/ 0 w 1571625"/>
              <a:gd name="connsiteY4" fmla="*/ 0 h 6886575"/>
              <a:gd name="connsiteX0" fmla="*/ 0 w 1571625"/>
              <a:gd name="connsiteY0" fmla="*/ 0 h 6877050"/>
              <a:gd name="connsiteX1" fmla="*/ 1571625 w 1571625"/>
              <a:gd name="connsiteY1" fmla="*/ 19050 h 6877050"/>
              <a:gd name="connsiteX2" fmla="*/ 1571625 w 1571625"/>
              <a:gd name="connsiteY2" fmla="*/ 6867525 h 6877050"/>
              <a:gd name="connsiteX3" fmla="*/ 1495425 w 1571625"/>
              <a:gd name="connsiteY3" fmla="*/ 6877050 h 6877050"/>
              <a:gd name="connsiteX4" fmla="*/ 0 w 1571625"/>
              <a:gd name="connsiteY4" fmla="*/ 0 h 6877050"/>
              <a:gd name="connsiteX0" fmla="*/ 0 w 1571625"/>
              <a:gd name="connsiteY0" fmla="*/ 0 h 6877050"/>
              <a:gd name="connsiteX1" fmla="*/ 1571625 w 1571625"/>
              <a:gd name="connsiteY1" fmla="*/ 19050 h 6877050"/>
              <a:gd name="connsiteX2" fmla="*/ 1571625 w 1571625"/>
              <a:gd name="connsiteY2" fmla="*/ 6867525 h 6877050"/>
              <a:gd name="connsiteX3" fmla="*/ 1495425 w 1571625"/>
              <a:gd name="connsiteY3" fmla="*/ 6877050 h 6877050"/>
              <a:gd name="connsiteX4" fmla="*/ 0 w 1571625"/>
              <a:gd name="connsiteY4" fmla="*/ 0 h 6877050"/>
              <a:gd name="connsiteX0" fmla="*/ 0 w 1571625"/>
              <a:gd name="connsiteY0" fmla="*/ 0 h 6877050"/>
              <a:gd name="connsiteX1" fmla="*/ 1571625 w 1571625"/>
              <a:gd name="connsiteY1" fmla="*/ 19050 h 6877050"/>
              <a:gd name="connsiteX2" fmla="*/ 1571625 w 1571625"/>
              <a:gd name="connsiteY2" fmla="*/ 6877050 h 6877050"/>
              <a:gd name="connsiteX3" fmla="*/ 1495425 w 1571625"/>
              <a:gd name="connsiteY3" fmla="*/ 6877050 h 6877050"/>
              <a:gd name="connsiteX4" fmla="*/ 0 w 1571625"/>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625" h="6877050">
                <a:moveTo>
                  <a:pt x="0" y="0"/>
                </a:moveTo>
                <a:lnTo>
                  <a:pt x="1571625" y="19050"/>
                </a:lnTo>
                <a:lnTo>
                  <a:pt x="1571625" y="6877050"/>
                </a:lnTo>
                <a:lnTo>
                  <a:pt x="1495425" y="6877050"/>
                </a:lnTo>
                <a:lnTo>
                  <a:pt x="0" y="0"/>
                </a:lnTo>
                <a:close/>
              </a:path>
            </a:pathLst>
          </a:custGeom>
          <a:solidFill>
            <a:srgbClr val="006CA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a:t>SUB HEADING (24PT, UPPER CASE)</a:t>
            </a:r>
            <a:endParaRPr lang="en-US" dirty="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a:t>HEADING (42PT, UPPER CASE)</a:t>
            </a:r>
          </a:p>
        </p:txBody>
      </p:sp>
      <p:sp>
        <p:nvSpPr>
          <p:cNvPr id="40" name="Text Placeholder 17"/>
          <p:cNvSpPr>
            <a:spLocks noGrp="1"/>
          </p:cNvSpPr>
          <p:nvPr>
            <p:ph type="body" sz="quarter" idx="14" hasCustomPrompt="1"/>
          </p:nvPr>
        </p:nvSpPr>
        <p:spPr>
          <a:xfrm>
            <a:off x="306060" y="1729723"/>
            <a:ext cx="745172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a:t>INTRO HEADING 1 (20PT, ARIAL NARROW, UPPER CASE)</a:t>
            </a:r>
          </a:p>
        </p:txBody>
      </p:sp>
      <p:sp>
        <p:nvSpPr>
          <p:cNvPr id="41" name="Text Placeholder 17"/>
          <p:cNvSpPr>
            <a:spLocks noGrp="1"/>
          </p:cNvSpPr>
          <p:nvPr>
            <p:ph type="body" sz="quarter" idx="16" hasCustomPrompt="1"/>
          </p:nvPr>
        </p:nvSpPr>
        <p:spPr>
          <a:xfrm>
            <a:off x="300211" y="2097682"/>
            <a:ext cx="7451725" cy="1729430"/>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a:t>Body copy (20pt, Arial) </a:t>
            </a:r>
          </a:p>
          <a:p>
            <a:endParaRPr lang="en-AU" dirty="0"/>
          </a:p>
          <a:p>
            <a:endParaRPr lang="en-AU" dirty="0"/>
          </a:p>
        </p:txBody>
      </p:sp>
      <p:sp>
        <p:nvSpPr>
          <p:cNvPr id="42" name="Text Placeholder 17"/>
          <p:cNvSpPr>
            <a:spLocks noGrp="1"/>
          </p:cNvSpPr>
          <p:nvPr>
            <p:ph type="body" sz="quarter" idx="17" hasCustomPrompt="1"/>
          </p:nvPr>
        </p:nvSpPr>
        <p:spPr>
          <a:xfrm>
            <a:off x="300211" y="4111606"/>
            <a:ext cx="745172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a:t>INTRO HEADING 2 (20PT, ARIAL NARROW, UPPER CASE)</a:t>
            </a:r>
          </a:p>
        </p:txBody>
      </p:sp>
      <p:sp>
        <p:nvSpPr>
          <p:cNvPr id="43" name="Text Placeholder 17"/>
          <p:cNvSpPr>
            <a:spLocks noGrp="1"/>
          </p:cNvSpPr>
          <p:nvPr>
            <p:ph type="body" sz="quarter" idx="18" hasCustomPrompt="1"/>
          </p:nvPr>
        </p:nvSpPr>
        <p:spPr>
          <a:xfrm>
            <a:off x="294362" y="4513254"/>
            <a:ext cx="7451725" cy="1729430"/>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a:t>Body copy (20pt, Arial) </a:t>
            </a:r>
          </a:p>
          <a:p>
            <a:endParaRPr lang="en-AU" dirty="0"/>
          </a:p>
          <a:p>
            <a:endParaRPr lang="en-AU" dirty="0"/>
          </a:p>
        </p:txBody>
      </p:sp>
    </p:spTree>
    <p:extLst>
      <p:ext uri="{BB962C8B-B14F-4D97-AF65-F5344CB8AC3E}">
        <p14:creationId xmlns:p14="http://schemas.microsoft.com/office/powerpoint/2010/main" val="351209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with two images">
    <p:spTree>
      <p:nvGrpSpPr>
        <p:cNvPr id="1" name=""/>
        <p:cNvGrpSpPr/>
        <p:nvPr/>
      </p:nvGrpSpPr>
      <p:grpSpPr>
        <a:xfrm>
          <a:off x="0" y="0"/>
          <a:ext cx="0" cy="0"/>
          <a:chOff x="0" y="0"/>
          <a:chExt cx="0" cy="0"/>
        </a:xfrm>
      </p:grpSpPr>
      <p:sp>
        <p:nvSpPr>
          <p:cNvPr id="10" name="Freeform 9"/>
          <p:cNvSpPr/>
          <p:nvPr userDrawn="1"/>
        </p:nvSpPr>
        <p:spPr>
          <a:xfrm>
            <a:off x="7491412" y="-28575"/>
            <a:ext cx="1562100" cy="6886575"/>
          </a:xfrm>
          <a:custGeom>
            <a:avLst/>
            <a:gdLst>
              <a:gd name="connsiteX0" fmla="*/ 0 w 1562100"/>
              <a:gd name="connsiteY0" fmla="*/ 0 h 6886575"/>
              <a:gd name="connsiteX1" fmla="*/ 1447800 w 1562100"/>
              <a:gd name="connsiteY1" fmla="*/ 6886575 h 6886575"/>
              <a:gd name="connsiteX2" fmla="*/ 1562100 w 1562100"/>
              <a:gd name="connsiteY2" fmla="*/ 6886575 h 6886575"/>
              <a:gd name="connsiteX3" fmla="*/ 104775 w 1562100"/>
              <a:gd name="connsiteY3" fmla="*/ 9525 h 6886575"/>
              <a:gd name="connsiteX4" fmla="*/ 0 w 1562100"/>
              <a:gd name="connsiteY4" fmla="*/ 0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6886575">
                <a:moveTo>
                  <a:pt x="0" y="0"/>
                </a:moveTo>
                <a:lnTo>
                  <a:pt x="1447800" y="6886575"/>
                </a:lnTo>
                <a:lnTo>
                  <a:pt x="1562100" y="6886575"/>
                </a:lnTo>
                <a:lnTo>
                  <a:pt x="104775" y="95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p:cNvSpPr/>
          <p:nvPr userDrawn="1"/>
        </p:nvSpPr>
        <p:spPr>
          <a:xfrm>
            <a:off x="9091612" y="-19050"/>
            <a:ext cx="123825" cy="686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Freeform 13"/>
          <p:cNvSpPr/>
          <p:nvPr userDrawn="1"/>
        </p:nvSpPr>
        <p:spPr>
          <a:xfrm>
            <a:off x="7491412" y="-28575"/>
            <a:ext cx="1562100" cy="6886575"/>
          </a:xfrm>
          <a:custGeom>
            <a:avLst/>
            <a:gdLst>
              <a:gd name="connsiteX0" fmla="*/ 0 w 1562100"/>
              <a:gd name="connsiteY0" fmla="*/ 0 h 6886575"/>
              <a:gd name="connsiteX1" fmla="*/ 1447800 w 1562100"/>
              <a:gd name="connsiteY1" fmla="*/ 6886575 h 6886575"/>
              <a:gd name="connsiteX2" fmla="*/ 1562100 w 1562100"/>
              <a:gd name="connsiteY2" fmla="*/ 6886575 h 6886575"/>
              <a:gd name="connsiteX3" fmla="*/ 104775 w 1562100"/>
              <a:gd name="connsiteY3" fmla="*/ 9525 h 6886575"/>
              <a:gd name="connsiteX4" fmla="*/ 0 w 1562100"/>
              <a:gd name="connsiteY4" fmla="*/ 0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6886575">
                <a:moveTo>
                  <a:pt x="0" y="0"/>
                </a:moveTo>
                <a:lnTo>
                  <a:pt x="1447800" y="6886575"/>
                </a:lnTo>
                <a:lnTo>
                  <a:pt x="1562100" y="6886575"/>
                </a:lnTo>
                <a:lnTo>
                  <a:pt x="104775" y="95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Freeform 16"/>
          <p:cNvSpPr/>
          <p:nvPr userDrawn="1"/>
        </p:nvSpPr>
        <p:spPr>
          <a:xfrm>
            <a:off x="7354113" y="3305957"/>
            <a:ext cx="4787765" cy="2843212"/>
          </a:xfrm>
          <a:custGeom>
            <a:avLst/>
            <a:gdLst>
              <a:gd name="connsiteX0" fmla="*/ 0 w 3753395"/>
              <a:gd name="connsiteY0" fmla="*/ 0 h 6853646"/>
              <a:gd name="connsiteX1" fmla="*/ 0 w 3753395"/>
              <a:gd name="connsiteY1" fmla="*/ 69669 h 6853646"/>
              <a:gd name="connsiteX2" fmla="*/ 1463040 w 3753395"/>
              <a:gd name="connsiteY2" fmla="*/ 6853646 h 6853646"/>
              <a:gd name="connsiteX3" fmla="*/ 3744686 w 3753395"/>
              <a:gd name="connsiteY3" fmla="*/ 6844937 h 6853646"/>
              <a:gd name="connsiteX4" fmla="*/ 3753395 w 3753395"/>
              <a:gd name="connsiteY4" fmla="*/ 0 h 6853646"/>
              <a:gd name="connsiteX5" fmla="*/ 0 w 3753395"/>
              <a:gd name="connsiteY5" fmla="*/ 0 h 6853646"/>
              <a:gd name="connsiteX0" fmla="*/ 0 w 3772445"/>
              <a:gd name="connsiteY0" fmla="*/ 0 h 6853646"/>
              <a:gd name="connsiteX1" fmla="*/ 19050 w 3772445"/>
              <a:gd name="connsiteY1" fmla="*/ 69669 h 6853646"/>
              <a:gd name="connsiteX2" fmla="*/ 1482090 w 3772445"/>
              <a:gd name="connsiteY2" fmla="*/ 6853646 h 6853646"/>
              <a:gd name="connsiteX3" fmla="*/ 3763736 w 3772445"/>
              <a:gd name="connsiteY3" fmla="*/ 6844937 h 6853646"/>
              <a:gd name="connsiteX4" fmla="*/ 3772445 w 3772445"/>
              <a:gd name="connsiteY4" fmla="*/ 0 h 6853646"/>
              <a:gd name="connsiteX5" fmla="*/ 0 w 3772445"/>
              <a:gd name="connsiteY5" fmla="*/ 0 h 685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2445" h="6853646">
                <a:moveTo>
                  <a:pt x="0" y="0"/>
                </a:moveTo>
                <a:lnTo>
                  <a:pt x="19050" y="69669"/>
                </a:lnTo>
                <a:lnTo>
                  <a:pt x="1482090" y="6853646"/>
                </a:lnTo>
                <a:lnTo>
                  <a:pt x="3763736" y="6844937"/>
                </a:lnTo>
                <a:lnTo>
                  <a:pt x="3772445" y="0"/>
                </a:lnTo>
                <a:lnTo>
                  <a:pt x="0" y="0"/>
                </a:ln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18" name="Text Placeholder 17"/>
          <p:cNvSpPr>
            <a:spLocks noGrp="1"/>
          </p:cNvSpPr>
          <p:nvPr>
            <p:ph type="body" sz="quarter" idx="11" hasCustomPrompt="1"/>
          </p:nvPr>
        </p:nvSpPr>
        <p:spPr>
          <a:xfrm>
            <a:off x="306060" y="1046138"/>
            <a:ext cx="7451725" cy="466468"/>
          </a:xfrm>
          <a:prstGeom prst="rect">
            <a:avLst/>
          </a:prstGeom>
        </p:spPr>
        <p:txBody>
          <a:bodyPr/>
          <a:lstStyle>
            <a:lvl1pPr>
              <a:defRPr sz="2400">
                <a:solidFill>
                  <a:schemeClr val="tx1"/>
                </a:solidFill>
              </a:defRPr>
            </a:lvl1pPr>
          </a:lstStyle>
          <a:p>
            <a:r>
              <a:rPr lang="en-AU" dirty="0"/>
              <a:t>SUB HEADING (24PT, UPPER CASE)</a:t>
            </a:r>
            <a:endParaRPr lang="en-US" dirty="0"/>
          </a:p>
        </p:txBody>
      </p:sp>
      <p:sp>
        <p:nvSpPr>
          <p:cNvPr id="19" name="Text Placeholder 22"/>
          <p:cNvSpPr>
            <a:spLocks noGrp="1"/>
          </p:cNvSpPr>
          <p:nvPr>
            <p:ph type="body" sz="quarter" idx="13" hasCustomPrompt="1"/>
          </p:nvPr>
        </p:nvSpPr>
        <p:spPr>
          <a:xfrm>
            <a:off x="306060" y="359998"/>
            <a:ext cx="7452026" cy="736956"/>
          </a:xfrm>
          <a:prstGeom prst="rect">
            <a:avLst/>
          </a:prstGeom>
        </p:spPr>
        <p:txBody>
          <a:bodyPr/>
          <a:lstStyle>
            <a:lvl1pPr>
              <a:defRPr sz="4200" b="1" baseline="0">
                <a:solidFill>
                  <a:schemeClr val="tx1"/>
                </a:solidFill>
              </a:defRPr>
            </a:lvl1pPr>
          </a:lstStyle>
          <a:p>
            <a:pPr lvl="0"/>
            <a:r>
              <a:rPr lang="en-US" dirty="0"/>
              <a:t>HEADING (42PT, UPPER CASE)</a:t>
            </a:r>
          </a:p>
        </p:txBody>
      </p:sp>
      <p:sp>
        <p:nvSpPr>
          <p:cNvPr id="23" name="Text Placeholder 17"/>
          <p:cNvSpPr>
            <a:spLocks noGrp="1"/>
          </p:cNvSpPr>
          <p:nvPr>
            <p:ph type="body" sz="quarter" idx="14" hasCustomPrompt="1"/>
          </p:nvPr>
        </p:nvSpPr>
        <p:spPr>
          <a:xfrm>
            <a:off x="306060" y="1763411"/>
            <a:ext cx="7451725" cy="401647"/>
          </a:xfrm>
          <a:prstGeom prst="rect">
            <a:avLst/>
          </a:prstGeom>
        </p:spPr>
        <p:txBody>
          <a:bodyPr/>
          <a:lstStyle>
            <a:lvl1pPr>
              <a:defRPr sz="2000" b="1" baseline="0">
                <a:solidFill>
                  <a:schemeClr val="tx1"/>
                </a:solidFill>
              </a:defRPr>
            </a:lvl1pPr>
          </a:lstStyle>
          <a:p>
            <a:r>
              <a:rPr lang="en-AU" dirty="0"/>
              <a:t>INTRO HEADING (20PT, ARIAL NARROW, UPPER CASE)</a:t>
            </a:r>
          </a:p>
        </p:txBody>
      </p:sp>
      <p:sp>
        <p:nvSpPr>
          <p:cNvPr id="24" name="Text Placeholder 17"/>
          <p:cNvSpPr>
            <a:spLocks noGrp="1"/>
          </p:cNvSpPr>
          <p:nvPr>
            <p:ph type="body" sz="quarter" idx="16" hasCustomPrompt="1"/>
          </p:nvPr>
        </p:nvSpPr>
        <p:spPr>
          <a:xfrm>
            <a:off x="300212" y="2384660"/>
            <a:ext cx="3236279" cy="2488554"/>
          </a:xfrm>
          <a:prstGeom prst="rect">
            <a:avLst/>
          </a:prstGeom>
        </p:spPr>
        <p:txBody>
          <a:bodyPr/>
          <a:lstStyle>
            <a:lvl1pPr>
              <a:defRPr sz="2000" b="0" baseline="0">
                <a:solidFill>
                  <a:schemeClr val="tx1"/>
                </a:solidFill>
                <a:latin typeface="Arial" panose="020B0604020202020204" pitchFamily="34" charset="0"/>
                <a:cs typeface="Arial" panose="020B0604020202020204" pitchFamily="34" charset="0"/>
              </a:defRPr>
            </a:lvl1pPr>
          </a:lstStyle>
          <a:p>
            <a:r>
              <a:rPr lang="en-AU" dirty="0"/>
              <a:t>Body copy (20pt, Arial) </a:t>
            </a:r>
          </a:p>
          <a:p>
            <a:endParaRPr lang="en-AU" dirty="0"/>
          </a:p>
          <a:p>
            <a:endParaRPr lang="en-AU" dirty="0"/>
          </a:p>
        </p:txBody>
      </p:sp>
      <p:sp>
        <p:nvSpPr>
          <p:cNvPr id="21" name="Freeform 20"/>
          <p:cNvSpPr/>
          <p:nvPr userDrawn="1"/>
        </p:nvSpPr>
        <p:spPr>
          <a:xfrm>
            <a:off x="7471400" y="3291669"/>
            <a:ext cx="1968365" cy="2857500"/>
          </a:xfrm>
          <a:custGeom>
            <a:avLst/>
            <a:gdLst>
              <a:gd name="connsiteX0" fmla="*/ 0 w 1562100"/>
              <a:gd name="connsiteY0" fmla="*/ 0 h 6877050"/>
              <a:gd name="connsiteX1" fmla="*/ 1562100 w 1562100"/>
              <a:gd name="connsiteY1" fmla="*/ 28575 h 6877050"/>
              <a:gd name="connsiteX2" fmla="*/ 1562100 w 1562100"/>
              <a:gd name="connsiteY2" fmla="*/ 6877050 h 6877050"/>
              <a:gd name="connsiteX3" fmla="*/ 1485900 w 1562100"/>
              <a:gd name="connsiteY3" fmla="*/ 6858000 h 6877050"/>
              <a:gd name="connsiteX4" fmla="*/ 0 w 1562100"/>
              <a:gd name="connsiteY4" fmla="*/ 0 h 6877050"/>
              <a:gd name="connsiteX0" fmla="*/ 0 w 1571625"/>
              <a:gd name="connsiteY0" fmla="*/ 0 h 6867525"/>
              <a:gd name="connsiteX1" fmla="*/ 1571625 w 1571625"/>
              <a:gd name="connsiteY1" fmla="*/ 19050 h 6867525"/>
              <a:gd name="connsiteX2" fmla="*/ 1571625 w 1571625"/>
              <a:gd name="connsiteY2" fmla="*/ 6867525 h 6867525"/>
              <a:gd name="connsiteX3" fmla="*/ 1495425 w 1571625"/>
              <a:gd name="connsiteY3" fmla="*/ 6848475 h 6867525"/>
              <a:gd name="connsiteX4" fmla="*/ 0 w 1571625"/>
              <a:gd name="connsiteY4" fmla="*/ 0 h 6867525"/>
              <a:gd name="connsiteX0" fmla="*/ 0 w 1571625"/>
              <a:gd name="connsiteY0" fmla="*/ 0 h 6877050"/>
              <a:gd name="connsiteX1" fmla="*/ 1571625 w 1571625"/>
              <a:gd name="connsiteY1" fmla="*/ 19050 h 6877050"/>
              <a:gd name="connsiteX2" fmla="*/ 1571625 w 1571625"/>
              <a:gd name="connsiteY2" fmla="*/ 6867525 h 6877050"/>
              <a:gd name="connsiteX3" fmla="*/ 1495425 w 1571625"/>
              <a:gd name="connsiteY3" fmla="*/ 6877050 h 6877050"/>
              <a:gd name="connsiteX4" fmla="*/ 0 w 1571625"/>
              <a:gd name="connsiteY4" fmla="*/ 0 h 6877050"/>
              <a:gd name="connsiteX0" fmla="*/ 0 w 1571625"/>
              <a:gd name="connsiteY0" fmla="*/ 0 h 6905625"/>
              <a:gd name="connsiteX1" fmla="*/ 1571625 w 1571625"/>
              <a:gd name="connsiteY1" fmla="*/ 19050 h 6905625"/>
              <a:gd name="connsiteX2" fmla="*/ 1571625 w 1571625"/>
              <a:gd name="connsiteY2" fmla="*/ 6905625 h 6905625"/>
              <a:gd name="connsiteX3" fmla="*/ 1495425 w 1571625"/>
              <a:gd name="connsiteY3" fmla="*/ 6877050 h 6905625"/>
              <a:gd name="connsiteX4" fmla="*/ 0 w 1571625"/>
              <a:gd name="connsiteY4" fmla="*/ 0 h 6905625"/>
              <a:gd name="connsiteX0" fmla="*/ 0 w 1571625"/>
              <a:gd name="connsiteY0" fmla="*/ 0 h 6886575"/>
              <a:gd name="connsiteX1" fmla="*/ 1571625 w 1571625"/>
              <a:gd name="connsiteY1" fmla="*/ 19050 h 6886575"/>
              <a:gd name="connsiteX2" fmla="*/ 1571625 w 1571625"/>
              <a:gd name="connsiteY2" fmla="*/ 6886575 h 6886575"/>
              <a:gd name="connsiteX3" fmla="*/ 1495425 w 1571625"/>
              <a:gd name="connsiteY3" fmla="*/ 6877050 h 6886575"/>
              <a:gd name="connsiteX4" fmla="*/ 0 w 1571625"/>
              <a:gd name="connsiteY4" fmla="*/ 0 h 6886575"/>
              <a:gd name="connsiteX0" fmla="*/ 0 w 1571625"/>
              <a:gd name="connsiteY0" fmla="*/ 0 h 6886575"/>
              <a:gd name="connsiteX1" fmla="*/ 1571625 w 1571625"/>
              <a:gd name="connsiteY1" fmla="*/ 19050 h 6886575"/>
              <a:gd name="connsiteX2" fmla="*/ 1571625 w 1571625"/>
              <a:gd name="connsiteY2" fmla="*/ 6886575 h 6886575"/>
              <a:gd name="connsiteX3" fmla="*/ 1495425 w 1571625"/>
              <a:gd name="connsiteY3" fmla="*/ 6877050 h 6886575"/>
              <a:gd name="connsiteX4" fmla="*/ 0 w 1571625"/>
              <a:gd name="connsiteY4" fmla="*/ 0 h 6886575"/>
              <a:gd name="connsiteX0" fmla="*/ 0 w 1571625"/>
              <a:gd name="connsiteY0" fmla="*/ 0 h 6877050"/>
              <a:gd name="connsiteX1" fmla="*/ 1571625 w 1571625"/>
              <a:gd name="connsiteY1" fmla="*/ 19050 h 6877050"/>
              <a:gd name="connsiteX2" fmla="*/ 1571625 w 1571625"/>
              <a:gd name="connsiteY2" fmla="*/ 6867525 h 6877050"/>
              <a:gd name="connsiteX3" fmla="*/ 1495425 w 1571625"/>
              <a:gd name="connsiteY3" fmla="*/ 6877050 h 6877050"/>
              <a:gd name="connsiteX4" fmla="*/ 0 w 1571625"/>
              <a:gd name="connsiteY4" fmla="*/ 0 h 6877050"/>
              <a:gd name="connsiteX0" fmla="*/ 0 w 1571625"/>
              <a:gd name="connsiteY0" fmla="*/ 0 h 6877050"/>
              <a:gd name="connsiteX1" fmla="*/ 1571625 w 1571625"/>
              <a:gd name="connsiteY1" fmla="*/ 19050 h 6877050"/>
              <a:gd name="connsiteX2" fmla="*/ 1571625 w 1571625"/>
              <a:gd name="connsiteY2" fmla="*/ 6867525 h 6877050"/>
              <a:gd name="connsiteX3" fmla="*/ 1495425 w 1571625"/>
              <a:gd name="connsiteY3" fmla="*/ 6877050 h 6877050"/>
              <a:gd name="connsiteX4" fmla="*/ 0 w 1571625"/>
              <a:gd name="connsiteY4" fmla="*/ 0 h 6877050"/>
              <a:gd name="connsiteX0" fmla="*/ 0 w 1571625"/>
              <a:gd name="connsiteY0" fmla="*/ 0 h 6877050"/>
              <a:gd name="connsiteX1" fmla="*/ 1571625 w 1571625"/>
              <a:gd name="connsiteY1" fmla="*/ 19050 h 6877050"/>
              <a:gd name="connsiteX2" fmla="*/ 1571625 w 1571625"/>
              <a:gd name="connsiteY2" fmla="*/ 6877050 h 6877050"/>
              <a:gd name="connsiteX3" fmla="*/ 1495425 w 1571625"/>
              <a:gd name="connsiteY3" fmla="*/ 6877050 h 6877050"/>
              <a:gd name="connsiteX4" fmla="*/ 0 w 1571625"/>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625" h="6877050">
                <a:moveTo>
                  <a:pt x="0" y="0"/>
                </a:moveTo>
                <a:lnTo>
                  <a:pt x="1571625" y="19050"/>
                </a:lnTo>
                <a:lnTo>
                  <a:pt x="1571625" y="6877050"/>
                </a:lnTo>
                <a:lnTo>
                  <a:pt x="1495425" y="6877050"/>
                </a:lnTo>
                <a:lnTo>
                  <a:pt x="0" y="0"/>
                </a:lnTo>
                <a:close/>
              </a:path>
            </a:pathLst>
          </a:custGeom>
          <a:solidFill>
            <a:srgbClr val="006CA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Freeform 27"/>
          <p:cNvSpPr/>
          <p:nvPr userDrawn="1"/>
        </p:nvSpPr>
        <p:spPr>
          <a:xfrm flipH="1">
            <a:off x="7067774" y="3291669"/>
            <a:ext cx="2264454" cy="2857500"/>
          </a:xfrm>
          <a:custGeom>
            <a:avLst/>
            <a:gdLst>
              <a:gd name="connsiteX0" fmla="*/ 0 w 3753395"/>
              <a:gd name="connsiteY0" fmla="*/ 0 h 6853646"/>
              <a:gd name="connsiteX1" fmla="*/ 0 w 3753395"/>
              <a:gd name="connsiteY1" fmla="*/ 69669 h 6853646"/>
              <a:gd name="connsiteX2" fmla="*/ 1463040 w 3753395"/>
              <a:gd name="connsiteY2" fmla="*/ 6853646 h 6853646"/>
              <a:gd name="connsiteX3" fmla="*/ 3744686 w 3753395"/>
              <a:gd name="connsiteY3" fmla="*/ 6844937 h 6853646"/>
              <a:gd name="connsiteX4" fmla="*/ 3753395 w 3753395"/>
              <a:gd name="connsiteY4" fmla="*/ 0 h 6853646"/>
              <a:gd name="connsiteX5" fmla="*/ 0 w 3753395"/>
              <a:gd name="connsiteY5" fmla="*/ 0 h 6853646"/>
              <a:gd name="connsiteX0" fmla="*/ 0 w 3772445"/>
              <a:gd name="connsiteY0" fmla="*/ 0 h 6853646"/>
              <a:gd name="connsiteX1" fmla="*/ 19050 w 3772445"/>
              <a:gd name="connsiteY1" fmla="*/ 69669 h 6853646"/>
              <a:gd name="connsiteX2" fmla="*/ 1482090 w 3772445"/>
              <a:gd name="connsiteY2" fmla="*/ 6853646 h 6853646"/>
              <a:gd name="connsiteX3" fmla="*/ 3763736 w 3772445"/>
              <a:gd name="connsiteY3" fmla="*/ 6844937 h 6853646"/>
              <a:gd name="connsiteX4" fmla="*/ 3772445 w 3772445"/>
              <a:gd name="connsiteY4" fmla="*/ 0 h 6853646"/>
              <a:gd name="connsiteX5" fmla="*/ 0 w 3772445"/>
              <a:gd name="connsiteY5" fmla="*/ 0 h 6853646"/>
              <a:gd name="connsiteX0" fmla="*/ 2502709 w 6275154"/>
              <a:gd name="connsiteY0" fmla="*/ 0 h 6922875"/>
              <a:gd name="connsiteX1" fmla="*/ 2521759 w 6275154"/>
              <a:gd name="connsiteY1" fmla="*/ 69669 h 6922875"/>
              <a:gd name="connsiteX2" fmla="*/ 0 w 6275154"/>
              <a:gd name="connsiteY2" fmla="*/ 6922875 h 6922875"/>
              <a:gd name="connsiteX3" fmla="*/ 6266445 w 6275154"/>
              <a:gd name="connsiteY3" fmla="*/ 6844937 h 6922875"/>
              <a:gd name="connsiteX4" fmla="*/ 6275154 w 6275154"/>
              <a:gd name="connsiteY4" fmla="*/ 0 h 6922875"/>
              <a:gd name="connsiteX5" fmla="*/ 2502709 w 6275154"/>
              <a:gd name="connsiteY5" fmla="*/ 0 h 6922875"/>
              <a:gd name="connsiteX0" fmla="*/ 2516135 w 6275154"/>
              <a:gd name="connsiteY0" fmla="*/ 0 h 6922875"/>
              <a:gd name="connsiteX1" fmla="*/ 2521759 w 6275154"/>
              <a:gd name="connsiteY1" fmla="*/ 69669 h 6922875"/>
              <a:gd name="connsiteX2" fmla="*/ 0 w 6275154"/>
              <a:gd name="connsiteY2" fmla="*/ 6922875 h 6922875"/>
              <a:gd name="connsiteX3" fmla="*/ 6266445 w 6275154"/>
              <a:gd name="connsiteY3" fmla="*/ 6844937 h 6922875"/>
              <a:gd name="connsiteX4" fmla="*/ 6275154 w 6275154"/>
              <a:gd name="connsiteY4" fmla="*/ 0 h 6922875"/>
              <a:gd name="connsiteX5" fmla="*/ 2516135 w 6275154"/>
              <a:gd name="connsiteY5" fmla="*/ 0 h 692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5154" h="6922875">
                <a:moveTo>
                  <a:pt x="2516135" y="0"/>
                </a:moveTo>
                <a:lnTo>
                  <a:pt x="2521759" y="69669"/>
                </a:lnTo>
                <a:lnTo>
                  <a:pt x="0" y="6922875"/>
                </a:lnTo>
                <a:lnTo>
                  <a:pt x="6266445" y="6844937"/>
                </a:lnTo>
                <a:lnTo>
                  <a:pt x="6275154" y="0"/>
                </a:lnTo>
                <a:lnTo>
                  <a:pt x="2516135" y="0"/>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0" name="Picture 2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42459" y="6329169"/>
            <a:ext cx="1262009" cy="367200"/>
          </a:xfrm>
          <a:prstGeom prst="rect">
            <a:avLst/>
          </a:prstGeom>
        </p:spPr>
      </p:pic>
    </p:spTree>
    <p:extLst>
      <p:ext uri="{BB962C8B-B14F-4D97-AF65-F5344CB8AC3E}">
        <p14:creationId xmlns:p14="http://schemas.microsoft.com/office/powerpoint/2010/main" val="335026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2" name="Rectangle 1"/>
          <p:cNvSpPr/>
          <p:nvPr userDrawn="1"/>
        </p:nvSpPr>
        <p:spPr>
          <a:xfrm>
            <a:off x="5876925" y="-19050"/>
            <a:ext cx="6315075" cy="6896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Freeform 9"/>
          <p:cNvSpPr/>
          <p:nvPr userDrawn="1"/>
        </p:nvSpPr>
        <p:spPr>
          <a:xfrm>
            <a:off x="7491412" y="-28575"/>
            <a:ext cx="1562100" cy="6886575"/>
          </a:xfrm>
          <a:custGeom>
            <a:avLst/>
            <a:gdLst>
              <a:gd name="connsiteX0" fmla="*/ 0 w 1562100"/>
              <a:gd name="connsiteY0" fmla="*/ 0 h 6886575"/>
              <a:gd name="connsiteX1" fmla="*/ 1447800 w 1562100"/>
              <a:gd name="connsiteY1" fmla="*/ 6886575 h 6886575"/>
              <a:gd name="connsiteX2" fmla="*/ 1562100 w 1562100"/>
              <a:gd name="connsiteY2" fmla="*/ 6886575 h 6886575"/>
              <a:gd name="connsiteX3" fmla="*/ 104775 w 1562100"/>
              <a:gd name="connsiteY3" fmla="*/ 9525 h 6886575"/>
              <a:gd name="connsiteX4" fmla="*/ 0 w 1562100"/>
              <a:gd name="connsiteY4" fmla="*/ 0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6886575">
                <a:moveTo>
                  <a:pt x="0" y="0"/>
                </a:moveTo>
                <a:lnTo>
                  <a:pt x="1447800" y="6886575"/>
                </a:lnTo>
                <a:lnTo>
                  <a:pt x="1562100" y="6886575"/>
                </a:lnTo>
                <a:lnTo>
                  <a:pt x="104775" y="95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p:cNvSpPr/>
          <p:nvPr userDrawn="1"/>
        </p:nvSpPr>
        <p:spPr>
          <a:xfrm>
            <a:off x="9091612" y="-19050"/>
            <a:ext cx="123825" cy="686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Freeform 13"/>
          <p:cNvSpPr/>
          <p:nvPr userDrawn="1"/>
        </p:nvSpPr>
        <p:spPr>
          <a:xfrm>
            <a:off x="7491412" y="-28575"/>
            <a:ext cx="1562100" cy="6886575"/>
          </a:xfrm>
          <a:custGeom>
            <a:avLst/>
            <a:gdLst>
              <a:gd name="connsiteX0" fmla="*/ 0 w 1562100"/>
              <a:gd name="connsiteY0" fmla="*/ 0 h 6886575"/>
              <a:gd name="connsiteX1" fmla="*/ 1447800 w 1562100"/>
              <a:gd name="connsiteY1" fmla="*/ 6886575 h 6886575"/>
              <a:gd name="connsiteX2" fmla="*/ 1562100 w 1562100"/>
              <a:gd name="connsiteY2" fmla="*/ 6886575 h 6886575"/>
              <a:gd name="connsiteX3" fmla="*/ 104775 w 1562100"/>
              <a:gd name="connsiteY3" fmla="*/ 9525 h 6886575"/>
              <a:gd name="connsiteX4" fmla="*/ 0 w 1562100"/>
              <a:gd name="connsiteY4" fmla="*/ 0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6886575">
                <a:moveTo>
                  <a:pt x="0" y="0"/>
                </a:moveTo>
                <a:lnTo>
                  <a:pt x="1447800" y="6886575"/>
                </a:lnTo>
                <a:lnTo>
                  <a:pt x="1562100" y="6886575"/>
                </a:lnTo>
                <a:lnTo>
                  <a:pt x="104775" y="95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p:cNvSpPr/>
          <p:nvPr userDrawn="1"/>
        </p:nvSpPr>
        <p:spPr>
          <a:xfrm>
            <a:off x="9091612" y="-19050"/>
            <a:ext cx="123825" cy="686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 name="Rectangle 2"/>
          <p:cNvSpPr/>
          <p:nvPr userDrawn="1"/>
        </p:nvSpPr>
        <p:spPr>
          <a:xfrm>
            <a:off x="219075" y="85725"/>
            <a:ext cx="27717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Freeform 27"/>
          <p:cNvSpPr/>
          <p:nvPr userDrawn="1"/>
        </p:nvSpPr>
        <p:spPr>
          <a:xfrm flipH="1">
            <a:off x="-24304" y="-7280"/>
            <a:ext cx="12216304" cy="6865280"/>
          </a:xfrm>
          <a:custGeom>
            <a:avLst/>
            <a:gdLst>
              <a:gd name="connsiteX0" fmla="*/ 0 w 3753395"/>
              <a:gd name="connsiteY0" fmla="*/ 0 h 6853646"/>
              <a:gd name="connsiteX1" fmla="*/ 0 w 3753395"/>
              <a:gd name="connsiteY1" fmla="*/ 69669 h 6853646"/>
              <a:gd name="connsiteX2" fmla="*/ 1463040 w 3753395"/>
              <a:gd name="connsiteY2" fmla="*/ 6853646 h 6853646"/>
              <a:gd name="connsiteX3" fmla="*/ 3744686 w 3753395"/>
              <a:gd name="connsiteY3" fmla="*/ 6844937 h 6853646"/>
              <a:gd name="connsiteX4" fmla="*/ 3753395 w 3753395"/>
              <a:gd name="connsiteY4" fmla="*/ 0 h 6853646"/>
              <a:gd name="connsiteX5" fmla="*/ 0 w 3753395"/>
              <a:gd name="connsiteY5" fmla="*/ 0 h 6853646"/>
              <a:gd name="connsiteX0" fmla="*/ 0 w 3772445"/>
              <a:gd name="connsiteY0" fmla="*/ 0 h 6853646"/>
              <a:gd name="connsiteX1" fmla="*/ 19050 w 3772445"/>
              <a:gd name="connsiteY1" fmla="*/ 69669 h 6853646"/>
              <a:gd name="connsiteX2" fmla="*/ 1482090 w 3772445"/>
              <a:gd name="connsiteY2" fmla="*/ 6853646 h 6853646"/>
              <a:gd name="connsiteX3" fmla="*/ 3763736 w 3772445"/>
              <a:gd name="connsiteY3" fmla="*/ 6844937 h 6853646"/>
              <a:gd name="connsiteX4" fmla="*/ 3772445 w 3772445"/>
              <a:gd name="connsiteY4" fmla="*/ 0 h 6853646"/>
              <a:gd name="connsiteX5" fmla="*/ 0 w 3772445"/>
              <a:gd name="connsiteY5" fmla="*/ 0 h 6853646"/>
              <a:gd name="connsiteX0" fmla="*/ 2502709 w 6275154"/>
              <a:gd name="connsiteY0" fmla="*/ 0 h 6922875"/>
              <a:gd name="connsiteX1" fmla="*/ 2521759 w 6275154"/>
              <a:gd name="connsiteY1" fmla="*/ 69669 h 6922875"/>
              <a:gd name="connsiteX2" fmla="*/ 0 w 6275154"/>
              <a:gd name="connsiteY2" fmla="*/ 6922875 h 6922875"/>
              <a:gd name="connsiteX3" fmla="*/ 6266445 w 6275154"/>
              <a:gd name="connsiteY3" fmla="*/ 6844937 h 6922875"/>
              <a:gd name="connsiteX4" fmla="*/ 6275154 w 6275154"/>
              <a:gd name="connsiteY4" fmla="*/ 0 h 6922875"/>
              <a:gd name="connsiteX5" fmla="*/ 2502709 w 6275154"/>
              <a:gd name="connsiteY5" fmla="*/ 0 h 6922875"/>
              <a:gd name="connsiteX0" fmla="*/ 2516135 w 6275154"/>
              <a:gd name="connsiteY0" fmla="*/ 0 h 6922875"/>
              <a:gd name="connsiteX1" fmla="*/ 2521759 w 6275154"/>
              <a:gd name="connsiteY1" fmla="*/ 69669 h 6922875"/>
              <a:gd name="connsiteX2" fmla="*/ 0 w 6275154"/>
              <a:gd name="connsiteY2" fmla="*/ 6922875 h 6922875"/>
              <a:gd name="connsiteX3" fmla="*/ 6266445 w 6275154"/>
              <a:gd name="connsiteY3" fmla="*/ 6844937 h 6922875"/>
              <a:gd name="connsiteX4" fmla="*/ 6275154 w 6275154"/>
              <a:gd name="connsiteY4" fmla="*/ 0 h 6922875"/>
              <a:gd name="connsiteX5" fmla="*/ 2516135 w 6275154"/>
              <a:gd name="connsiteY5" fmla="*/ 0 h 6922875"/>
              <a:gd name="connsiteX0" fmla="*/ 2516135 w 6275154"/>
              <a:gd name="connsiteY0" fmla="*/ 0 h 6931594"/>
              <a:gd name="connsiteX1" fmla="*/ 2521759 w 6275154"/>
              <a:gd name="connsiteY1" fmla="*/ 69669 h 6931594"/>
              <a:gd name="connsiteX2" fmla="*/ 0 w 6275154"/>
              <a:gd name="connsiteY2" fmla="*/ 6922875 h 6931594"/>
              <a:gd name="connsiteX3" fmla="*/ 6266445 w 6275154"/>
              <a:gd name="connsiteY3" fmla="*/ 6931594 h 6931594"/>
              <a:gd name="connsiteX4" fmla="*/ 6275154 w 6275154"/>
              <a:gd name="connsiteY4" fmla="*/ 0 h 6931594"/>
              <a:gd name="connsiteX5" fmla="*/ 2516135 w 6275154"/>
              <a:gd name="connsiteY5" fmla="*/ 0 h 6931594"/>
              <a:gd name="connsiteX0" fmla="*/ 2516135 w 6275154"/>
              <a:gd name="connsiteY0" fmla="*/ 0 h 6931594"/>
              <a:gd name="connsiteX1" fmla="*/ 1254762 w 6275154"/>
              <a:gd name="connsiteY1" fmla="*/ 108183 h 6931594"/>
              <a:gd name="connsiteX2" fmla="*/ 0 w 6275154"/>
              <a:gd name="connsiteY2" fmla="*/ 6922875 h 6931594"/>
              <a:gd name="connsiteX3" fmla="*/ 6266445 w 6275154"/>
              <a:gd name="connsiteY3" fmla="*/ 6931594 h 6931594"/>
              <a:gd name="connsiteX4" fmla="*/ 6275154 w 6275154"/>
              <a:gd name="connsiteY4" fmla="*/ 0 h 6931594"/>
              <a:gd name="connsiteX5" fmla="*/ 2516135 w 6275154"/>
              <a:gd name="connsiteY5" fmla="*/ 0 h 6931594"/>
              <a:gd name="connsiteX0" fmla="*/ 4284913 w 8043932"/>
              <a:gd name="connsiteY0" fmla="*/ 0 h 6932504"/>
              <a:gd name="connsiteX1" fmla="*/ 3023540 w 8043932"/>
              <a:gd name="connsiteY1" fmla="*/ 108183 h 6932504"/>
              <a:gd name="connsiteX2" fmla="*/ 0 w 8043932"/>
              <a:gd name="connsiteY2" fmla="*/ 6932504 h 6932504"/>
              <a:gd name="connsiteX3" fmla="*/ 8035223 w 8043932"/>
              <a:gd name="connsiteY3" fmla="*/ 6931594 h 6932504"/>
              <a:gd name="connsiteX4" fmla="*/ 8043932 w 8043932"/>
              <a:gd name="connsiteY4" fmla="*/ 0 h 6932504"/>
              <a:gd name="connsiteX5" fmla="*/ 4284913 w 8043932"/>
              <a:gd name="connsiteY5" fmla="*/ 0 h 6932504"/>
              <a:gd name="connsiteX0" fmla="*/ 4284913 w 8043932"/>
              <a:gd name="connsiteY0" fmla="*/ 0 h 6932504"/>
              <a:gd name="connsiteX1" fmla="*/ 3023540 w 8043932"/>
              <a:gd name="connsiteY1" fmla="*/ 11898 h 6932504"/>
              <a:gd name="connsiteX2" fmla="*/ 0 w 8043932"/>
              <a:gd name="connsiteY2" fmla="*/ 6932504 h 6932504"/>
              <a:gd name="connsiteX3" fmla="*/ 8035223 w 8043932"/>
              <a:gd name="connsiteY3" fmla="*/ 6931594 h 6932504"/>
              <a:gd name="connsiteX4" fmla="*/ 8043932 w 8043932"/>
              <a:gd name="connsiteY4" fmla="*/ 0 h 6932504"/>
              <a:gd name="connsiteX5" fmla="*/ 4284913 w 8043932"/>
              <a:gd name="connsiteY5" fmla="*/ 0 h 6932504"/>
              <a:gd name="connsiteX0" fmla="*/ 4284913 w 8043932"/>
              <a:gd name="connsiteY0" fmla="*/ 0 h 6932504"/>
              <a:gd name="connsiteX1" fmla="*/ 3023540 w 8043932"/>
              <a:gd name="connsiteY1" fmla="*/ 2269 h 6932504"/>
              <a:gd name="connsiteX2" fmla="*/ 0 w 8043932"/>
              <a:gd name="connsiteY2" fmla="*/ 6932504 h 6932504"/>
              <a:gd name="connsiteX3" fmla="*/ 8035223 w 8043932"/>
              <a:gd name="connsiteY3" fmla="*/ 6931594 h 6932504"/>
              <a:gd name="connsiteX4" fmla="*/ 8043932 w 8043932"/>
              <a:gd name="connsiteY4" fmla="*/ 0 h 6932504"/>
              <a:gd name="connsiteX5" fmla="*/ 4284913 w 8043932"/>
              <a:gd name="connsiteY5" fmla="*/ 0 h 6932504"/>
              <a:gd name="connsiteX0" fmla="*/ 4284913 w 8043932"/>
              <a:gd name="connsiteY0" fmla="*/ 7359 h 6939863"/>
              <a:gd name="connsiteX1" fmla="*/ 6795 w 8043932"/>
              <a:gd name="connsiteY1" fmla="*/ 0 h 6939863"/>
              <a:gd name="connsiteX2" fmla="*/ 0 w 8043932"/>
              <a:gd name="connsiteY2" fmla="*/ 6939863 h 6939863"/>
              <a:gd name="connsiteX3" fmla="*/ 8035223 w 8043932"/>
              <a:gd name="connsiteY3" fmla="*/ 6938953 h 6939863"/>
              <a:gd name="connsiteX4" fmla="*/ 8043932 w 8043932"/>
              <a:gd name="connsiteY4" fmla="*/ 7359 h 6939863"/>
              <a:gd name="connsiteX5" fmla="*/ 4284913 w 8043932"/>
              <a:gd name="connsiteY5" fmla="*/ 7359 h 693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932" h="6939863">
                <a:moveTo>
                  <a:pt x="4284913" y="7359"/>
                </a:moveTo>
                <a:lnTo>
                  <a:pt x="6795" y="0"/>
                </a:lnTo>
                <a:lnTo>
                  <a:pt x="0" y="6939863"/>
                </a:lnTo>
                <a:lnTo>
                  <a:pt x="8035223" y="6938953"/>
                </a:lnTo>
                <a:lnTo>
                  <a:pt x="8043932" y="7359"/>
                </a:lnTo>
                <a:lnTo>
                  <a:pt x="4284913" y="7359"/>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Freeform 28"/>
          <p:cNvSpPr/>
          <p:nvPr userDrawn="1"/>
        </p:nvSpPr>
        <p:spPr>
          <a:xfrm rot="20447943">
            <a:off x="9301439" y="-744350"/>
            <a:ext cx="1562100" cy="8115342"/>
          </a:xfrm>
          <a:custGeom>
            <a:avLst/>
            <a:gdLst>
              <a:gd name="connsiteX0" fmla="*/ 0 w 1562100"/>
              <a:gd name="connsiteY0" fmla="*/ 0 h 6886575"/>
              <a:gd name="connsiteX1" fmla="*/ 1447800 w 1562100"/>
              <a:gd name="connsiteY1" fmla="*/ 6886575 h 6886575"/>
              <a:gd name="connsiteX2" fmla="*/ 1562100 w 1562100"/>
              <a:gd name="connsiteY2" fmla="*/ 6886575 h 6886575"/>
              <a:gd name="connsiteX3" fmla="*/ 104775 w 1562100"/>
              <a:gd name="connsiteY3" fmla="*/ 9525 h 6886575"/>
              <a:gd name="connsiteX4" fmla="*/ 0 w 1562100"/>
              <a:gd name="connsiteY4" fmla="*/ 0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6886575">
                <a:moveTo>
                  <a:pt x="0" y="0"/>
                </a:moveTo>
                <a:lnTo>
                  <a:pt x="1447800" y="6886575"/>
                </a:lnTo>
                <a:lnTo>
                  <a:pt x="1562100" y="6886575"/>
                </a:lnTo>
                <a:lnTo>
                  <a:pt x="104775" y="95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Freeform 24"/>
          <p:cNvSpPr/>
          <p:nvPr userDrawn="1"/>
        </p:nvSpPr>
        <p:spPr>
          <a:xfrm>
            <a:off x="8277224" y="-9525"/>
            <a:ext cx="3914775" cy="6858000"/>
          </a:xfrm>
          <a:custGeom>
            <a:avLst/>
            <a:gdLst>
              <a:gd name="connsiteX0" fmla="*/ 0 w 1485900"/>
              <a:gd name="connsiteY0" fmla="*/ 0 h 6877050"/>
              <a:gd name="connsiteX1" fmla="*/ 1485900 w 1485900"/>
              <a:gd name="connsiteY1" fmla="*/ 19050 h 6877050"/>
              <a:gd name="connsiteX2" fmla="*/ 1485900 w 1485900"/>
              <a:gd name="connsiteY2" fmla="*/ 6877050 h 6877050"/>
              <a:gd name="connsiteX3" fmla="*/ 1457325 w 1485900"/>
              <a:gd name="connsiteY3" fmla="*/ 6858000 h 6877050"/>
              <a:gd name="connsiteX4" fmla="*/ 0 w 1485900"/>
              <a:gd name="connsiteY4" fmla="*/ 0 h 6877050"/>
              <a:gd name="connsiteX0" fmla="*/ 0 w 1485900"/>
              <a:gd name="connsiteY0" fmla="*/ 0 h 6877050"/>
              <a:gd name="connsiteX1" fmla="*/ 1485900 w 1485900"/>
              <a:gd name="connsiteY1" fmla="*/ 19050 h 6877050"/>
              <a:gd name="connsiteX2" fmla="*/ 1485900 w 1485900"/>
              <a:gd name="connsiteY2" fmla="*/ 6877050 h 6877050"/>
              <a:gd name="connsiteX3" fmla="*/ 1438275 w 1485900"/>
              <a:gd name="connsiteY3" fmla="*/ 6858000 h 6877050"/>
              <a:gd name="connsiteX4" fmla="*/ 0 w 1485900"/>
              <a:gd name="connsiteY4" fmla="*/ 0 h 6877050"/>
              <a:gd name="connsiteX0" fmla="*/ 0 w 1485900"/>
              <a:gd name="connsiteY0" fmla="*/ 0 h 6886575"/>
              <a:gd name="connsiteX1" fmla="*/ 1485900 w 1485900"/>
              <a:gd name="connsiteY1" fmla="*/ 19050 h 6886575"/>
              <a:gd name="connsiteX2" fmla="*/ 1485900 w 1485900"/>
              <a:gd name="connsiteY2" fmla="*/ 6877050 h 6886575"/>
              <a:gd name="connsiteX3" fmla="*/ 1438275 w 1485900"/>
              <a:gd name="connsiteY3" fmla="*/ 6886575 h 6886575"/>
              <a:gd name="connsiteX4" fmla="*/ 0 w 1485900"/>
              <a:gd name="connsiteY4" fmla="*/ 0 h 6886575"/>
              <a:gd name="connsiteX0" fmla="*/ 0 w 1485900"/>
              <a:gd name="connsiteY0" fmla="*/ 0 h 6877050"/>
              <a:gd name="connsiteX1" fmla="*/ 1485900 w 1485900"/>
              <a:gd name="connsiteY1" fmla="*/ 19050 h 6877050"/>
              <a:gd name="connsiteX2" fmla="*/ 1485900 w 1485900"/>
              <a:gd name="connsiteY2" fmla="*/ 6877050 h 6877050"/>
              <a:gd name="connsiteX3" fmla="*/ 1438275 w 1485900"/>
              <a:gd name="connsiteY3" fmla="*/ 6877050 h 6877050"/>
              <a:gd name="connsiteX4" fmla="*/ 0 w 1485900"/>
              <a:gd name="connsiteY4" fmla="*/ 0 h 6877050"/>
              <a:gd name="connsiteX0" fmla="*/ 0 w 3914775"/>
              <a:gd name="connsiteY0" fmla="*/ 9525 h 6858000"/>
              <a:gd name="connsiteX1" fmla="*/ 3914775 w 3914775"/>
              <a:gd name="connsiteY1" fmla="*/ 0 h 6858000"/>
              <a:gd name="connsiteX2" fmla="*/ 3914775 w 3914775"/>
              <a:gd name="connsiteY2" fmla="*/ 6858000 h 6858000"/>
              <a:gd name="connsiteX3" fmla="*/ 3867150 w 3914775"/>
              <a:gd name="connsiteY3" fmla="*/ 6858000 h 6858000"/>
              <a:gd name="connsiteX4" fmla="*/ 0 w 3914775"/>
              <a:gd name="connsiteY4" fmla="*/ 95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4775" h="6858000">
                <a:moveTo>
                  <a:pt x="0" y="9525"/>
                </a:moveTo>
                <a:lnTo>
                  <a:pt x="3914775" y="0"/>
                </a:lnTo>
                <a:lnTo>
                  <a:pt x="3914775" y="6858000"/>
                </a:lnTo>
                <a:lnTo>
                  <a:pt x="3867150" y="6858000"/>
                </a:lnTo>
                <a:lnTo>
                  <a:pt x="0" y="9525"/>
                </a:lnTo>
                <a:close/>
              </a:path>
            </a:pathLst>
          </a:custGeom>
          <a:solidFill>
            <a:srgbClr val="006CA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8435" y="6300135"/>
            <a:ext cx="1267288" cy="368735"/>
          </a:xfrm>
          <a:prstGeom prst="rect">
            <a:avLst/>
          </a:prstGeom>
        </p:spPr>
      </p:pic>
    </p:spTree>
    <p:extLst>
      <p:ext uri="{BB962C8B-B14F-4D97-AF65-F5344CB8AC3E}">
        <p14:creationId xmlns:p14="http://schemas.microsoft.com/office/powerpoint/2010/main" val="375783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lide image with caption">
    <p:spTree>
      <p:nvGrpSpPr>
        <p:cNvPr id="1" name=""/>
        <p:cNvGrpSpPr/>
        <p:nvPr/>
      </p:nvGrpSpPr>
      <p:grpSpPr>
        <a:xfrm>
          <a:off x="0" y="0"/>
          <a:ext cx="0" cy="0"/>
          <a:chOff x="0" y="0"/>
          <a:chExt cx="0" cy="0"/>
        </a:xfrm>
      </p:grpSpPr>
      <p:sp>
        <p:nvSpPr>
          <p:cNvPr id="2" name="Rectangle 1"/>
          <p:cNvSpPr/>
          <p:nvPr userDrawn="1"/>
        </p:nvSpPr>
        <p:spPr>
          <a:xfrm>
            <a:off x="5876925" y="-19050"/>
            <a:ext cx="6315075" cy="6896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Freeform 9"/>
          <p:cNvSpPr/>
          <p:nvPr userDrawn="1"/>
        </p:nvSpPr>
        <p:spPr>
          <a:xfrm>
            <a:off x="7491412" y="-28575"/>
            <a:ext cx="1562100" cy="6886575"/>
          </a:xfrm>
          <a:custGeom>
            <a:avLst/>
            <a:gdLst>
              <a:gd name="connsiteX0" fmla="*/ 0 w 1562100"/>
              <a:gd name="connsiteY0" fmla="*/ 0 h 6886575"/>
              <a:gd name="connsiteX1" fmla="*/ 1447800 w 1562100"/>
              <a:gd name="connsiteY1" fmla="*/ 6886575 h 6886575"/>
              <a:gd name="connsiteX2" fmla="*/ 1562100 w 1562100"/>
              <a:gd name="connsiteY2" fmla="*/ 6886575 h 6886575"/>
              <a:gd name="connsiteX3" fmla="*/ 104775 w 1562100"/>
              <a:gd name="connsiteY3" fmla="*/ 9525 h 6886575"/>
              <a:gd name="connsiteX4" fmla="*/ 0 w 1562100"/>
              <a:gd name="connsiteY4" fmla="*/ 0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6886575">
                <a:moveTo>
                  <a:pt x="0" y="0"/>
                </a:moveTo>
                <a:lnTo>
                  <a:pt x="1447800" y="6886575"/>
                </a:lnTo>
                <a:lnTo>
                  <a:pt x="1562100" y="6886575"/>
                </a:lnTo>
                <a:lnTo>
                  <a:pt x="104775" y="95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p:cNvSpPr/>
          <p:nvPr userDrawn="1"/>
        </p:nvSpPr>
        <p:spPr>
          <a:xfrm>
            <a:off x="9091612" y="-19050"/>
            <a:ext cx="123825" cy="686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Freeform 13"/>
          <p:cNvSpPr/>
          <p:nvPr userDrawn="1"/>
        </p:nvSpPr>
        <p:spPr>
          <a:xfrm>
            <a:off x="7491412" y="-28575"/>
            <a:ext cx="1562100" cy="6886575"/>
          </a:xfrm>
          <a:custGeom>
            <a:avLst/>
            <a:gdLst>
              <a:gd name="connsiteX0" fmla="*/ 0 w 1562100"/>
              <a:gd name="connsiteY0" fmla="*/ 0 h 6886575"/>
              <a:gd name="connsiteX1" fmla="*/ 1447800 w 1562100"/>
              <a:gd name="connsiteY1" fmla="*/ 6886575 h 6886575"/>
              <a:gd name="connsiteX2" fmla="*/ 1562100 w 1562100"/>
              <a:gd name="connsiteY2" fmla="*/ 6886575 h 6886575"/>
              <a:gd name="connsiteX3" fmla="*/ 104775 w 1562100"/>
              <a:gd name="connsiteY3" fmla="*/ 9525 h 6886575"/>
              <a:gd name="connsiteX4" fmla="*/ 0 w 1562100"/>
              <a:gd name="connsiteY4" fmla="*/ 0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6886575">
                <a:moveTo>
                  <a:pt x="0" y="0"/>
                </a:moveTo>
                <a:lnTo>
                  <a:pt x="1447800" y="6886575"/>
                </a:lnTo>
                <a:lnTo>
                  <a:pt x="1562100" y="6886575"/>
                </a:lnTo>
                <a:lnTo>
                  <a:pt x="104775" y="95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p:cNvSpPr/>
          <p:nvPr userDrawn="1"/>
        </p:nvSpPr>
        <p:spPr>
          <a:xfrm>
            <a:off x="9091612" y="-19050"/>
            <a:ext cx="123825" cy="686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 name="Rectangle 2"/>
          <p:cNvSpPr/>
          <p:nvPr userDrawn="1"/>
        </p:nvSpPr>
        <p:spPr>
          <a:xfrm>
            <a:off x="219075" y="85725"/>
            <a:ext cx="27717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Freeform 27"/>
          <p:cNvSpPr/>
          <p:nvPr userDrawn="1"/>
        </p:nvSpPr>
        <p:spPr>
          <a:xfrm flipH="1">
            <a:off x="-24304" y="-7280"/>
            <a:ext cx="12216304" cy="6865280"/>
          </a:xfrm>
          <a:custGeom>
            <a:avLst/>
            <a:gdLst>
              <a:gd name="connsiteX0" fmla="*/ 0 w 3753395"/>
              <a:gd name="connsiteY0" fmla="*/ 0 h 6853646"/>
              <a:gd name="connsiteX1" fmla="*/ 0 w 3753395"/>
              <a:gd name="connsiteY1" fmla="*/ 69669 h 6853646"/>
              <a:gd name="connsiteX2" fmla="*/ 1463040 w 3753395"/>
              <a:gd name="connsiteY2" fmla="*/ 6853646 h 6853646"/>
              <a:gd name="connsiteX3" fmla="*/ 3744686 w 3753395"/>
              <a:gd name="connsiteY3" fmla="*/ 6844937 h 6853646"/>
              <a:gd name="connsiteX4" fmla="*/ 3753395 w 3753395"/>
              <a:gd name="connsiteY4" fmla="*/ 0 h 6853646"/>
              <a:gd name="connsiteX5" fmla="*/ 0 w 3753395"/>
              <a:gd name="connsiteY5" fmla="*/ 0 h 6853646"/>
              <a:gd name="connsiteX0" fmla="*/ 0 w 3772445"/>
              <a:gd name="connsiteY0" fmla="*/ 0 h 6853646"/>
              <a:gd name="connsiteX1" fmla="*/ 19050 w 3772445"/>
              <a:gd name="connsiteY1" fmla="*/ 69669 h 6853646"/>
              <a:gd name="connsiteX2" fmla="*/ 1482090 w 3772445"/>
              <a:gd name="connsiteY2" fmla="*/ 6853646 h 6853646"/>
              <a:gd name="connsiteX3" fmla="*/ 3763736 w 3772445"/>
              <a:gd name="connsiteY3" fmla="*/ 6844937 h 6853646"/>
              <a:gd name="connsiteX4" fmla="*/ 3772445 w 3772445"/>
              <a:gd name="connsiteY4" fmla="*/ 0 h 6853646"/>
              <a:gd name="connsiteX5" fmla="*/ 0 w 3772445"/>
              <a:gd name="connsiteY5" fmla="*/ 0 h 6853646"/>
              <a:gd name="connsiteX0" fmla="*/ 2502709 w 6275154"/>
              <a:gd name="connsiteY0" fmla="*/ 0 h 6922875"/>
              <a:gd name="connsiteX1" fmla="*/ 2521759 w 6275154"/>
              <a:gd name="connsiteY1" fmla="*/ 69669 h 6922875"/>
              <a:gd name="connsiteX2" fmla="*/ 0 w 6275154"/>
              <a:gd name="connsiteY2" fmla="*/ 6922875 h 6922875"/>
              <a:gd name="connsiteX3" fmla="*/ 6266445 w 6275154"/>
              <a:gd name="connsiteY3" fmla="*/ 6844937 h 6922875"/>
              <a:gd name="connsiteX4" fmla="*/ 6275154 w 6275154"/>
              <a:gd name="connsiteY4" fmla="*/ 0 h 6922875"/>
              <a:gd name="connsiteX5" fmla="*/ 2502709 w 6275154"/>
              <a:gd name="connsiteY5" fmla="*/ 0 h 6922875"/>
              <a:gd name="connsiteX0" fmla="*/ 2516135 w 6275154"/>
              <a:gd name="connsiteY0" fmla="*/ 0 h 6922875"/>
              <a:gd name="connsiteX1" fmla="*/ 2521759 w 6275154"/>
              <a:gd name="connsiteY1" fmla="*/ 69669 h 6922875"/>
              <a:gd name="connsiteX2" fmla="*/ 0 w 6275154"/>
              <a:gd name="connsiteY2" fmla="*/ 6922875 h 6922875"/>
              <a:gd name="connsiteX3" fmla="*/ 6266445 w 6275154"/>
              <a:gd name="connsiteY3" fmla="*/ 6844937 h 6922875"/>
              <a:gd name="connsiteX4" fmla="*/ 6275154 w 6275154"/>
              <a:gd name="connsiteY4" fmla="*/ 0 h 6922875"/>
              <a:gd name="connsiteX5" fmla="*/ 2516135 w 6275154"/>
              <a:gd name="connsiteY5" fmla="*/ 0 h 6922875"/>
              <a:gd name="connsiteX0" fmla="*/ 2516135 w 6275154"/>
              <a:gd name="connsiteY0" fmla="*/ 0 h 6931594"/>
              <a:gd name="connsiteX1" fmla="*/ 2521759 w 6275154"/>
              <a:gd name="connsiteY1" fmla="*/ 69669 h 6931594"/>
              <a:gd name="connsiteX2" fmla="*/ 0 w 6275154"/>
              <a:gd name="connsiteY2" fmla="*/ 6922875 h 6931594"/>
              <a:gd name="connsiteX3" fmla="*/ 6266445 w 6275154"/>
              <a:gd name="connsiteY3" fmla="*/ 6931594 h 6931594"/>
              <a:gd name="connsiteX4" fmla="*/ 6275154 w 6275154"/>
              <a:gd name="connsiteY4" fmla="*/ 0 h 6931594"/>
              <a:gd name="connsiteX5" fmla="*/ 2516135 w 6275154"/>
              <a:gd name="connsiteY5" fmla="*/ 0 h 6931594"/>
              <a:gd name="connsiteX0" fmla="*/ 2516135 w 6275154"/>
              <a:gd name="connsiteY0" fmla="*/ 0 h 6931594"/>
              <a:gd name="connsiteX1" fmla="*/ 1254762 w 6275154"/>
              <a:gd name="connsiteY1" fmla="*/ 108183 h 6931594"/>
              <a:gd name="connsiteX2" fmla="*/ 0 w 6275154"/>
              <a:gd name="connsiteY2" fmla="*/ 6922875 h 6931594"/>
              <a:gd name="connsiteX3" fmla="*/ 6266445 w 6275154"/>
              <a:gd name="connsiteY3" fmla="*/ 6931594 h 6931594"/>
              <a:gd name="connsiteX4" fmla="*/ 6275154 w 6275154"/>
              <a:gd name="connsiteY4" fmla="*/ 0 h 6931594"/>
              <a:gd name="connsiteX5" fmla="*/ 2516135 w 6275154"/>
              <a:gd name="connsiteY5" fmla="*/ 0 h 6931594"/>
              <a:gd name="connsiteX0" fmla="*/ 4284913 w 8043932"/>
              <a:gd name="connsiteY0" fmla="*/ 0 h 6932504"/>
              <a:gd name="connsiteX1" fmla="*/ 3023540 w 8043932"/>
              <a:gd name="connsiteY1" fmla="*/ 108183 h 6932504"/>
              <a:gd name="connsiteX2" fmla="*/ 0 w 8043932"/>
              <a:gd name="connsiteY2" fmla="*/ 6932504 h 6932504"/>
              <a:gd name="connsiteX3" fmla="*/ 8035223 w 8043932"/>
              <a:gd name="connsiteY3" fmla="*/ 6931594 h 6932504"/>
              <a:gd name="connsiteX4" fmla="*/ 8043932 w 8043932"/>
              <a:gd name="connsiteY4" fmla="*/ 0 h 6932504"/>
              <a:gd name="connsiteX5" fmla="*/ 4284913 w 8043932"/>
              <a:gd name="connsiteY5" fmla="*/ 0 h 6932504"/>
              <a:gd name="connsiteX0" fmla="*/ 4284913 w 8043932"/>
              <a:gd name="connsiteY0" fmla="*/ 0 h 6932504"/>
              <a:gd name="connsiteX1" fmla="*/ 3023540 w 8043932"/>
              <a:gd name="connsiteY1" fmla="*/ 11898 h 6932504"/>
              <a:gd name="connsiteX2" fmla="*/ 0 w 8043932"/>
              <a:gd name="connsiteY2" fmla="*/ 6932504 h 6932504"/>
              <a:gd name="connsiteX3" fmla="*/ 8035223 w 8043932"/>
              <a:gd name="connsiteY3" fmla="*/ 6931594 h 6932504"/>
              <a:gd name="connsiteX4" fmla="*/ 8043932 w 8043932"/>
              <a:gd name="connsiteY4" fmla="*/ 0 h 6932504"/>
              <a:gd name="connsiteX5" fmla="*/ 4284913 w 8043932"/>
              <a:gd name="connsiteY5" fmla="*/ 0 h 6932504"/>
              <a:gd name="connsiteX0" fmla="*/ 4284913 w 8043932"/>
              <a:gd name="connsiteY0" fmla="*/ 0 h 6932504"/>
              <a:gd name="connsiteX1" fmla="*/ 3023540 w 8043932"/>
              <a:gd name="connsiteY1" fmla="*/ 2269 h 6932504"/>
              <a:gd name="connsiteX2" fmla="*/ 0 w 8043932"/>
              <a:gd name="connsiteY2" fmla="*/ 6932504 h 6932504"/>
              <a:gd name="connsiteX3" fmla="*/ 8035223 w 8043932"/>
              <a:gd name="connsiteY3" fmla="*/ 6931594 h 6932504"/>
              <a:gd name="connsiteX4" fmla="*/ 8043932 w 8043932"/>
              <a:gd name="connsiteY4" fmla="*/ 0 h 6932504"/>
              <a:gd name="connsiteX5" fmla="*/ 4284913 w 8043932"/>
              <a:gd name="connsiteY5" fmla="*/ 0 h 6932504"/>
              <a:gd name="connsiteX0" fmla="*/ 4284913 w 8043932"/>
              <a:gd name="connsiteY0" fmla="*/ 7359 h 6939863"/>
              <a:gd name="connsiteX1" fmla="*/ 6795 w 8043932"/>
              <a:gd name="connsiteY1" fmla="*/ 0 h 6939863"/>
              <a:gd name="connsiteX2" fmla="*/ 0 w 8043932"/>
              <a:gd name="connsiteY2" fmla="*/ 6939863 h 6939863"/>
              <a:gd name="connsiteX3" fmla="*/ 8035223 w 8043932"/>
              <a:gd name="connsiteY3" fmla="*/ 6938953 h 6939863"/>
              <a:gd name="connsiteX4" fmla="*/ 8043932 w 8043932"/>
              <a:gd name="connsiteY4" fmla="*/ 7359 h 6939863"/>
              <a:gd name="connsiteX5" fmla="*/ 4284913 w 8043932"/>
              <a:gd name="connsiteY5" fmla="*/ 7359 h 693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932" h="6939863">
                <a:moveTo>
                  <a:pt x="4284913" y="7359"/>
                </a:moveTo>
                <a:lnTo>
                  <a:pt x="6795" y="0"/>
                </a:lnTo>
                <a:lnTo>
                  <a:pt x="0" y="6939863"/>
                </a:lnTo>
                <a:lnTo>
                  <a:pt x="8035223" y="6938953"/>
                </a:lnTo>
                <a:lnTo>
                  <a:pt x="8043932" y="7359"/>
                </a:lnTo>
                <a:lnTo>
                  <a:pt x="4284913" y="7359"/>
                </a:lnTo>
                <a:close/>
              </a:path>
            </a:pathLst>
          </a:custGeom>
          <a:blipFill dpi="0" rotWithShape="0">
            <a:blip r:embed="rId3"/>
            <a:srcRect/>
            <a:tile tx="0" ty="0" sx="25000" sy="2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Freeform 24"/>
          <p:cNvSpPr/>
          <p:nvPr userDrawn="1"/>
        </p:nvSpPr>
        <p:spPr>
          <a:xfrm flipV="1">
            <a:off x="7529168" y="3164378"/>
            <a:ext cx="4681882" cy="3657597"/>
          </a:xfrm>
          <a:custGeom>
            <a:avLst/>
            <a:gdLst>
              <a:gd name="connsiteX0" fmla="*/ 0 w 1485900"/>
              <a:gd name="connsiteY0" fmla="*/ 0 h 6877050"/>
              <a:gd name="connsiteX1" fmla="*/ 1485900 w 1485900"/>
              <a:gd name="connsiteY1" fmla="*/ 19050 h 6877050"/>
              <a:gd name="connsiteX2" fmla="*/ 1485900 w 1485900"/>
              <a:gd name="connsiteY2" fmla="*/ 6877050 h 6877050"/>
              <a:gd name="connsiteX3" fmla="*/ 1457325 w 1485900"/>
              <a:gd name="connsiteY3" fmla="*/ 6858000 h 6877050"/>
              <a:gd name="connsiteX4" fmla="*/ 0 w 1485900"/>
              <a:gd name="connsiteY4" fmla="*/ 0 h 6877050"/>
              <a:gd name="connsiteX0" fmla="*/ 0 w 1485900"/>
              <a:gd name="connsiteY0" fmla="*/ 0 h 6877050"/>
              <a:gd name="connsiteX1" fmla="*/ 1485900 w 1485900"/>
              <a:gd name="connsiteY1" fmla="*/ 19050 h 6877050"/>
              <a:gd name="connsiteX2" fmla="*/ 1485900 w 1485900"/>
              <a:gd name="connsiteY2" fmla="*/ 6877050 h 6877050"/>
              <a:gd name="connsiteX3" fmla="*/ 1438275 w 1485900"/>
              <a:gd name="connsiteY3" fmla="*/ 6858000 h 6877050"/>
              <a:gd name="connsiteX4" fmla="*/ 0 w 1485900"/>
              <a:gd name="connsiteY4" fmla="*/ 0 h 6877050"/>
              <a:gd name="connsiteX0" fmla="*/ 0 w 1485900"/>
              <a:gd name="connsiteY0" fmla="*/ 0 h 6886575"/>
              <a:gd name="connsiteX1" fmla="*/ 1485900 w 1485900"/>
              <a:gd name="connsiteY1" fmla="*/ 19050 h 6886575"/>
              <a:gd name="connsiteX2" fmla="*/ 1485900 w 1485900"/>
              <a:gd name="connsiteY2" fmla="*/ 6877050 h 6886575"/>
              <a:gd name="connsiteX3" fmla="*/ 1438275 w 1485900"/>
              <a:gd name="connsiteY3" fmla="*/ 6886575 h 6886575"/>
              <a:gd name="connsiteX4" fmla="*/ 0 w 1485900"/>
              <a:gd name="connsiteY4" fmla="*/ 0 h 6886575"/>
              <a:gd name="connsiteX0" fmla="*/ 0 w 1485900"/>
              <a:gd name="connsiteY0" fmla="*/ 0 h 6877050"/>
              <a:gd name="connsiteX1" fmla="*/ 1485900 w 1485900"/>
              <a:gd name="connsiteY1" fmla="*/ 19050 h 6877050"/>
              <a:gd name="connsiteX2" fmla="*/ 1485900 w 1485900"/>
              <a:gd name="connsiteY2" fmla="*/ 6877050 h 6877050"/>
              <a:gd name="connsiteX3" fmla="*/ 1438275 w 1485900"/>
              <a:gd name="connsiteY3" fmla="*/ 6877050 h 6877050"/>
              <a:gd name="connsiteX4" fmla="*/ 0 w 1485900"/>
              <a:gd name="connsiteY4" fmla="*/ 0 h 6877050"/>
              <a:gd name="connsiteX0" fmla="*/ 0 w 3914775"/>
              <a:gd name="connsiteY0" fmla="*/ 9525 h 6858000"/>
              <a:gd name="connsiteX1" fmla="*/ 3914775 w 3914775"/>
              <a:gd name="connsiteY1" fmla="*/ 0 h 6858000"/>
              <a:gd name="connsiteX2" fmla="*/ 3914775 w 3914775"/>
              <a:gd name="connsiteY2" fmla="*/ 6858000 h 6858000"/>
              <a:gd name="connsiteX3" fmla="*/ 3867150 w 3914775"/>
              <a:gd name="connsiteY3" fmla="*/ 6858000 h 6858000"/>
              <a:gd name="connsiteX4" fmla="*/ 0 w 3914775"/>
              <a:gd name="connsiteY4" fmla="*/ 9525 h 6858000"/>
              <a:gd name="connsiteX0" fmla="*/ 0 w 3914775"/>
              <a:gd name="connsiteY0" fmla="*/ 9525 h 6930190"/>
              <a:gd name="connsiteX1" fmla="*/ 3914775 w 3914775"/>
              <a:gd name="connsiteY1" fmla="*/ 0 h 6930190"/>
              <a:gd name="connsiteX2" fmla="*/ 3914775 w 3914775"/>
              <a:gd name="connsiteY2" fmla="*/ 6858000 h 6930190"/>
              <a:gd name="connsiteX3" fmla="*/ 3906972 w 3914775"/>
              <a:gd name="connsiteY3" fmla="*/ 6930190 h 6930190"/>
              <a:gd name="connsiteX4" fmla="*/ 0 w 3914775"/>
              <a:gd name="connsiteY4" fmla="*/ 9525 h 6930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4775" h="6930190">
                <a:moveTo>
                  <a:pt x="0" y="9525"/>
                </a:moveTo>
                <a:lnTo>
                  <a:pt x="3914775" y="0"/>
                </a:lnTo>
                <a:lnTo>
                  <a:pt x="3914775" y="6858000"/>
                </a:lnTo>
                <a:lnTo>
                  <a:pt x="3906972" y="6930190"/>
                </a:lnTo>
                <a:lnTo>
                  <a:pt x="0" y="9525"/>
                </a:lnTo>
                <a:close/>
              </a:path>
            </a:pathLst>
          </a:custGeom>
          <a:solidFill>
            <a:srgbClr val="006CA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Freeform 28"/>
          <p:cNvSpPr/>
          <p:nvPr userDrawn="1"/>
        </p:nvSpPr>
        <p:spPr>
          <a:xfrm rot="3962384">
            <a:off x="9070353" y="2092690"/>
            <a:ext cx="1562100" cy="5853962"/>
          </a:xfrm>
          <a:custGeom>
            <a:avLst/>
            <a:gdLst>
              <a:gd name="connsiteX0" fmla="*/ 0 w 1562100"/>
              <a:gd name="connsiteY0" fmla="*/ 0 h 6886575"/>
              <a:gd name="connsiteX1" fmla="*/ 1447800 w 1562100"/>
              <a:gd name="connsiteY1" fmla="*/ 6886575 h 6886575"/>
              <a:gd name="connsiteX2" fmla="*/ 1562100 w 1562100"/>
              <a:gd name="connsiteY2" fmla="*/ 6886575 h 6886575"/>
              <a:gd name="connsiteX3" fmla="*/ 104775 w 1562100"/>
              <a:gd name="connsiteY3" fmla="*/ 9525 h 6886575"/>
              <a:gd name="connsiteX4" fmla="*/ 0 w 1562100"/>
              <a:gd name="connsiteY4" fmla="*/ 0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6886575">
                <a:moveTo>
                  <a:pt x="0" y="0"/>
                </a:moveTo>
                <a:lnTo>
                  <a:pt x="1447800" y="6886575"/>
                </a:lnTo>
                <a:lnTo>
                  <a:pt x="1562100" y="6886575"/>
                </a:lnTo>
                <a:lnTo>
                  <a:pt x="104775" y="95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 Placeholder 17"/>
          <p:cNvSpPr>
            <a:spLocks noGrp="1"/>
          </p:cNvSpPr>
          <p:nvPr>
            <p:ph type="body" sz="quarter" idx="14" hasCustomPrompt="1"/>
          </p:nvPr>
        </p:nvSpPr>
        <p:spPr>
          <a:xfrm>
            <a:off x="9629956" y="5278826"/>
            <a:ext cx="2309631" cy="1302845"/>
          </a:xfrm>
          <a:prstGeom prst="rect">
            <a:avLst/>
          </a:prstGeom>
        </p:spPr>
        <p:txBody>
          <a:bodyPr/>
          <a:lstStyle>
            <a:lvl1pPr>
              <a:defRPr sz="2000" b="1" baseline="0">
                <a:solidFill>
                  <a:schemeClr val="tx1"/>
                </a:solidFill>
              </a:defRPr>
            </a:lvl1pPr>
          </a:lstStyle>
          <a:p>
            <a:r>
              <a:rPr lang="en-AU" dirty="0"/>
              <a:t>Image caption (title case)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075" y="6314423"/>
            <a:ext cx="1267288" cy="368735"/>
          </a:xfrm>
          <a:prstGeom prst="rect">
            <a:avLst/>
          </a:prstGeom>
        </p:spPr>
      </p:pic>
    </p:spTree>
    <p:extLst>
      <p:ext uri="{BB962C8B-B14F-4D97-AF65-F5344CB8AC3E}">
        <p14:creationId xmlns:p14="http://schemas.microsoft.com/office/powerpoint/2010/main" val="265046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BDABC03-8F1B-46A7-8017-BD7A7F45F37C}" type="datetimeFigureOut">
              <a:rPr lang="en-AU" smtClean="0"/>
              <a:t>21/10/2019</a:t>
            </a:fld>
            <a:endParaRPr lang="en-AU"/>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3905C72-C890-4085-B7CD-C97001663647}" type="slidenum">
              <a:rPr lang="en-AU" smtClean="0"/>
              <a:t>‹#›</a:t>
            </a:fld>
            <a:endParaRPr lang="en-AU"/>
          </a:p>
        </p:txBody>
      </p:sp>
    </p:spTree>
    <p:extLst>
      <p:ext uri="{BB962C8B-B14F-4D97-AF65-F5344CB8AC3E}">
        <p14:creationId xmlns:p14="http://schemas.microsoft.com/office/powerpoint/2010/main" val="188676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mage slide_option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6BAA53-CB4C-544A-9B80-87DE403762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964" y="6061928"/>
            <a:ext cx="1712692" cy="729166"/>
          </a:xfrm>
          <a:prstGeom prst="rect">
            <a:avLst/>
          </a:prstGeom>
        </p:spPr>
      </p:pic>
      <p:sp>
        <p:nvSpPr>
          <p:cNvPr id="3" name="Picture Placeholder 2"/>
          <p:cNvSpPr>
            <a:spLocks noGrp="1"/>
          </p:cNvSpPr>
          <p:nvPr>
            <p:ph type="pic" sz="quarter" idx="10"/>
          </p:nvPr>
        </p:nvSpPr>
        <p:spPr>
          <a:xfrm>
            <a:off x="7965065" y="0"/>
            <a:ext cx="4226935" cy="6867236"/>
          </a:xfrm>
          <a:custGeom>
            <a:avLst/>
            <a:gdLst>
              <a:gd name="connsiteX0" fmla="*/ 0 w 3700462"/>
              <a:gd name="connsiteY0" fmla="*/ 0 h 6858000"/>
              <a:gd name="connsiteX1" fmla="*/ 3700462 w 3700462"/>
              <a:gd name="connsiteY1" fmla="*/ 0 h 6858000"/>
              <a:gd name="connsiteX2" fmla="*/ 3700462 w 3700462"/>
              <a:gd name="connsiteY2" fmla="*/ 6858000 h 6858000"/>
              <a:gd name="connsiteX3" fmla="*/ 0 w 3700462"/>
              <a:gd name="connsiteY3" fmla="*/ 6858000 h 6858000"/>
              <a:gd name="connsiteX4" fmla="*/ 0 w 3700462"/>
              <a:gd name="connsiteY4" fmla="*/ 0 h 6858000"/>
              <a:gd name="connsiteX0" fmla="*/ 526473 w 4226935"/>
              <a:gd name="connsiteY0" fmla="*/ 0 h 6867236"/>
              <a:gd name="connsiteX1" fmla="*/ 4226935 w 4226935"/>
              <a:gd name="connsiteY1" fmla="*/ 0 h 6867236"/>
              <a:gd name="connsiteX2" fmla="*/ 4226935 w 4226935"/>
              <a:gd name="connsiteY2" fmla="*/ 6858000 h 6867236"/>
              <a:gd name="connsiteX3" fmla="*/ 0 w 4226935"/>
              <a:gd name="connsiteY3" fmla="*/ 6867236 h 6867236"/>
              <a:gd name="connsiteX4" fmla="*/ 526473 w 4226935"/>
              <a:gd name="connsiteY4" fmla="*/ 0 h 6867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935" h="6867236">
                <a:moveTo>
                  <a:pt x="526473" y="0"/>
                </a:moveTo>
                <a:lnTo>
                  <a:pt x="4226935" y="0"/>
                </a:lnTo>
                <a:lnTo>
                  <a:pt x="4226935" y="6858000"/>
                </a:lnTo>
                <a:lnTo>
                  <a:pt x="0" y="6867236"/>
                </a:lnTo>
                <a:lnTo>
                  <a:pt x="526473" y="0"/>
                </a:lnTo>
                <a:close/>
              </a:path>
            </a:pathLst>
          </a:custGeom>
        </p:spPr>
        <p:txBody>
          <a:bodyPr/>
          <a:lstStyle/>
          <a:p>
            <a:endParaRPr lang="en-AU"/>
          </a:p>
        </p:txBody>
      </p:sp>
    </p:spTree>
    <p:extLst>
      <p:ext uri="{BB962C8B-B14F-4D97-AF65-F5344CB8AC3E}">
        <p14:creationId xmlns:p14="http://schemas.microsoft.com/office/powerpoint/2010/main" val="52985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207509"/>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41" r:id="rId8"/>
    <p:sldLayoutId id="2147483943" r:id="rId9"/>
  </p:sldLayoutIdLst>
  <p:txStyles>
    <p:title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p:titleStyle>
    <p:body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5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hyperlink" Target="mailto:Megan.Lee@monash.edu" TargetMode="External"/><Relationship Id="rId4" Type="http://schemas.openxmlformats.org/officeDocument/2006/relationships/hyperlink" Target="mailto:Rachelle.Orodio@monash.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44059" y="4649763"/>
            <a:ext cx="6503583" cy="842863"/>
          </a:xfrm>
        </p:spPr>
        <p:txBody>
          <a:bodyPr/>
          <a:lstStyle/>
          <a:p>
            <a:r>
              <a:rPr lang="en-AU" dirty="0"/>
              <a:t>MEGAN LEE, </a:t>
            </a:r>
            <a:r>
              <a:rPr lang="en-AU" sz="2400" dirty="0"/>
              <a:t>Application Librarian</a:t>
            </a:r>
            <a:endParaRPr lang="en-AU" dirty="0"/>
          </a:p>
          <a:p>
            <a:r>
              <a:rPr lang="en-AU" dirty="0"/>
              <a:t>RACHELLE ORODIO, </a:t>
            </a:r>
            <a:r>
              <a:rPr lang="en-AU" sz="2400" dirty="0"/>
              <a:t>Application Administrator</a:t>
            </a:r>
          </a:p>
        </p:txBody>
      </p:sp>
      <p:sp>
        <p:nvSpPr>
          <p:cNvPr id="4" name="Text Placeholder 3"/>
          <p:cNvSpPr>
            <a:spLocks noGrp="1"/>
          </p:cNvSpPr>
          <p:nvPr>
            <p:ph type="body" sz="quarter" idx="12"/>
          </p:nvPr>
        </p:nvSpPr>
        <p:spPr>
          <a:xfrm>
            <a:off x="252684" y="5709828"/>
            <a:ext cx="5649316" cy="409725"/>
          </a:xfrm>
        </p:spPr>
        <p:txBody>
          <a:bodyPr/>
          <a:lstStyle/>
          <a:p>
            <a:r>
              <a:rPr lang="en-AU" dirty="0"/>
              <a:t>OCTOBER 23-25, 2019</a:t>
            </a:r>
          </a:p>
        </p:txBody>
      </p:sp>
      <p:sp>
        <p:nvSpPr>
          <p:cNvPr id="5" name="Text Placeholder 4"/>
          <p:cNvSpPr>
            <a:spLocks noGrp="1"/>
          </p:cNvSpPr>
          <p:nvPr>
            <p:ph type="body" sz="quarter" idx="13"/>
          </p:nvPr>
        </p:nvSpPr>
        <p:spPr/>
        <p:txBody>
          <a:bodyPr/>
          <a:lstStyle/>
          <a:p>
            <a:r>
              <a:rPr lang="en-AU" dirty="0"/>
              <a:t>YOU ARE WHAT YOU COUNT</a:t>
            </a:r>
          </a:p>
        </p:txBody>
      </p:sp>
      <p:sp>
        <p:nvSpPr>
          <p:cNvPr id="7" name="Text Placeholder 6"/>
          <p:cNvSpPr>
            <a:spLocks noGrp="1"/>
          </p:cNvSpPr>
          <p:nvPr>
            <p:ph type="body" sz="quarter" idx="14"/>
          </p:nvPr>
        </p:nvSpPr>
        <p:spPr>
          <a:xfrm>
            <a:off x="244059" y="6118287"/>
            <a:ext cx="5649617" cy="409725"/>
          </a:xfrm>
        </p:spPr>
        <p:txBody>
          <a:bodyPr/>
          <a:lstStyle/>
          <a:p>
            <a:r>
              <a:rPr lang="en-AU" dirty="0"/>
              <a:t>ANZREG 2019 CONFERENCE	#anzreg2019</a:t>
            </a:r>
          </a:p>
        </p:txBody>
      </p:sp>
    </p:spTree>
    <p:extLst>
      <p:ext uri="{BB962C8B-B14F-4D97-AF65-F5344CB8AC3E}">
        <p14:creationId xmlns:p14="http://schemas.microsoft.com/office/powerpoint/2010/main" val="163571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25111" y="-309213"/>
            <a:ext cx="6695924" cy="1563927"/>
          </a:xfrm>
          <a:prstGeom prst="rect">
            <a:avLst/>
          </a:prstGeom>
        </p:spPr>
        <p:txBody>
          <a:bodyPr anchor="ctr">
            <a:normAutofit/>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TABLEAU</a:t>
            </a:r>
          </a:p>
        </p:txBody>
      </p:sp>
      <p:pic>
        <p:nvPicPr>
          <p:cNvPr id="5" name="Picture 4"/>
          <p:cNvPicPr>
            <a:picLocks noChangeAspect="1"/>
          </p:cNvPicPr>
          <p:nvPr/>
        </p:nvPicPr>
        <p:blipFill>
          <a:blip r:embed="rId3"/>
          <a:stretch>
            <a:fillRect/>
          </a:stretch>
        </p:blipFill>
        <p:spPr>
          <a:xfrm>
            <a:off x="10255328" y="6087989"/>
            <a:ext cx="1557614" cy="471307"/>
          </a:xfrm>
          <a:prstGeom prst="rect">
            <a:avLst/>
          </a:prstGeom>
        </p:spPr>
      </p:pic>
      <p:sp>
        <p:nvSpPr>
          <p:cNvPr id="8" name="Rectangle 7"/>
          <p:cNvSpPr/>
          <p:nvPr/>
        </p:nvSpPr>
        <p:spPr>
          <a:xfrm>
            <a:off x="1186482" y="949307"/>
            <a:ext cx="10106192" cy="4929148"/>
          </a:xfrm>
          <a:prstGeom prst="rect">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grpSp>
        <p:nvGrpSpPr>
          <p:cNvPr id="9" name="Group 8"/>
          <p:cNvGrpSpPr/>
          <p:nvPr/>
        </p:nvGrpSpPr>
        <p:grpSpPr>
          <a:xfrm>
            <a:off x="1524181" y="1560122"/>
            <a:ext cx="4692990" cy="4468057"/>
            <a:chOff x="1284176" y="1361668"/>
            <a:chExt cx="4692990" cy="4468057"/>
          </a:xfrm>
        </p:grpSpPr>
        <p:sp>
          <p:nvSpPr>
            <p:cNvPr id="15" name="Rectangle 14"/>
            <p:cNvSpPr/>
            <p:nvPr/>
          </p:nvSpPr>
          <p:spPr>
            <a:xfrm>
              <a:off x="1284176" y="1361668"/>
              <a:ext cx="4692990" cy="44680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p:cNvSpPr txBox="1"/>
            <p:nvPr/>
          </p:nvSpPr>
          <p:spPr>
            <a:xfrm>
              <a:off x="1284176" y="1361668"/>
              <a:ext cx="4692990" cy="44680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457200" lvl="0" indent="-457200" defTabSz="711200">
                <a:lnSpc>
                  <a:spcPct val="90000"/>
                </a:lnSpc>
                <a:spcBef>
                  <a:spcPct val="0"/>
                </a:spcBef>
                <a:spcAft>
                  <a:spcPct val="35000"/>
                </a:spcAft>
                <a:buFont typeface="Arial" panose="020B0604020202020204" pitchFamily="34" charset="0"/>
                <a:buChar char="•"/>
              </a:pPr>
              <a:r>
                <a:rPr lang="en-US" sz="2000" dirty="0"/>
                <a:t>Sophisticated </a:t>
              </a:r>
              <a:r>
                <a:rPr lang="en-US" sz="2000" dirty="0" err="1"/>
                <a:t>visualisations</a:t>
              </a:r>
              <a:r>
                <a:rPr lang="en-US" sz="2000" dirty="0"/>
                <a:t>, greater options than Power BI. </a:t>
              </a:r>
            </a:p>
            <a:p>
              <a:pPr marL="457200" lvl="0" indent="-457200" defTabSz="711200">
                <a:lnSpc>
                  <a:spcPct val="90000"/>
                </a:lnSpc>
                <a:spcBef>
                  <a:spcPct val="0"/>
                </a:spcBef>
                <a:spcAft>
                  <a:spcPct val="35000"/>
                </a:spcAft>
                <a:buFont typeface="Arial" panose="020B0604020202020204" pitchFamily="34" charset="0"/>
                <a:buChar char="•"/>
              </a:pPr>
              <a:endParaRPr lang="en-US" sz="2000" dirty="0"/>
            </a:p>
            <a:p>
              <a:pPr marL="457200" lvl="0" indent="-457200" defTabSz="711200">
                <a:lnSpc>
                  <a:spcPct val="90000"/>
                </a:lnSpc>
                <a:spcBef>
                  <a:spcPct val="0"/>
                </a:spcBef>
                <a:spcAft>
                  <a:spcPct val="35000"/>
                </a:spcAft>
                <a:buFont typeface="Arial" panose="020B0604020202020204" pitchFamily="34" charset="0"/>
                <a:buChar char="•"/>
              </a:pPr>
              <a:r>
                <a:rPr lang="en-US" sz="2000" dirty="0"/>
                <a:t>Has integration with a large number of data sources. </a:t>
              </a:r>
            </a:p>
            <a:p>
              <a:pPr lvl="0" defTabSz="711200">
                <a:lnSpc>
                  <a:spcPct val="90000"/>
                </a:lnSpc>
                <a:spcBef>
                  <a:spcPct val="0"/>
                </a:spcBef>
                <a:spcAft>
                  <a:spcPct val="35000"/>
                </a:spcAft>
              </a:pPr>
              <a:endParaRPr lang="en-US" sz="2000" dirty="0"/>
            </a:p>
            <a:p>
              <a:pPr marL="457200" lvl="0" indent="-457200" defTabSz="711200">
                <a:lnSpc>
                  <a:spcPct val="90000"/>
                </a:lnSpc>
                <a:spcBef>
                  <a:spcPct val="0"/>
                </a:spcBef>
                <a:spcAft>
                  <a:spcPct val="35000"/>
                </a:spcAft>
                <a:buFont typeface="Arial" panose="020B0604020202020204" pitchFamily="34" charset="0"/>
                <a:buChar char="•"/>
              </a:pPr>
              <a:r>
                <a:rPr lang="en-US" sz="2000" dirty="0"/>
                <a:t>Ideal for deep analysis and large data sets.</a:t>
              </a:r>
              <a:endParaRPr lang="en-US" sz="2000" kern="1200" dirty="0"/>
            </a:p>
          </p:txBody>
        </p:sp>
      </p:grpSp>
      <p:grpSp>
        <p:nvGrpSpPr>
          <p:cNvPr id="10" name="Group 9"/>
          <p:cNvGrpSpPr/>
          <p:nvPr/>
        </p:nvGrpSpPr>
        <p:grpSpPr>
          <a:xfrm>
            <a:off x="6408427" y="1412346"/>
            <a:ext cx="4692990" cy="4468057"/>
            <a:chOff x="6081713" y="1361668"/>
            <a:chExt cx="4692990" cy="4468057"/>
          </a:xfrm>
        </p:grpSpPr>
        <p:sp>
          <p:nvSpPr>
            <p:cNvPr id="13" name="Rectangle 12"/>
            <p:cNvSpPr/>
            <p:nvPr/>
          </p:nvSpPr>
          <p:spPr>
            <a:xfrm>
              <a:off x="6081713" y="1361668"/>
              <a:ext cx="4692990" cy="44680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p:cNvSpPr txBox="1"/>
            <p:nvPr/>
          </p:nvSpPr>
          <p:spPr>
            <a:xfrm>
              <a:off x="6081713" y="1361668"/>
              <a:ext cx="4692990" cy="44680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r>
                <a:rPr lang="en-US" sz="2000" dirty="0"/>
                <a:t>Expensive annual fee for licenses. </a:t>
              </a:r>
            </a:p>
            <a:p>
              <a:endParaRPr lang="en-US" sz="2000" dirty="0"/>
            </a:p>
            <a:p>
              <a:r>
                <a:rPr lang="en-US" sz="2000" dirty="0"/>
                <a:t>Requires server environment to share reports/dashboards securely, at an additional cost. (There is also a free public environment for publishing which is not suitable for sensitive data and may not meet your Institutional privacy policy.)</a:t>
              </a:r>
            </a:p>
            <a:p>
              <a:endParaRPr lang="en-US" sz="2000" dirty="0"/>
            </a:p>
            <a:p>
              <a:r>
                <a:rPr lang="en-US" sz="2000" dirty="0"/>
                <a:t>Not as easy for users to become familiar with functionality compared with Power BI (which is consistent with other Microsoft products). Therefore better for focused users / analysts rather than general users.</a:t>
              </a:r>
            </a:p>
          </p:txBody>
        </p:sp>
      </p:grpSp>
      <p:sp>
        <p:nvSpPr>
          <p:cNvPr id="11" name="Cross 10"/>
          <p:cNvSpPr/>
          <p:nvPr/>
        </p:nvSpPr>
        <p:spPr>
          <a:xfrm>
            <a:off x="758121" y="692416"/>
            <a:ext cx="623277" cy="594841"/>
          </a:xfrm>
          <a:prstGeom prst="plus">
            <a:avLst>
              <a:gd name="adj" fmla="val 328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Rectangle 11"/>
          <p:cNvSpPr/>
          <p:nvPr/>
        </p:nvSpPr>
        <p:spPr>
          <a:xfrm>
            <a:off x="10990481" y="820313"/>
            <a:ext cx="695733" cy="224867"/>
          </a:xfrm>
          <a:prstGeom prst="rect">
            <a:avLst/>
          </a:prstGeom>
        </p:spPr>
        <p:style>
          <a:lnRef idx="2">
            <a:schemeClr val="accent4">
              <a:hueOff val="9800891"/>
              <a:satOff val="-40777"/>
              <a:lumOff val="9608"/>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Tree>
    <p:extLst>
      <p:ext uri="{BB962C8B-B14F-4D97-AF65-F5344CB8AC3E}">
        <p14:creationId xmlns:p14="http://schemas.microsoft.com/office/powerpoint/2010/main" val="2124870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2847" y="-231648"/>
            <a:ext cx="6695924" cy="1563927"/>
          </a:xfrm>
          <a:prstGeom prst="rect">
            <a:avLst/>
          </a:prstGeom>
        </p:spPr>
        <p:txBody>
          <a:bodyPr anchor="ctr">
            <a:normAutofit/>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DASHBOARD</a:t>
            </a:r>
          </a:p>
        </p:txBody>
      </p:sp>
      <p:pic>
        <p:nvPicPr>
          <p:cNvPr id="3" name="Picture 2"/>
          <p:cNvPicPr>
            <a:picLocks noChangeAspect="1"/>
          </p:cNvPicPr>
          <p:nvPr/>
        </p:nvPicPr>
        <p:blipFill>
          <a:blip r:embed="rId3"/>
          <a:stretch>
            <a:fillRect/>
          </a:stretch>
        </p:blipFill>
        <p:spPr>
          <a:xfrm>
            <a:off x="1962911" y="816864"/>
            <a:ext cx="9387841" cy="5324063"/>
          </a:xfrm>
          <a:prstGeom prst="rect">
            <a:avLst/>
          </a:prstGeom>
        </p:spPr>
      </p:pic>
      <p:sp>
        <p:nvSpPr>
          <p:cNvPr id="7" name="Text Placeholder 6"/>
          <p:cNvSpPr txBox="1">
            <a:spLocks/>
          </p:cNvSpPr>
          <p:nvPr/>
        </p:nvSpPr>
        <p:spPr>
          <a:xfrm>
            <a:off x="2682241" y="6132087"/>
            <a:ext cx="7437120" cy="610090"/>
          </a:xfrm>
          <a:prstGeom prst="rect">
            <a:avLst/>
          </a:prstGeom>
        </p:spPr>
        <p:txBody>
          <a:bodyPr/>
          <a:lst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sz="3600" dirty="0">
                <a:solidFill>
                  <a:schemeClr val="tx1"/>
                </a:solidFill>
                <a:latin typeface="Arial" panose="020B0604020202020204" pitchFamily="34" charset="0"/>
                <a:cs typeface="Arial" panose="020B0604020202020204" pitchFamily="34" charset="0"/>
              </a:rPr>
              <a:t>Research &amp; Learning Consultation</a:t>
            </a:r>
            <a:endParaRPr lang="en-US" sz="36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9907976" y="212220"/>
            <a:ext cx="1923810" cy="676190"/>
          </a:xfrm>
          <a:prstGeom prst="rect">
            <a:avLst/>
          </a:prstGeom>
        </p:spPr>
      </p:pic>
    </p:spTree>
    <p:extLst>
      <p:ext uri="{BB962C8B-B14F-4D97-AF65-F5344CB8AC3E}">
        <p14:creationId xmlns:p14="http://schemas.microsoft.com/office/powerpoint/2010/main" val="363726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04852" y="-314776"/>
            <a:ext cx="6695924" cy="1563927"/>
          </a:xfrm>
          <a:prstGeom prst="rect">
            <a:avLst/>
          </a:prstGeom>
        </p:spPr>
        <p:txBody>
          <a:bodyPr anchor="ctr">
            <a:normAutofit/>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POWER BI</a:t>
            </a:r>
          </a:p>
        </p:txBody>
      </p:sp>
      <p:graphicFrame>
        <p:nvGraphicFramePr>
          <p:cNvPr id="5" name="Diagram 4"/>
          <p:cNvGraphicFramePr/>
          <p:nvPr>
            <p:extLst>
              <p:ext uri="{D42A27DB-BD31-4B8C-83A1-F6EECF244321}">
                <p14:modId xmlns:p14="http://schemas.microsoft.com/office/powerpoint/2010/main" val="898991464"/>
              </p:ext>
            </p:extLst>
          </p:nvPr>
        </p:nvGraphicFramePr>
        <p:xfrm>
          <a:off x="0" y="190005"/>
          <a:ext cx="11700776" cy="6369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9955477" y="6035985"/>
            <a:ext cx="1923810" cy="676190"/>
          </a:xfrm>
          <a:prstGeom prst="rect">
            <a:avLst/>
          </a:prstGeom>
        </p:spPr>
      </p:pic>
    </p:spTree>
    <p:extLst>
      <p:ext uri="{BB962C8B-B14F-4D97-AF65-F5344CB8AC3E}">
        <p14:creationId xmlns:p14="http://schemas.microsoft.com/office/powerpoint/2010/main" val="231993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249" y="-287308"/>
            <a:ext cx="8078677" cy="1563927"/>
          </a:xfrm>
          <a:prstGeom prst="rect">
            <a:avLst/>
          </a:prstGeom>
        </p:spPr>
        <p:txBody>
          <a:bodyPr anchor="ctr">
            <a:normAutofit/>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ALMA ANALYTICS FTP </a:t>
            </a:r>
          </a:p>
        </p:txBody>
      </p:sp>
      <p:grpSp>
        <p:nvGrpSpPr>
          <p:cNvPr id="13" name="Group 12"/>
          <p:cNvGrpSpPr/>
          <p:nvPr/>
        </p:nvGrpSpPr>
        <p:grpSpPr>
          <a:xfrm>
            <a:off x="205250" y="960531"/>
            <a:ext cx="6263284" cy="2485517"/>
            <a:chOff x="205250" y="960531"/>
            <a:chExt cx="6263284" cy="2485517"/>
          </a:xfrm>
        </p:grpSpPr>
        <p:pic>
          <p:nvPicPr>
            <p:cNvPr id="3" name="Picture 2"/>
            <p:cNvPicPr>
              <a:picLocks noChangeAspect="1"/>
            </p:cNvPicPr>
            <p:nvPr/>
          </p:nvPicPr>
          <p:blipFill>
            <a:blip r:embed="rId3"/>
            <a:stretch>
              <a:fillRect/>
            </a:stretch>
          </p:blipFill>
          <p:spPr>
            <a:xfrm>
              <a:off x="205250" y="960531"/>
              <a:ext cx="6263284" cy="2485517"/>
            </a:xfrm>
            <a:prstGeom prst="rect">
              <a:avLst/>
            </a:prstGeom>
          </p:spPr>
        </p:pic>
        <p:sp>
          <p:nvSpPr>
            <p:cNvPr id="9" name="8-Point Star 8"/>
            <p:cNvSpPr/>
            <p:nvPr/>
          </p:nvSpPr>
          <p:spPr>
            <a:xfrm>
              <a:off x="5441244" y="1140178"/>
              <a:ext cx="824089" cy="745066"/>
            </a:xfrm>
            <a:prstGeom prst="star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b="1" dirty="0">
                  <a:solidFill>
                    <a:schemeClr val="tx1"/>
                  </a:solidFill>
                </a:rPr>
                <a:t>1</a:t>
              </a:r>
            </a:p>
          </p:txBody>
        </p:sp>
      </p:grpSp>
      <p:grpSp>
        <p:nvGrpSpPr>
          <p:cNvPr id="24" name="Group 23"/>
          <p:cNvGrpSpPr/>
          <p:nvPr/>
        </p:nvGrpSpPr>
        <p:grpSpPr>
          <a:xfrm>
            <a:off x="205251" y="3446048"/>
            <a:ext cx="6263284" cy="2300221"/>
            <a:chOff x="205251" y="3446048"/>
            <a:chExt cx="6263284" cy="2300221"/>
          </a:xfrm>
        </p:grpSpPr>
        <p:grpSp>
          <p:nvGrpSpPr>
            <p:cNvPr id="14" name="Group 13"/>
            <p:cNvGrpSpPr/>
            <p:nvPr/>
          </p:nvGrpSpPr>
          <p:grpSpPr>
            <a:xfrm>
              <a:off x="205251" y="4116593"/>
              <a:ext cx="6263284" cy="1629676"/>
              <a:chOff x="205251" y="4116593"/>
              <a:chExt cx="6263284" cy="1629676"/>
            </a:xfrm>
          </p:grpSpPr>
          <p:pic>
            <p:nvPicPr>
              <p:cNvPr id="5" name="Picture 4"/>
              <p:cNvPicPr>
                <a:picLocks noChangeAspect="1"/>
              </p:cNvPicPr>
              <p:nvPr/>
            </p:nvPicPr>
            <p:blipFill>
              <a:blip r:embed="rId4"/>
              <a:stretch>
                <a:fillRect/>
              </a:stretch>
            </p:blipFill>
            <p:spPr>
              <a:xfrm>
                <a:off x="205251" y="4489126"/>
                <a:ext cx="6263284" cy="1257143"/>
              </a:xfrm>
              <a:prstGeom prst="rect">
                <a:avLst/>
              </a:prstGeom>
            </p:spPr>
          </p:pic>
          <p:sp>
            <p:nvSpPr>
              <p:cNvPr id="10" name="8-Point Star 9"/>
              <p:cNvSpPr/>
              <p:nvPr/>
            </p:nvSpPr>
            <p:spPr>
              <a:xfrm>
                <a:off x="5486399" y="4116593"/>
                <a:ext cx="824089" cy="745066"/>
              </a:xfrm>
              <a:prstGeom prst="star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b="1" dirty="0">
                    <a:solidFill>
                      <a:schemeClr val="tx1"/>
                    </a:solidFill>
                  </a:rPr>
                  <a:t>2</a:t>
                </a:r>
              </a:p>
            </p:txBody>
          </p:sp>
        </p:grpSp>
        <p:cxnSp>
          <p:nvCxnSpPr>
            <p:cNvPr id="18" name="Straight Arrow Connector 17"/>
            <p:cNvCxnSpPr>
              <a:stCxn id="3" idx="2"/>
              <a:endCxn id="5" idx="0"/>
            </p:cNvCxnSpPr>
            <p:nvPr/>
          </p:nvCxnSpPr>
          <p:spPr>
            <a:xfrm>
              <a:off x="3336892" y="3446048"/>
              <a:ext cx="1" cy="1043078"/>
            </a:xfrm>
            <a:prstGeom prst="straightConnector1">
              <a:avLst/>
            </a:prstGeom>
            <a:ln w="50800" cmpd="sng">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468535" y="791198"/>
            <a:ext cx="5440139" cy="4326500"/>
            <a:chOff x="6468535" y="791198"/>
            <a:chExt cx="5440139" cy="4326500"/>
          </a:xfrm>
        </p:grpSpPr>
        <p:grpSp>
          <p:nvGrpSpPr>
            <p:cNvPr id="15" name="Group 14"/>
            <p:cNvGrpSpPr/>
            <p:nvPr/>
          </p:nvGrpSpPr>
          <p:grpSpPr>
            <a:xfrm>
              <a:off x="7649992" y="791198"/>
              <a:ext cx="4258682" cy="2347229"/>
              <a:chOff x="7566738" y="791198"/>
              <a:chExt cx="4137790" cy="2347229"/>
            </a:xfrm>
          </p:grpSpPr>
          <p:pic>
            <p:nvPicPr>
              <p:cNvPr id="6" name="Picture 5"/>
              <p:cNvPicPr>
                <a:picLocks noChangeAspect="1"/>
              </p:cNvPicPr>
              <p:nvPr/>
            </p:nvPicPr>
            <p:blipFill>
              <a:blip r:embed="rId5"/>
              <a:stretch>
                <a:fillRect/>
              </a:stretch>
            </p:blipFill>
            <p:spPr>
              <a:xfrm>
                <a:off x="7566738" y="791198"/>
                <a:ext cx="4098623" cy="2347229"/>
              </a:xfrm>
              <a:prstGeom prst="rect">
                <a:avLst/>
              </a:prstGeom>
            </p:spPr>
          </p:pic>
          <p:sp>
            <p:nvSpPr>
              <p:cNvPr id="11" name="8-Point Star 10"/>
              <p:cNvSpPr/>
              <p:nvPr/>
            </p:nvSpPr>
            <p:spPr>
              <a:xfrm>
                <a:off x="10880439" y="1140178"/>
                <a:ext cx="824089" cy="745066"/>
              </a:xfrm>
              <a:prstGeom prst="star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b="1" dirty="0">
                    <a:solidFill>
                      <a:schemeClr val="tx1"/>
                    </a:solidFill>
                  </a:rPr>
                  <a:t>3</a:t>
                </a:r>
              </a:p>
            </p:txBody>
          </p:sp>
        </p:grpSp>
        <p:cxnSp>
          <p:nvCxnSpPr>
            <p:cNvPr id="20" name="Elbow Connector 19"/>
            <p:cNvCxnSpPr>
              <a:stCxn id="5" idx="3"/>
              <a:endCxn id="6" idx="1"/>
            </p:cNvCxnSpPr>
            <p:nvPr/>
          </p:nvCxnSpPr>
          <p:spPr>
            <a:xfrm flipV="1">
              <a:off x="6468535" y="1964813"/>
              <a:ext cx="1181457" cy="3152885"/>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7566738" y="3138427"/>
            <a:ext cx="4382633" cy="3313876"/>
            <a:chOff x="7566738" y="3138427"/>
            <a:chExt cx="4382633" cy="3313876"/>
          </a:xfrm>
        </p:grpSpPr>
        <p:grpSp>
          <p:nvGrpSpPr>
            <p:cNvPr id="16" name="Group 15"/>
            <p:cNvGrpSpPr/>
            <p:nvPr/>
          </p:nvGrpSpPr>
          <p:grpSpPr>
            <a:xfrm>
              <a:off x="7566738" y="3783093"/>
              <a:ext cx="4382633" cy="2669210"/>
              <a:chOff x="7566738" y="3783093"/>
              <a:chExt cx="4382633" cy="2669210"/>
            </a:xfrm>
          </p:grpSpPr>
          <p:pic>
            <p:nvPicPr>
              <p:cNvPr id="7" name="Picture 6"/>
              <p:cNvPicPr>
                <a:picLocks noChangeAspect="1"/>
              </p:cNvPicPr>
              <p:nvPr/>
            </p:nvPicPr>
            <p:blipFill>
              <a:blip r:embed="rId6"/>
              <a:stretch>
                <a:fillRect/>
              </a:stretch>
            </p:blipFill>
            <p:spPr>
              <a:xfrm>
                <a:off x="7566738" y="3783093"/>
                <a:ext cx="4382633" cy="2669210"/>
              </a:xfrm>
              <a:prstGeom prst="rect">
                <a:avLst/>
              </a:prstGeom>
            </p:spPr>
          </p:pic>
          <p:sp>
            <p:nvSpPr>
              <p:cNvPr id="12" name="8-Point Star 11"/>
              <p:cNvSpPr/>
              <p:nvPr/>
            </p:nvSpPr>
            <p:spPr>
              <a:xfrm>
                <a:off x="11032839" y="4116593"/>
                <a:ext cx="824089" cy="745066"/>
              </a:xfrm>
              <a:prstGeom prst="star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b="1" dirty="0">
                    <a:solidFill>
                      <a:schemeClr val="tx1"/>
                    </a:solidFill>
                  </a:rPr>
                  <a:t>4</a:t>
                </a:r>
              </a:p>
            </p:txBody>
          </p:sp>
        </p:grpSp>
        <p:cxnSp>
          <p:nvCxnSpPr>
            <p:cNvPr id="22" name="Straight Arrow Connector 21"/>
            <p:cNvCxnSpPr>
              <a:stCxn id="6" idx="2"/>
              <a:endCxn id="7" idx="0"/>
            </p:cNvCxnSpPr>
            <p:nvPr/>
          </p:nvCxnSpPr>
          <p:spPr>
            <a:xfrm flipH="1">
              <a:off x="9758055" y="3138427"/>
              <a:ext cx="1123" cy="64466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617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67138" y="934159"/>
            <a:ext cx="11624862" cy="5277455"/>
          </a:xfrm>
          <a:prstGeom prst="rect">
            <a:avLst/>
          </a:prstGeom>
        </p:spPr>
      </p:pic>
      <p:sp>
        <p:nvSpPr>
          <p:cNvPr id="4" name="Title 1"/>
          <p:cNvSpPr txBox="1">
            <a:spLocks/>
          </p:cNvSpPr>
          <p:nvPr/>
        </p:nvSpPr>
        <p:spPr>
          <a:xfrm>
            <a:off x="205249" y="-287308"/>
            <a:ext cx="8371192" cy="1563927"/>
          </a:xfrm>
          <a:prstGeom prst="rect">
            <a:avLst/>
          </a:prstGeom>
        </p:spPr>
        <p:txBody>
          <a:bodyPr anchor="ctr">
            <a:normAutofit/>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ALMA ANALYTICS FTP (for </a:t>
            </a:r>
            <a:r>
              <a:rPr lang="en-AU" sz="4000" dirty="0" err="1">
                <a:solidFill>
                  <a:schemeClr val="tx1"/>
                </a:solidFill>
              </a:rPr>
              <a:t>eResources</a:t>
            </a:r>
            <a:r>
              <a:rPr lang="en-AU" sz="4000" dirty="0">
                <a:solidFill>
                  <a:schemeClr val="tx1"/>
                </a:solidFill>
              </a:rPr>
              <a:t>) </a:t>
            </a:r>
          </a:p>
        </p:txBody>
      </p:sp>
    </p:spTree>
    <p:extLst>
      <p:ext uri="{BB962C8B-B14F-4D97-AF65-F5344CB8AC3E}">
        <p14:creationId xmlns:p14="http://schemas.microsoft.com/office/powerpoint/2010/main" val="220470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95299" y="304800"/>
            <a:ext cx="5532397" cy="882814"/>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7200" dirty="0">
                <a:solidFill>
                  <a:schemeClr val="tx1"/>
                </a:solidFill>
              </a:rPr>
              <a:t>LEARNINGS</a:t>
            </a:r>
          </a:p>
        </p:txBody>
      </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729" r="3729"/>
          <a:stretch>
            <a:fillRect/>
          </a:stretch>
        </p:blipFill>
        <p:spPr/>
      </p:pic>
      <p:sp>
        <p:nvSpPr>
          <p:cNvPr id="2" name="Rectangle 1"/>
          <p:cNvSpPr/>
          <p:nvPr/>
        </p:nvSpPr>
        <p:spPr>
          <a:xfrm>
            <a:off x="353059" y="1187614"/>
            <a:ext cx="8039101" cy="4524315"/>
          </a:xfrm>
          <a:prstGeom prst="rect">
            <a:avLst/>
          </a:prstGeom>
        </p:spPr>
        <p:txBody>
          <a:bodyPr wrap="square">
            <a:spAutoFit/>
          </a:bodyPr>
          <a:lstStyle/>
          <a:p>
            <a:pPr marL="571500" indent="-571500">
              <a:buFont typeface="Arial" panose="020B0604020202020204" pitchFamily="34" charset="0"/>
              <a:buChar char="•"/>
            </a:pPr>
            <a:r>
              <a:rPr lang="en-US" sz="3200" dirty="0">
                <a:latin typeface="Arial" panose="020B0604020202020204" pitchFamily="34" charset="0"/>
                <a:cs typeface="Arial" panose="020B0604020202020204" pitchFamily="34" charset="0"/>
              </a:rPr>
              <a:t>Who is the</a:t>
            </a:r>
            <a:r>
              <a:rPr lang="en-US" sz="3200" b="1" dirty="0">
                <a:latin typeface="Arial" panose="020B0604020202020204" pitchFamily="34" charset="0"/>
                <a:cs typeface="Arial" panose="020B0604020202020204" pitchFamily="34" charset="0"/>
              </a:rPr>
              <a:t> target audience?</a:t>
            </a:r>
          </a:p>
          <a:p>
            <a:pPr marL="571500" indent="-571500">
              <a:buFont typeface="Arial" panose="020B0604020202020204" pitchFamily="34" charset="0"/>
              <a:buChar char="•"/>
            </a:pPr>
            <a:r>
              <a:rPr lang="en-US" sz="3200" dirty="0">
                <a:latin typeface="Arial" panose="020B0604020202020204" pitchFamily="34" charset="0"/>
                <a:cs typeface="Arial" panose="020B0604020202020204" pitchFamily="34" charset="0"/>
              </a:rPr>
              <a:t>What are their </a:t>
            </a:r>
            <a:r>
              <a:rPr lang="en-US" sz="3200" b="1" dirty="0">
                <a:latin typeface="Arial" panose="020B0604020202020204" pitchFamily="34" charset="0"/>
                <a:cs typeface="Arial" panose="020B0604020202020204" pitchFamily="34" charset="0"/>
              </a:rPr>
              <a:t>needs &amp; level of detail</a:t>
            </a:r>
            <a:r>
              <a:rPr lang="en-US" sz="3200" dirty="0">
                <a:latin typeface="Arial" panose="020B0604020202020204" pitchFamily="34" charset="0"/>
                <a:cs typeface="Arial" panose="020B0604020202020204" pitchFamily="34" charset="0"/>
              </a:rPr>
              <a:t>?</a:t>
            </a:r>
          </a:p>
          <a:p>
            <a:pPr marL="571500" indent="-571500">
              <a:buFont typeface="Arial" panose="020B0604020202020204" pitchFamily="34" charset="0"/>
              <a:buChar char="•"/>
            </a:pPr>
            <a:r>
              <a:rPr lang="en-US" sz="3200" dirty="0">
                <a:latin typeface="Arial" panose="020B0604020202020204" pitchFamily="34" charset="0"/>
                <a:cs typeface="Arial" panose="020B0604020202020204" pitchFamily="34" charset="0"/>
              </a:rPr>
              <a:t>Purpose: </a:t>
            </a:r>
            <a:r>
              <a:rPr lang="en-US" sz="3200" b="1" dirty="0">
                <a:latin typeface="Arial" panose="020B0604020202020204" pitchFamily="34" charset="0"/>
                <a:cs typeface="Arial" panose="020B0604020202020204" pitchFamily="34" charset="0"/>
              </a:rPr>
              <a:t>operational vs strategic</a:t>
            </a:r>
          </a:p>
          <a:p>
            <a:pPr marL="571500" indent="-571500">
              <a:buFont typeface="Arial" panose="020B0604020202020204" pitchFamily="34" charset="0"/>
              <a:buChar char="•"/>
            </a:pPr>
            <a:r>
              <a:rPr lang="en-US" sz="3200" b="1" dirty="0">
                <a:latin typeface="Arial" panose="020B0604020202020204" pitchFamily="34" charset="0"/>
                <a:cs typeface="Arial" panose="020B0604020202020204" pitchFamily="34" charset="0"/>
              </a:rPr>
              <a:t>Identify </a:t>
            </a:r>
            <a:r>
              <a:rPr lang="en-US" sz="3200" dirty="0">
                <a:latin typeface="Arial" panose="020B0604020202020204" pitchFamily="34" charset="0"/>
                <a:cs typeface="Arial" panose="020B0604020202020204" pitchFamily="34" charset="0"/>
              </a:rPr>
              <a:t>all data sources, methods of connection </a:t>
            </a:r>
          </a:p>
          <a:p>
            <a:pPr marL="571500" indent="-571500">
              <a:buFont typeface="Arial" panose="020B0604020202020204" pitchFamily="34" charset="0"/>
              <a:buChar char="•"/>
            </a:pPr>
            <a:r>
              <a:rPr lang="en-US" sz="3200" b="1" dirty="0">
                <a:latin typeface="Arial" panose="020B0604020202020204" pitchFamily="34" charset="0"/>
                <a:cs typeface="Arial" panose="020B0604020202020204" pitchFamily="34" charset="0"/>
              </a:rPr>
              <a:t>Document processes</a:t>
            </a:r>
          </a:p>
          <a:p>
            <a:pPr marL="571500" indent="-571500">
              <a:buFont typeface="Arial" panose="020B0604020202020204" pitchFamily="34" charset="0"/>
              <a:buChar char="•"/>
            </a:pPr>
            <a:r>
              <a:rPr lang="en-US" sz="3200" b="1" dirty="0">
                <a:latin typeface="Arial" panose="020B0604020202020204" pitchFamily="34" charset="0"/>
                <a:cs typeface="Arial" panose="020B0604020202020204" pitchFamily="34" charset="0"/>
              </a:rPr>
              <a:t>Make stakeholders aware </a:t>
            </a:r>
            <a:r>
              <a:rPr lang="en-US" sz="3200" dirty="0">
                <a:latin typeface="Arial" panose="020B0604020202020204" pitchFamily="34" charset="0"/>
                <a:cs typeface="Arial" panose="020B0604020202020204" pitchFamily="34" charset="0"/>
              </a:rPr>
              <a:t>of the time and resources needed for effective implementation</a:t>
            </a:r>
          </a:p>
        </p:txBody>
      </p:sp>
    </p:spTree>
    <p:extLst>
      <p:ext uri="{BB962C8B-B14F-4D97-AF65-F5344CB8AC3E}">
        <p14:creationId xmlns:p14="http://schemas.microsoft.com/office/powerpoint/2010/main" val="3783524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198923" y="2690737"/>
            <a:ext cx="6695924" cy="1563927"/>
          </a:xfrm>
          <a:prstGeom prst="rect">
            <a:avLst/>
          </a:prstGeom>
        </p:spPr>
        <p:txBody>
          <a:bodyPr anchor="ctr">
            <a:normAutofit/>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7200" dirty="0">
                <a:solidFill>
                  <a:schemeClr val="tx1"/>
                </a:solidFill>
              </a:rPr>
              <a:t>DEMO</a:t>
            </a:r>
          </a:p>
        </p:txBody>
      </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729" r="3729"/>
          <a:stretch>
            <a:fillRect/>
          </a:stretch>
        </p:blipFill>
        <p:spPr/>
      </p:pic>
    </p:spTree>
    <p:extLst>
      <p:ext uri="{BB962C8B-B14F-4D97-AF65-F5344CB8AC3E}">
        <p14:creationId xmlns:p14="http://schemas.microsoft.com/office/powerpoint/2010/main" val="2886638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46314"/>
          <a:stretch/>
        </p:blipFill>
        <p:spPr>
          <a:xfrm>
            <a:off x="4457619" y="248424"/>
            <a:ext cx="5410776" cy="6295577"/>
          </a:xfrm>
          <a:prstGeom prst="rect">
            <a:avLst/>
          </a:prstGeom>
        </p:spPr>
      </p:pic>
      <p:sp>
        <p:nvSpPr>
          <p:cNvPr id="4" name="Title 1"/>
          <p:cNvSpPr txBox="1">
            <a:spLocks/>
          </p:cNvSpPr>
          <p:nvPr/>
        </p:nvSpPr>
        <p:spPr>
          <a:xfrm>
            <a:off x="242847" y="-231648"/>
            <a:ext cx="6695924" cy="1563927"/>
          </a:xfrm>
          <a:prstGeom prst="rect">
            <a:avLst/>
          </a:prstGeom>
        </p:spPr>
        <p:txBody>
          <a:bodyPr anchor="ctr">
            <a:normAutofit/>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DEMO</a:t>
            </a:r>
          </a:p>
        </p:txBody>
      </p:sp>
      <p:sp>
        <p:nvSpPr>
          <p:cNvPr id="6" name="Text Placeholder 6"/>
          <p:cNvSpPr txBox="1">
            <a:spLocks/>
          </p:cNvSpPr>
          <p:nvPr/>
        </p:nvSpPr>
        <p:spPr>
          <a:xfrm>
            <a:off x="-389965" y="1572029"/>
            <a:ext cx="4973841" cy="4073236"/>
          </a:xfrm>
          <a:prstGeom prst="rect">
            <a:avLst/>
          </a:prstGeom>
        </p:spPr>
        <p:txBody>
          <a:bodyPr/>
          <a:lst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AU" sz="4800" dirty="0">
                <a:solidFill>
                  <a:schemeClr val="tx1"/>
                </a:solidFill>
                <a:latin typeface="Arial" panose="020B0604020202020204" pitchFamily="34" charset="0"/>
                <a:cs typeface="Arial" panose="020B0604020202020204" pitchFamily="34" charset="0"/>
              </a:rPr>
              <a:t>Select your </a:t>
            </a:r>
          </a:p>
          <a:p>
            <a:pPr algn="ctr"/>
            <a:r>
              <a:rPr lang="en-AU" sz="4800" dirty="0">
                <a:solidFill>
                  <a:schemeClr val="tx1"/>
                </a:solidFill>
                <a:latin typeface="Arial" panose="020B0604020202020204" pitchFamily="34" charset="0"/>
                <a:cs typeface="Arial" panose="020B0604020202020204" pitchFamily="34" charset="0"/>
              </a:rPr>
              <a:t>Data Source:</a:t>
            </a:r>
            <a:endParaRPr lang="en-US" sz="48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242847" y="980847"/>
            <a:ext cx="1557614" cy="471307"/>
          </a:xfrm>
          <a:prstGeom prst="rect">
            <a:avLst/>
          </a:prstGeom>
        </p:spPr>
      </p:pic>
    </p:spTree>
    <p:extLst>
      <p:ext uri="{BB962C8B-B14F-4D97-AF65-F5344CB8AC3E}">
        <p14:creationId xmlns:p14="http://schemas.microsoft.com/office/powerpoint/2010/main" val="4166851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80536" y="182615"/>
            <a:ext cx="9111525" cy="5284521"/>
          </a:xfrm>
          <a:prstGeom prst="rect">
            <a:avLst/>
          </a:prstGeom>
        </p:spPr>
      </p:pic>
      <p:sp>
        <p:nvSpPr>
          <p:cNvPr id="3" name="Text Placeholder 6"/>
          <p:cNvSpPr txBox="1">
            <a:spLocks/>
          </p:cNvSpPr>
          <p:nvPr/>
        </p:nvSpPr>
        <p:spPr>
          <a:xfrm>
            <a:off x="2339439" y="5467135"/>
            <a:ext cx="9987148" cy="2026193"/>
          </a:xfrm>
          <a:prstGeom prst="rect">
            <a:avLst/>
          </a:prstGeom>
        </p:spPr>
        <p:txBody>
          <a:bodyPr/>
          <a:lst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AU" sz="4800" dirty="0">
                <a:solidFill>
                  <a:schemeClr val="tx1"/>
                </a:solidFill>
                <a:latin typeface="Arial" panose="020B0604020202020204" pitchFamily="34" charset="0"/>
                <a:cs typeface="Arial" panose="020B0604020202020204" pitchFamily="34" charset="0"/>
              </a:rPr>
              <a:t>Select which fields you wish to display and summarize</a:t>
            </a:r>
            <a:endParaRPr lang="en-US" sz="4800" dirty="0">
              <a:solidFill>
                <a:schemeClr val="tx1"/>
              </a:solidFill>
              <a:latin typeface="Arial" panose="020B0604020202020204" pitchFamily="34" charset="0"/>
              <a:cs typeface="Arial" panose="020B0604020202020204" pitchFamily="34" charset="0"/>
            </a:endParaRPr>
          </a:p>
        </p:txBody>
      </p:sp>
      <p:sp>
        <p:nvSpPr>
          <p:cNvPr id="4" name="Title 1"/>
          <p:cNvSpPr txBox="1">
            <a:spLocks/>
          </p:cNvSpPr>
          <p:nvPr/>
        </p:nvSpPr>
        <p:spPr>
          <a:xfrm>
            <a:off x="242847" y="-231648"/>
            <a:ext cx="6695924" cy="1563927"/>
          </a:xfrm>
          <a:prstGeom prst="rect">
            <a:avLst/>
          </a:prstGeom>
        </p:spPr>
        <p:txBody>
          <a:bodyPr anchor="ctr">
            <a:normAutofit/>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DEMO</a:t>
            </a:r>
          </a:p>
        </p:txBody>
      </p:sp>
      <p:pic>
        <p:nvPicPr>
          <p:cNvPr id="5" name="Picture 4"/>
          <p:cNvPicPr>
            <a:picLocks noChangeAspect="1"/>
          </p:cNvPicPr>
          <p:nvPr/>
        </p:nvPicPr>
        <p:blipFill>
          <a:blip r:embed="rId4"/>
          <a:stretch>
            <a:fillRect/>
          </a:stretch>
        </p:blipFill>
        <p:spPr>
          <a:xfrm>
            <a:off x="242847" y="980847"/>
            <a:ext cx="1557614" cy="471307"/>
          </a:xfrm>
          <a:prstGeom prst="rect">
            <a:avLst/>
          </a:prstGeom>
        </p:spPr>
      </p:pic>
    </p:spTree>
    <p:extLst>
      <p:ext uri="{BB962C8B-B14F-4D97-AF65-F5344CB8AC3E}">
        <p14:creationId xmlns:p14="http://schemas.microsoft.com/office/powerpoint/2010/main" val="195210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80536" y="182615"/>
            <a:ext cx="9111525" cy="5284521"/>
          </a:xfrm>
          <a:prstGeom prst="rect">
            <a:avLst/>
          </a:prstGeom>
        </p:spPr>
      </p:pic>
      <p:sp>
        <p:nvSpPr>
          <p:cNvPr id="3" name="Text Placeholder 6"/>
          <p:cNvSpPr txBox="1">
            <a:spLocks/>
          </p:cNvSpPr>
          <p:nvPr/>
        </p:nvSpPr>
        <p:spPr>
          <a:xfrm>
            <a:off x="2238451" y="5666112"/>
            <a:ext cx="9987148" cy="2026193"/>
          </a:xfrm>
          <a:prstGeom prst="rect">
            <a:avLst/>
          </a:prstGeom>
        </p:spPr>
        <p:txBody>
          <a:bodyPr/>
          <a:lst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AU" sz="4800" dirty="0">
                <a:solidFill>
                  <a:schemeClr val="tx1"/>
                </a:solidFill>
                <a:latin typeface="Arial" panose="020B0604020202020204" pitchFamily="34" charset="0"/>
                <a:cs typeface="Arial" panose="020B0604020202020204" pitchFamily="34" charset="0"/>
              </a:rPr>
              <a:t>Publish workbook</a:t>
            </a:r>
            <a:endParaRPr lang="en-US" sz="4800" dirty="0">
              <a:solidFill>
                <a:schemeClr val="tx1"/>
              </a:solidFill>
              <a:latin typeface="Arial" panose="020B0604020202020204" pitchFamily="34" charset="0"/>
              <a:cs typeface="Arial" panose="020B0604020202020204" pitchFamily="34" charset="0"/>
            </a:endParaRPr>
          </a:p>
        </p:txBody>
      </p:sp>
      <p:sp>
        <p:nvSpPr>
          <p:cNvPr id="4" name="Title 1"/>
          <p:cNvSpPr txBox="1">
            <a:spLocks/>
          </p:cNvSpPr>
          <p:nvPr/>
        </p:nvSpPr>
        <p:spPr>
          <a:xfrm>
            <a:off x="242847" y="-231648"/>
            <a:ext cx="6695924" cy="1563927"/>
          </a:xfrm>
          <a:prstGeom prst="rect">
            <a:avLst/>
          </a:prstGeom>
        </p:spPr>
        <p:txBody>
          <a:bodyPr anchor="ctr">
            <a:normAutofit/>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DEMO</a:t>
            </a:r>
          </a:p>
        </p:txBody>
      </p:sp>
      <p:pic>
        <p:nvPicPr>
          <p:cNvPr id="5" name="Picture 4"/>
          <p:cNvPicPr>
            <a:picLocks noChangeAspect="1"/>
          </p:cNvPicPr>
          <p:nvPr/>
        </p:nvPicPr>
        <p:blipFill>
          <a:blip r:embed="rId4"/>
          <a:stretch>
            <a:fillRect/>
          </a:stretch>
        </p:blipFill>
        <p:spPr>
          <a:xfrm>
            <a:off x="5146510" y="0"/>
            <a:ext cx="2409524" cy="2361905"/>
          </a:xfrm>
          <a:prstGeom prst="rect">
            <a:avLst/>
          </a:prstGeom>
        </p:spPr>
      </p:pic>
      <p:pic>
        <p:nvPicPr>
          <p:cNvPr id="6" name="Picture 5"/>
          <p:cNvPicPr>
            <a:picLocks noChangeAspect="1"/>
          </p:cNvPicPr>
          <p:nvPr/>
        </p:nvPicPr>
        <p:blipFill>
          <a:blip r:embed="rId5"/>
          <a:stretch>
            <a:fillRect/>
          </a:stretch>
        </p:blipFill>
        <p:spPr>
          <a:xfrm>
            <a:off x="6266597" y="2776168"/>
            <a:ext cx="4171429" cy="2228571"/>
          </a:xfrm>
          <a:prstGeom prst="rect">
            <a:avLst/>
          </a:prstGeom>
        </p:spPr>
      </p:pic>
      <p:pic>
        <p:nvPicPr>
          <p:cNvPr id="7" name="Picture 6"/>
          <p:cNvPicPr>
            <a:picLocks noChangeAspect="1"/>
          </p:cNvPicPr>
          <p:nvPr/>
        </p:nvPicPr>
        <p:blipFill>
          <a:blip r:embed="rId6"/>
          <a:stretch>
            <a:fillRect/>
          </a:stretch>
        </p:blipFill>
        <p:spPr>
          <a:xfrm>
            <a:off x="242847" y="980847"/>
            <a:ext cx="1557614" cy="471307"/>
          </a:xfrm>
          <a:prstGeom prst="rect">
            <a:avLst/>
          </a:prstGeom>
        </p:spPr>
      </p:pic>
    </p:spTree>
    <p:extLst>
      <p:ext uri="{BB962C8B-B14F-4D97-AF65-F5344CB8AC3E}">
        <p14:creationId xmlns:p14="http://schemas.microsoft.com/office/powerpoint/2010/main" val="243040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2846" y="268014"/>
            <a:ext cx="7828257" cy="710697"/>
          </a:xfrm>
          <a:prstGeom prst="rect">
            <a:avLst/>
          </a:prstGeom>
        </p:spPr>
        <p:txBody>
          <a:bodyPr anchor="ctr">
            <a:normAutofit/>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What metrics should we collect?</a:t>
            </a:r>
          </a:p>
        </p:txBody>
      </p:sp>
      <p:pic>
        <p:nvPicPr>
          <p:cNvPr id="3" name="Picture 2"/>
          <p:cNvPicPr>
            <a:picLocks noChangeAspect="1"/>
          </p:cNvPicPr>
          <p:nvPr/>
        </p:nvPicPr>
        <p:blipFill>
          <a:blip r:embed="rId3"/>
          <a:stretch>
            <a:fillRect/>
          </a:stretch>
        </p:blipFill>
        <p:spPr>
          <a:xfrm>
            <a:off x="2847260" y="978711"/>
            <a:ext cx="7731401" cy="5831237"/>
          </a:xfrm>
          <a:prstGeom prst="rect">
            <a:avLst/>
          </a:prstGeom>
        </p:spPr>
      </p:pic>
    </p:spTree>
    <p:extLst>
      <p:ext uri="{BB962C8B-B14F-4D97-AF65-F5344CB8AC3E}">
        <p14:creationId xmlns:p14="http://schemas.microsoft.com/office/powerpoint/2010/main" val="2261436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79598" y="197491"/>
            <a:ext cx="7555052" cy="5371570"/>
          </a:xfrm>
          <a:prstGeom prst="rect">
            <a:avLst/>
          </a:prstGeom>
        </p:spPr>
      </p:pic>
      <p:sp>
        <p:nvSpPr>
          <p:cNvPr id="4" name="Text Placeholder 6"/>
          <p:cNvSpPr txBox="1">
            <a:spLocks/>
          </p:cNvSpPr>
          <p:nvPr/>
        </p:nvSpPr>
        <p:spPr>
          <a:xfrm>
            <a:off x="1263550" y="5823396"/>
            <a:ext cx="9987148" cy="2026193"/>
          </a:xfrm>
          <a:prstGeom prst="rect">
            <a:avLst/>
          </a:prstGeom>
        </p:spPr>
        <p:txBody>
          <a:bodyPr/>
          <a:lst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AU" sz="4800" dirty="0">
                <a:solidFill>
                  <a:schemeClr val="tx1"/>
                </a:solidFill>
                <a:latin typeface="Arial" panose="020B0604020202020204" pitchFamily="34" charset="0"/>
                <a:cs typeface="Arial" panose="020B0604020202020204" pitchFamily="34" charset="0"/>
              </a:rPr>
              <a:t>Configure your Web Dashboard</a:t>
            </a:r>
            <a:endParaRPr lang="en-US" sz="4800" dirty="0">
              <a:solidFill>
                <a:schemeClr val="tx1"/>
              </a:solidFill>
              <a:latin typeface="Arial" panose="020B0604020202020204" pitchFamily="34" charset="0"/>
              <a:cs typeface="Arial" panose="020B0604020202020204" pitchFamily="34" charset="0"/>
            </a:endParaRPr>
          </a:p>
        </p:txBody>
      </p:sp>
      <p:sp>
        <p:nvSpPr>
          <p:cNvPr id="5" name="Title 1"/>
          <p:cNvSpPr txBox="1">
            <a:spLocks/>
          </p:cNvSpPr>
          <p:nvPr/>
        </p:nvSpPr>
        <p:spPr>
          <a:xfrm>
            <a:off x="242847" y="-231648"/>
            <a:ext cx="6695924" cy="1563927"/>
          </a:xfrm>
          <a:prstGeom prst="rect">
            <a:avLst/>
          </a:prstGeom>
        </p:spPr>
        <p:txBody>
          <a:bodyPr anchor="ctr">
            <a:normAutofit/>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DEMO</a:t>
            </a:r>
          </a:p>
        </p:txBody>
      </p:sp>
      <p:pic>
        <p:nvPicPr>
          <p:cNvPr id="6" name="Picture 5"/>
          <p:cNvPicPr>
            <a:picLocks noChangeAspect="1"/>
          </p:cNvPicPr>
          <p:nvPr/>
        </p:nvPicPr>
        <p:blipFill>
          <a:blip r:embed="rId4"/>
          <a:stretch>
            <a:fillRect/>
          </a:stretch>
        </p:blipFill>
        <p:spPr>
          <a:xfrm>
            <a:off x="242847" y="980847"/>
            <a:ext cx="1557614" cy="471307"/>
          </a:xfrm>
          <a:prstGeom prst="rect">
            <a:avLst/>
          </a:prstGeom>
        </p:spPr>
      </p:pic>
    </p:spTree>
    <p:extLst>
      <p:ext uri="{BB962C8B-B14F-4D97-AF65-F5344CB8AC3E}">
        <p14:creationId xmlns:p14="http://schemas.microsoft.com/office/powerpoint/2010/main" val="1068463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pic>
        <p:nvPicPr>
          <p:cNvPr id="3" name="Picture 2"/>
          <p:cNvPicPr>
            <a:picLocks noChangeAspect="1"/>
          </p:cNvPicPr>
          <p:nvPr/>
        </p:nvPicPr>
        <p:blipFill>
          <a:blip r:embed="rId3"/>
          <a:stretch>
            <a:fillRect/>
          </a:stretch>
        </p:blipFill>
        <p:spPr>
          <a:xfrm>
            <a:off x="1779112" y="269406"/>
            <a:ext cx="9942237" cy="5553990"/>
          </a:xfrm>
          <a:prstGeom prst="rect">
            <a:avLst/>
          </a:prstGeom>
        </p:spPr>
      </p:pic>
      <p:sp>
        <p:nvSpPr>
          <p:cNvPr id="4" name="Text Placeholder 6"/>
          <p:cNvSpPr txBox="1">
            <a:spLocks/>
          </p:cNvSpPr>
          <p:nvPr/>
        </p:nvSpPr>
        <p:spPr>
          <a:xfrm>
            <a:off x="1560433" y="5854139"/>
            <a:ext cx="9987148" cy="2026193"/>
          </a:xfrm>
          <a:prstGeom prst="rect">
            <a:avLst/>
          </a:prstGeom>
        </p:spPr>
        <p:txBody>
          <a:bodyPr/>
          <a:lst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AU" sz="4800" dirty="0">
                <a:solidFill>
                  <a:schemeClr val="tx1"/>
                </a:solidFill>
                <a:latin typeface="Arial" panose="020B0604020202020204" pitchFamily="34" charset="0"/>
                <a:cs typeface="Arial" panose="020B0604020202020204" pitchFamily="34" charset="0"/>
              </a:rPr>
              <a:t>Share or embed your dashboard</a:t>
            </a:r>
            <a:endParaRPr lang="en-US" sz="4800" dirty="0">
              <a:solidFill>
                <a:schemeClr val="tx1"/>
              </a:solidFill>
              <a:latin typeface="Arial" panose="020B0604020202020204" pitchFamily="34" charset="0"/>
              <a:cs typeface="Arial" panose="020B0604020202020204" pitchFamily="34" charset="0"/>
            </a:endParaRPr>
          </a:p>
        </p:txBody>
      </p:sp>
      <p:sp>
        <p:nvSpPr>
          <p:cNvPr id="5" name="Title 1"/>
          <p:cNvSpPr txBox="1">
            <a:spLocks/>
          </p:cNvSpPr>
          <p:nvPr/>
        </p:nvSpPr>
        <p:spPr>
          <a:xfrm>
            <a:off x="242847" y="-231648"/>
            <a:ext cx="6695924" cy="1563927"/>
          </a:xfrm>
          <a:prstGeom prst="rect">
            <a:avLst/>
          </a:prstGeom>
        </p:spPr>
        <p:txBody>
          <a:bodyPr anchor="ctr">
            <a:normAutofit/>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DEMO</a:t>
            </a:r>
          </a:p>
        </p:txBody>
      </p:sp>
      <p:pic>
        <p:nvPicPr>
          <p:cNvPr id="6" name="Picture 5"/>
          <p:cNvPicPr>
            <a:picLocks noChangeAspect="1"/>
          </p:cNvPicPr>
          <p:nvPr/>
        </p:nvPicPr>
        <p:blipFill>
          <a:blip r:embed="rId4"/>
          <a:stretch>
            <a:fillRect/>
          </a:stretch>
        </p:blipFill>
        <p:spPr>
          <a:xfrm>
            <a:off x="242847" y="980847"/>
            <a:ext cx="1557614" cy="471307"/>
          </a:xfrm>
          <a:prstGeom prst="rect">
            <a:avLst/>
          </a:prstGeom>
        </p:spPr>
      </p:pic>
    </p:spTree>
    <p:extLst>
      <p:ext uri="{BB962C8B-B14F-4D97-AF65-F5344CB8AC3E}">
        <p14:creationId xmlns:p14="http://schemas.microsoft.com/office/powerpoint/2010/main" val="69700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2847" y="-231648"/>
            <a:ext cx="6695924" cy="1563927"/>
          </a:xfrm>
          <a:prstGeom prst="rect">
            <a:avLst/>
          </a:prstGeom>
        </p:spPr>
        <p:txBody>
          <a:bodyPr anchor="ctr">
            <a:normAutofit/>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DEMO</a:t>
            </a:r>
          </a:p>
        </p:txBody>
      </p:sp>
      <p:pic>
        <p:nvPicPr>
          <p:cNvPr id="6" name="Picture 5"/>
          <p:cNvPicPr>
            <a:picLocks noChangeAspect="1"/>
          </p:cNvPicPr>
          <p:nvPr/>
        </p:nvPicPr>
        <p:blipFill>
          <a:blip r:embed="rId3"/>
          <a:stretch>
            <a:fillRect/>
          </a:stretch>
        </p:blipFill>
        <p:spPr>
          <a:xfrm>
            <a:off x="1939159" y="220717"/>
            <a:ext cx="9995337" cy="6410729"/>
          </a:xfrm>
          <a:prstGeom prst="rect">
            <a:avLst/>
          </a:prstGeom>
        </p:spPr>
      </p:pic>
      <p:pic>
        <p:nvPicPr>
          <p:cNvPr id="7" name="Picture 6"/>
          <p:cNvPicPr>
            <a:picLocks noChangeAspect="1"/>
          </p:cNvPicPr>
          <p:nvPr/>
        </p:nvPicPr>
        <p:blipFill>
          <a:blip r:embed="rId4"/>
          <a:stretch>
            <a:fillRect/>
          </a:stretch>
        </p:blipFill>
        <p:spPr>
          <a:xfrm>
            <a:off x="242847" y="833364"/>
            <a:ext cx="1419450" cy="498915"/>
          </a:xfrm>
          <a:prstGeom prst="rect">
            <a:avLst/>
          </a:prstGeom>
        </p:spPr>
      </p:pic>
    </p:spTree>
    <p:extLst>
      <p:ext uri="{BB962C8B-B14F-4D97-AF65-F5344CB8AC3E}">
        <p14:creationId xmlns:p14="http://schemas.microsoft.com/office/powerpoint/2010/main" val="998672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30115" y="2273090"/>
            <a:ext cx="8264054" cy="1036148"/>
          </a:xfrm>
          <a:prstGeom prst="rect">
            <a:avLst/>
          </a:prstGeom>
        </p:spPr>
        <p:txBody>
          <a:bodyPr/>
          <a:lst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AU" sz="4000" dirty="0">
                <a:solidFill>
                  <a:schemeClr val="tx1"/>
                </a:solidFill>
              </a:rPr>
              <a:t>QUESTIONS</a:t>
            </a:r>
          </a:p>
        </p:txBody>
      </p:sp>
      <p:sp>
        <p:nvSpPr>
          <p:cNvPr id="7" name="Text Placeholder 6"/>
          <p:cNvSpPr txBox="1">
            <a:spLocks/>
          </p:cNvSpPr>
          <p:nvPr/>
        </p:nvSpPr>
        <p:spPr>
          <a:xfrm>
            <a:off x="270933" y="1203167"/>
            <a:ext cx="7982418" cy="5021614"/>
          </a:xfrm>
          <a:prstGeom prst="rect">
            <a:avLst/>
          </a:prstGeom>
        </p:spPr>
        <p:txBody>
          <a:bodyPr/>
          <a:lst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AU" sz="3600" dirty="0">
              <a:solidFill>
                <a:schemeClr val="tx1"/>
              </a:solidFill>
            </a:endParaRPr>
          </a:p>
        </p:txBody>
      </p:sp>
      <p:pic>
        <p:nvPicPr>
          <p:cNvPr id="9" name="Picture Placeholder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868" r="3868"/>
          <a:stretch>
            <a:fillRect/>
          </a:stretch>
        </p:blipFill>
        <p:spPr/>
      </p:pic>
      <p:sp>
        <p:nvSpPr>
          <p:cNvPr id="5" name="Text Placeholder 6"/>
          <p:cNvSpPr txBox="1">
            <a:spLocks/>
          </p:cNvSpPr>
          <p:nvPr/>
        </p:nvSpPr>
        <p:spPr>
          <a:xfrm>
            <a:off x="421539" y="2981273"/>
            <a:ext cx="7902221" cy="1195602"/>
          </a:xfrm>
          <a:prstGeom prst="rect">
            <a:avLst/>
          </a:prstGeom>
        </p:spPr>
        <p:txBody>
          <a:bodyPr/>
          <a:lst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AU" sz="3200" dirty="0">
                <a:solidFill>
                  <a:schemeClr val="tx1"/>
                </a:solidFill>
                <a:latin typeface="Arial" panose="020B0604020202020204" pitchFamily="34" charset="0"/>
                <a:cs typeface="Arial" panose="020B0604020202020204" pitchFamily="34" charset="0"/>
                <a:hlinkClick r:id="rId4"/>
              </a:rPr>
              <a:t>Rachelle.Orodio@monash.edu</a:t>
            </a:r>
            <a:endParaRPr lang="en-AU" sz="3200" dirty="0">
              <a:solidFill>
                <a:schemeClr val="tx1"/>
              </a:solidFill>
              <a:latin typeface="Arial" panose="020B0604020202020204" pitchFamily="34" charset="0"/>
              <a:cs typeface="Arial" panose="020B0604020202020204" pitchFamily="34" charset="0"/>
            </a:endParaRPr>
          </a:p>
          <a:p>
            <a:pPr algn="ctr"/>
            <a:r>
              <a:rPr lang="en-AU" sz="3200" dirty="0">
                <a:solidFill>
                  <a:schemeClr val="tx1"/>
                </a:solidFill>
                <a:latin typeface="Arial" panose="020B0604020202020204" pitchFamily="34" charset="0"/>
                <a:cs typeface="Arial" panose="020B0604020202020204" pitchFamily="34" charset="0"/>
              </a:rPr>
              <a:t>&amp;</a:t>
            </a:r>
            <a:br>
              <a:rPr lang="en-AU" sz="3200" dirty="0">
                <a:solidFill>
                  <a:schemeClr val="tx1"/>
                </a:solidFill>
                <a:latin typeface="Arial" panose="020B0604020202020204" pitchFamily="34" charset="0"/>
                <a:cs typeface="Arial" panose="020B0604020202020204" pitchFamily="34" charset="0"/>
              </a:rPr>
            </a:br>
            <a:r>
              <a:rPr lang="en-AU" sz="3200" dirty="0">
                <a:solidFill>
                  <a:schemeClr val="tx1"/>
                </a:solidFill>
                <a:latin typeface="Arial" panose="020B0604020202020204" pitchFamily="34" charset="0"/>
                <a:cs typeface="Arial" panose="020B0604020202020204" pitchFamily="34" charset="0"/>
                <a:hlinkClick r:id="rId5"/>
              </a:rPr>
              <a:t>Megan.Lee@monash.edu</a:t>
            </a:r>
            <a:endParaRPr lang="en-AU" sz="3200" dirty="0">
              <a:solidFill>
                <a:schemeClr val="tx1"/>
              </a:solidFill>
              <a:latin typeface="Arial" panose="020B0604020202020204" pitchFamily="34" charset="0"/>
              <a:cs typeface="Arial" panose="020B0604020202020204" pitchFamily="34" charset="0"/>
            </a:endParaRPr>
          </a:p>
          <a:p>
            <a:pPr algn="ct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4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2846" y="268014"/>
            <a:ext cx="7828257" cy="710697"/>
          </a:xfrm>
          <a:prstGeom prst="rect">
            <a:avLst/>
          </a:prstGeom>
        </p:spPr>
        <p:txBody>
          <a:bodyPr anchor="ctr">
            <a:normAutofit/>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2019 Library strategy map</a:t>
            </a:r>
          </a:p>
        </p:txBody>
      </p:sp>
      <p:pic>
        <p:nvPicPr>
          <p:cNvPr id="2" name="Picture 1"/>
          <p:cNvPicPr>
            <a:picLocks noChangeAspect="1"/>
          </p:cNvPicPr>
          <p:nvPr/>
        </p:nvPicPr>
        <p:blipFill>
          <a:blip r:embed="rId3"/>
          <a:stretch>
            <a:fillRect/>
          </a:stretch>
        </p:blipFill>
        <p:spPr>
          <a:xfrm>
            <a:off x="2372227" y="978710"/>
            <a:ext cx="8239625" cy="5800061"/>
          </a:xfrm>
          <a:prstGeom prst="rect">
            <a:avLst/>
          </a:prstGeom>
        </p:spPr>
      </p:pic>
    </p:spTree>
    <p:extLst>
      <p:ext uri="{BB962C8B-B14F-4D97-AF65-F5344CB8AC3E}">
        <p14:creationId xmlns:p14="http://schemas.microsoft.com/office/powerpoint/2010/main" val="4213415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2846" y="268014"/>
            <a:ext cx="7828257" cy="710697"/>
          </a:xfrm>
          <a:prstGeom prst="rect">
            <a:avLst/>
          </a:prstGeom>
        </p:spPr>
        <p:txBody>
          <a:bodyPr anchor="ctr">
            <a:normAutofit fontScale="92500"/>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Library Performance Metrics Principles</a:t>
            </a:r>
          </a:p>
        </p:txBody>
      </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729" r="3729"/>
          <a:stretch>
            <a:fillRect/>
          </a:stretch>
        </p:blipFill>
        <p:spPr/>
      </p:pic>
      <p:sp>
        <p:nvSpPr>
          <p:cNvPr id="5" name="Text Placeholder 6"/>
          <p:cNvSpPr txBox="1">
            <a:spLocks/>
          </p:cNvSpPr>
          <p:nvPr/>
        </p:nvSpPr>
        <p:spPr>
          <a:xfrm>
            <a:off x="441307" y="1216443"/>
            <a:ext cx="7902221" cy="4774454"/>
          </a:xfrm>
          <a:prstGeom prst="rect">
            <a:avLst/>
          </a:prstGeom>
        </p:spPr>
        <p:txBody>
          <a:bodyPr/>
          <a:lst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AU" sz="2800" b="1" dirty="0">
                <a:solidFill>
                  <a:schemeClr val="tx1"/>
                </a:solidFill>
                <a:latin typeface="Arial" panose="020B0604020202020204" pitchFamily="34" charset="0"/>
                <a:cs typeface="Arial" panose="020B0604020202020204" pitchFamily="34" charset="0"/>
              </a:rPr>
              <a:t>Strategic</a:t>
            </a:r>
            <a:r>
              <a:rPr lang="en-AU" sz="2800" dirty="0">
                <a:solidFill>
                  <a:schemeClr val="tx1"/>
                </a:solidFill>
                <a:latin typeface="Arial" panose="020B0604020202020204" pitchFamily="34" charset="0"/>
                <a:cs typeface="Arial" panose="020B0604020202020204" pitchFamily="34" charset="0"/>
              </a:rPr>
              <a:t> - goal driven and evidence based</a:t>
            </a:r>
          </a:p>
          <a:p>
            <a:pPr lvl="0"/>
            <a:r>
              <a:rPr lang="en-AU" sz="2800" b="1" dirty="0">
                <a:solidFill>
                  <a:schemeClr val="tx1"/>
                </a:solidFill>
                <a:latin typeface="Arial" panose="020B0604020202020204" pitchFamily="34" charset="0"/>
                <a:cs typeface="Arial" panose="020B0604020202020204" pitchFamily="34" charset="0"/>
              </a:rPr>
              <a:t>Purposeful</a:t>
            </a:r>
            <a:r>
              <a:rPr lang="en-AU" sz="2800" dirty="0">
                <a:solidFill>
                  <a:schemeClr val="tx1"/>
                </a:solidFill>
                <a:latin typeface="Arial" panose="020B0604020202020204" pitchFamily="34" charset="0"/>
                <a:cs typeface="Arial" panose="020B0604020202020204" pitchFamily="34" charset="0"/>
              </a:rPr>
              <a:t> - substantial</a:t>
            </a:r>
          </a:p>
          <a:p>
            <a:pPr lvl="0"/>
            <a:r>
              <a:rPr lang="en-AU" sz="2800" b="1" dirty="0">
                <a:solidFill>
                  <a:schemeClr val="tx1"/>
                </a:solidFill>
                <a:latin typeface="Arial" panose="020B0604020202020204" pitchFamily="34" charset="0"/>
                <a:cs typeface="Arial" panose="020B0604020202020204" pitchFamily="34" charset="0"/>
              </a:rPr>
              <a:t>Attributable</a:t>
            </a:r>
            <a:r>
              <a:rPr lang="en-AU" sz="2800" dirty="0">
                <a:solidFill>
                  <a:schemeClr val="tx1"/>
                </a:solidFill>
                <a:latin typeface="Arial" panose="020B0604020202020204" pitchFamily="34" charset="0"/>
                <a:cs typeface="Arial" panose="020B0604020202020204" pitchFamily="34" charset="0"/>
              </a:rPr>
              <a:t> – clear ownership</a:t>
            </a:r>
          </a:p>
          <a:p>
            <a:pPr lvl="0"/>
            <a:r>
              <a:rPr lang="en-AU" sz="2800" b="1" dirty="0">
                <a:solidFill>
                  <a:schemeClr val="tx1"/>
                </a:solidFill>
                <a:latin typeface="Arial" panose="020B0604020202020204" pitchFamily="34" charset="0"/>
                <a:cs typeface="Arial" panose="020B0604020202020204" pitchFamily="34" charset="0"/>
              </a:rPr>
              <a:t>Systematic</a:t>
            </a:r>
            <a:r>
              <a:rPr lang="en-AU" sz="2800" dirty="0">
                <a:solidFill>
                  <a:schemeClr val="tx1"/>
                </a:solidFill>
                <a:latin typeface="Arial" panose="020B0604020202020204" pitchFamily="34" charset="0"/>
                <a:cs typeface="Arial" panose="020B0604020202020204" pitchFamily="34" charset="0"/>
              </a:rPr>
              <a:t> - pattern identification</a:t>
            </a:r>
          </a:p>
          <a:p>
            <a:pPr lvl="0"/>
            <a:r>
              <a:rPr lang="en-AU" sz="2800" b="1" dirty="0">
                <a:solidFill>
                  <a:schemeClr val="tx1"/>
                </a:solidFill>
                <a:latin typeface="Arial" panose="020B0604020202020204" pitchFamily="34" charset="0"/>
                <a:cs typeface="Arial" panose="020B0604020202020204" pitchFamily="34" charset="0"/>
              </a:rPr>
              <a:t>Consistent</a:t>
            </a:r>
            <a:r>
              <a:rPr lang="en-AU" sz="2800" dirty="0">
                <a:solidFill>
                  <a:schemeClr val="tx1"/>
                </a:solidFill>
                <a:latin typeface="Arial" panose="020B0604020202020204" pitchFamily="34" charset="0"/>
                <a:cs typeface="Arial" panose="020B0604020202020204" pitchFamily="34" charset="0"/>
              </a:rPr>
              <a:t> - repeatable</a:t>
            </a:r>
          </a:p>
          <a:p>
            <a:pPr lvl="0"/>
            <a:r>
              <a:rPr lang="en-AU" sz="2800" b="1" dirty="0">
                <a:solidFill>
                  <a:schemeClr val="tx1"/>
                </a:solidFill>
                <a:latin typeface="Arial" panose="020B0604020202020204" pitchFamily="34" charset="0"/>
                <a:cs typeface="Arial" panose="020B0604020202020204" pitchFamily="34" charset="0"/>
              </a:rPr>
              <a:t>Accurate</a:t>
            </a:r>
            <a:r>
              <a:rPr lang="en-AU" sz="2800" dirty="0">
                <a:solidFill>
                  <a:schemeClr val="tx1"/>
                </a:solidFill>
                <a:latin typeface="Arial" panose="020B0604020202020204" pitchFamily="34" charset="0"/>
                <a:cs typeface="Arial" panose="020B0604020202020204" pitchFamily="34" charset="0"/>
              </a:rPr>
              <a:t> - data integrity</a:t>
            </a:r>
          </a:p>
          <a:p>
            <a:pPr lvl="0"/>
            <a:r>
              <a:rPr lang="en-AU" sz="2800" b="1" dirty="0">
                <a:solidFill>
                  <a:schemeClr val="tx1"/>
                </a:solidFill>
                <a:latin typeface="Arial" panose="020B0604020202020204" pitchFamily="34" charset="0"/>
                <a:cs typeface="Arial" panose="020B0604020202020204" pitchFamily="34" charset="0"/>
              </a:rPr>
              <a:t>Secure and Accessible</a:t>
            </a:r>
            <a:r>
              <a:rPr lang="en-AU" sz="2800" dirty="0">
                <a:solidFill>
                  <a:schemeClr val="tx1"/>
                </a:solidFill>
                <a:latin typeface="Arial" panose="020B0604020202020204" pitchFamily="34" charset="0"/>
                <a:cs typeface="Arial" panose="020B0604020202020204" pitchFamily="34" charset="0"/>
              </a:rPr>
              <a:t> - data integrity</a:t>
            </a:r>
          </a:p>
          <a:p>
            <a:pPr lvl="0"/>
            <a:r>
              <a:rPr lang="en-AU" sz="2800" b="1" dirty="0">
                <a:solidFill>
                  <a:schemeClr val="tx1"/>
                </a:solidFill>
                <a:latin typeface="Arial" panose="020B0604020202020204" pitchFamily="34" charset="0"/>
                <a:cs typeface="Arial" panose="020B0604020202020204" pitchFamily="34" charset="0"/>
              </a:rPr>
              <a:t>Efficient</a:t>
            </a:r>
            <a:r>
              <a:rPr lang="en-AU" sz="2800" dirty="0">
                <a:solidFill>
                  <a:schemeClr val="tx1"/>
                </a:solidFill>
                <a:latin typeface="Arial" panose="020B0604020202020204" pitchFamily="34" charset="0"/>
                <a:cs typeface="Arial" panose="020B0604020202020204" pitchFamily="34" charset="0"/>
              </a:rPr>
              <a:t> - simplicity</a:t>
            </a:r>
          </a:p>
          <a:p>
            <a:pPr lvl="0"/>
            <a:r>
              <a:rPr lang="en-AU" sz="2800" b="1" dirty="0">
                <a:solidFill>
                  <a:schemeClr val="tx1"/>
                </a:solidFill>
                <a:latin typeface="Arial" panose="020B0604020202020204" pitchFamily="34" charset="0"/>
                <a:cs typeface="Arial" panose="020B0604020202020204" pitchFamily="34" charset="0"/>
              </a:rPr>
              <a:t>Integrated</a:t>
            </a:r>
            <a:r>
              <a:rPr lang="en-AU" sz="2800" dirty="0">
                <a:solidFill>
                  <a:schemeClr val="tx1"/>
                </a:solidFill>
                <a:latin typeface="Arial" panose="020B0604020202020204" pitchFamily="34" charset="0"/>
                <a:cs typeface="Arial" panose="020B0604020202020204" pitchFamily="34" charset="0"/>
              </a:rPr>
              <a:t>  - re-use</a:t>
            </a:r>
          </a:p>
        </p:txBody>
      </p:sp>
    </p:spTree>
    <p:extLst>
      <p:ext uri="{BB962C8B-B14F-4D97-AF65-F5344CB8AC3E}">
        <p14:creationId xmlns:p14="http://schemas.microsoft.com/office/powerpoint/2010/main" val="339170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06132" y="948429"/>
            <a:ext cx="9742955" cy="5500917"/>
          </a:xfrm>
          <a:prstGeom prst="rect">
            <a:avLst/>
          </a:prstGeom>
        </p:spPr>
      </p:pic>
      <p:sp>
        <p:nvSpPr>
          <p:cNvPr id="8" name="Title 1"/>
          <p:cNvSpPr txBox="1">
            <a:spLocks/>
          </p:cNvSpPr>
          <p:nvPr/>
        </p:nvSpPr>
        <p:spPr>
          <a:xfrm>
            <a:off x="242846" y="268014"/>
            <a:ext cx="8743499" cy="710697"/>
          </a:xfrm>
          <a:prstGeom prst="rect">
            <a:avLst/>
          </a:prstGeom>
        </p:spPr>
        <p:txBody>
          <a:bodyPr anchor="ctr">
            <a:normAutofit fontScale="77500" lnSpcReduction="20000"/>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Library strategic metrics program:  metrics definitions</a:t>
            </a:r>
          </a:p>
        </p:txBody>
      </p:sp>
    </p:spTree>
    <p:extLst>
      <p:ext uri="{BB962C8B-B14F-4D97-AF65-F5344CB8AC3E}">
        <p14:creationId xmlns:p14="http://schemas.microsoft.com/office/powerpoint/2010/main" val="300700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2847" y="-231648"/>
            <a:ext cx="6695924" cy="1563927"/>
          </a:xfrm>
          <a:prstGeom prst="rect">
            <a:avLst/>
          </a:prstGeom>
        </p:spPr>
        <p:txBody>
          <a:bodyPr anchor="ctr">
            <a:normAutofit/>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TOOLS USED</a:t>
            </a:r>
          </a:p>
        </p:txBody>
      </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729" r="3729"/>
          <a:stretch>
            <a:fillRect/>
          </a:stretch>
        </p:blipFill>
        <p:spPr/>
      </p:pic>
      <p:sp>
        <p:nvSpPr>
          <p:cNvPr id="5" name="Text Placeholder 6"/>
          <p:cNvSpPr txBox="1">
            <a:spLocks/>
          </p:cNvSpPr>
          <p:nvPr/>
        </p:nvSpPr>
        <p:spPr>
          <a:xfrm>
            <a:off x="441307" y="978711"/>
            <a:ext cx="7902221" cy="4935201"/>
          </a:xfrm>
          <a:prstGeom prst="rect">
            <a:avLst/>
          </a:prstGeom>
        </p:spPr>
        <p:txBody>
          <a:bodyPr/>
          <a:lst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AU" sz="3600" dirty="0">
                <a:solidFill>
                  <a:schemeClr val="tx1"/>
                </a:solidFill>
                <a:latin typeface="Arial" panose="020B0604020202020204" pitchFamily="34" charset="0"/>
                <a:cs typeface="Arial" panose="020B0604020202020204" pitchFamily="34" charset="0"/>
              </a:rPr>
              <a:t>Tableau Visualization</a:t>
            </a:r>
          </a:p>
          <a:p>
            <a:pPr marL="1257300" lvl="1" indent="-571500">
              <a:buFont typeface="Arial" panose="020B0604020202020204" pitchFamily="34" charset="0"/>
              <a:buChar char="•"/>
            </a:pPr>
            <a:r>
              <a:rPr lang="en-AU" sz="3800" dirty="0">
                <a:latin typeface="Arial" panose="020B0604020202020204" pitchFamily="34" charset="0"/>
                <a:cs typeface="Arial" panose="020B0604020202020204" pitchFamily="34" charset="0"/>
              </a:rPr>
              <a:t>Tableau connector to Alma</a:t>
            </a:r>
          </a:p>
          <a:p>
            <a:pPr marL="1257300" lvl="1" indent="-571500">
              <a:buFont typeface="Arial" panose="020B0604020202020204" pitchFamily="34" charset="0"/>
              <a:buChar char="•"/>
            </a:pPr>
            <a:r>
              <a:rPr lang="en-AU" sz="3800" dirty="0">
                <a:solidFill>
                  <a:schemeClr val="tx1"/>
                </a:solidFill>
                <a:latin typeface="Arial" panose="020B0604020202020204" pitchFamily="34" charset="0"/>
                <a:cs typeface="Arial" panose="020B0604020202020204" pitchFamily="34" charset="0"/>
              </a:rPr>
              <a:t>Issues with Primo connector</a:t>
            </a:r>
          </a:p>
          <a:p>
            <a:pPr marL="571500" indent="-571500">
              <a:buFont typeface="Arial" panose="020B0604020202020204" pitchFamily="34" charset="0"/>
              <a:buChar char="•"/>
            </a:pPr>
            <a:r>
              <a:rPr lang="en-AU" sz="3600" dirty="0" err="1">
                <a:solidFill>
                  <a:schemeClr val="tx1"/>
                </a:solidFill>
                <a:latin typeface="Arial" panose="020B0604020202020204" pitchFamily="34" charset="0"/>
                <a:cs typeface="Arial" panose="020B0604020202020204" pitchFamily="34" charset="0"/>
              </a:rPr>
              <a:t>Splunk</a:t>
            </a:r>
            <a:endParaRPr lang="en-AU" sz="3600" dirty="0">
              <a:solidFill>
                <a:schemeClr val="tx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Power BI</a:t>
            </a:r>
          </a:p>
          <a:p>
            <a:pPr marL="571500" indent="-571500">
              <a:buFont typeface="Arial" panose="020B0604020202020204" pitchFamily="34" charset="0"/>
              <a:buChar char="•"/>
            </a:pPr>
            <a:r>
              <a:rPr lang="en-AU" sz="3600" dirty="0">
                <a:solidFill>
                  <a:schemeClr val="tx1"/>
                </a:solidFill>
                <a:latin typeface="Arial" panose="020B0604020202020204" pitchFamily="34" charset="0"/>
                <a:cs typeface="Arial" panose="020B0604020202020204" pitchFamily="34" charset="0"/>
              </a:rPr>
              <a:t>Excel</a:t>
            </a:r>
          </a:p>
          <a:p>
            <a:pPr marL="571500" indent="-571500">
              <a:buFont typeface="Arial" panose="020B0604020202020204" pitchFamily="34" charset="0"/>
              <a:buChar char="•"/>
            </a:pPr>
            <a:r>
              <a:rPr lang="en-US" sz="3600" dirty="0" err="1">
                <a:solidFill>
                  <a:schemeClr val="tx1"/>
                </a:solidFill>
                <a:latin typeface="Arial" panose="020B0604020202020204" pitchFamily="34" charset="0"/>
                <a:cs typeface="Arial" panose="020B0604020202020204" pitchFamily="34" charset="0"/>
              </a:rPr>
              <a:t>OpenRefine</a:t>
            </a:r>
            <a:r>
              <a:rPr lang="en-US" sz="3600" dirty="0">
                <a:solidFill>
                  <a:schemeClr val="tx1"/>
                </a:solidFill>
                <a:latin typeface="Arial" panose="020B0604020202020204" pitchFamily="34" charset="0"/>
                <a:cs typeface="Arial" panose="020B0604020202020204" pitchFamily="34" charset="0"/>
              </a:rPr>
              <a:t> </a:t>
            </a:r>
          </a:p>
          <a:p>
            <a:pPr marL="571500" indent="-571500">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Google Data Studio</a:t>
            </a:r>
          </a:p>
        </p:txBody>
      </p:sp>
    </p:spTree>
    <p:extLst>
      <p:ext uri="{BB962C8B-B14F-4D97-AF65-F5344CB8AC3E}">
        <p14:creationId xmlns:p14="http://schemas.microsoft.com/office/powerpoint/2010/main" val="210404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2847" y="-231648"/>
            <a:ext cx="6695924" cy="1563927"/>
          </a:xfrm>
          <a:prstGeom prst="rect">
            <a:avLst/>
          </a:prstGeom>
        </p:spPr>
        <p:txBody>
          <a:bodyPr anchor="ctr">
            <a:normAutofit/>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DATA SOURCES</a:t>
            </a:r>
          </a:p>
        </p:txBody>
      </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729" r="3729"/>
          <a:stretch>
            <a:fillRect/>
          </a:stretch>
        </p:blipFill>
        <p:spPr/>
      </p:pic>
      <p:sp>
        <p:nvSpPr>
          <p:cNvPr id="5" name="Text Placeholder 6"/>
          <p:cNvSpPr txBox="1">
            <a:spLocks/>
          </p:cNvSpPr>
          <p:nvPr/>
        </p:nvSpPr>
        <p:spPr>
          <a:xfrm>
            <a:off x="441307" y="978711"/>
            <a:ext cx="8264543" cy="5060139"/>
          </a:xfrm>
          <a:prstGeom prst="rect">
            <a:avLst/>
          </a:prstGeom>
        </p:spPr>
        <p:txBody>
          <a:bodyPr/>
          <a:lst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AU" sz="3200" dirty="0">
                <a:solidFill>
                  <a:schemeClr val="tx1"/>
                </a:solidFill>
                <a:latin typeface="Arial" panose="020B0604020202020204" pitchFamily="34" charset="0"/>
                <a:cs typeface="Arial" panose="020B0604020202020204" pitchFamily="34" charset="0"/>
              </a:rPr>
              <a:t>Alma &amp; Primo Analytics</a:t>
            </a:r>
          </a:p>
          <a:p>
            <a:pPr marL="571500" indent="-571500">
              <a:buFont typeface="Arial" panose="020B0604020202020204" pitchFamily="34" charset="0"/>
              <a:buChar char="•"/>
            </a:pPr>
            <a:r>
              <a:rPr lang="en-AU" sz="3200" dirty="0">
                <a:solidFill>
                  <a:schemeClr val="tx1"/>
                </a:solidFill>
                <a:latin typeface="Arial" panose="020B0604020202020204" pitchFamily="34" charset="0"/>
                <a:cs typeface="Arial" panose="020B0604020202020204" pitchFamily="34" charset="0"/>
              </a:rPr>
              <a:t>Google Analytics</a:t>
            </a:r>
          </a:p>
          <a:p>
            <a:pPr marL="571500" indent="-5715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Custom software (MU Publishing)</a:t>
            </a:r>
            <a:endParaRPr lang="en-AU" sz="3200" dirty="0">
              <a:solidFill>
                <a:schemeClr val="tx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AU" sz="3200" dirty="0">
                <a:solidFill>
                  <a:schemeClr val="tx1"/>
                </a:solidFill>
                <a:latin typeface="Arial" panose="020B0604020202020204" pitchFamily="34" charset="0"/>
                <a:cs typeface="Arial" panose="020B0604020202020204" pitchFamily="34" charset="0"/>
              </a:rPr>
              <a:t>Google spreadsheets / forms</a:t>
            </a:r>
          </a:p>
          <a:p>
            <a:pPr marL="571500" indent="-5715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Manual recording</a:t>
            </a:r>
          </a:p>
          <a:p>
            <a:pPr marL="571500" indent="-571500">
              <a:buFont typeface="Arial" panose="020B0604020202020204" pitchFamily="34" charset="0"/>
              <a:buChar char="•"/>
            </a:pPr>
            <a:r>
              <a:rPr lang="en-US" sz="3200" dirty="0" err="1">
                <a:solidFill>
                  <a:schemeClr val="tx1"/>
                </a:solidFill>
                <a:latin typeface="Arial" panose="020B0604020202020204" pitchFamily="34" charset="0"/>
                <a:cs typeface="Arial" panose="020B0604020202020204" pitchFamily="34" charset="0"/>
              </a:rPr>
              <a:t>Ezproxy</a:t>
            </a:r>
            <a:endParaRPr lang="en-US" sz="3200" dirty="0">
              <a:solidFill>
                <a:schemeClr val="tx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dirty="0" err="1">
                <a:solidFill>
                  <a:schemeClr val="tx1"/>
                </a:solidFill>
                <a:latin typeface="Arial" panose="020B0604020202020204" pitchFamily="34" charset="0"/>
                <a:cs typeface="Arial" panose="020B0604020202020204" pitchFamily="34" charset="0"/>
              </a:rPr>
              <a:t>Figshare</a:t>
            </a:r>
            <a:endParaRPr lang="en-US" sz="3200" dirty="0">
              <a:solidFill>
                <a:schemeClr val="tx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dirty="0" err="1">
                <a:solidFill>
                  <a:schemeClr val="tx1"/>
                </a:solidFill>
                <a:latin typeface="Arial" panose="020B0604020202020204" pitchFamily="34" charset="0"/>
                <a:cs typeface="Arial" panose="020B0604020202020204" pitchFamily="34" charset="0"/>
              </a:rPr>
              <a:t>Libcal</a:t>
            </a:r>
            <a:r>
              <a:rPr lang="en-US" sz="3200" dirty="0">
                <a:solidFill>
                  <a:schemeClr val="tx1"/>
                </a:solidFill>
                <a:latin typeface="Arial" panose="020B0604020202020204" pitchFamily="34" charset="0"/>
                <a:cs typeface="Arial" panose="020B0604020202020204" pitchFamily="34" charset="0"/>
              </a:rPr>
              <a:t> &amp; </a:t>
            </a:r>
            <a:r>
              <a:rPr lang="en-US" sz="3200" dirty="0" err="1">
                <a:solidFill>
                  <a:schemeClr val="tx1"/>
                </a:solidFill>
                <a:latin typeface="Arial" panose="020B0604020202020204" pitchFamily="34" charset="0"/>
                <a:cs typeface="Arial" panose="020B0604020202020204" pitchFamily="34" charset="0"/>
              </a:rPr>
              <a:t>Libguides</a:t>
            </a:r>
            <a:endParaRPr lang="en-US" sz="3200" dirty="0">
              <a:solidFill>
                <a:schemeClr val="tx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People counter (WinPC7)</a:t>
            </a:r>
          </a:p>
        </p:txBody>
      </p:sp>
    </p:spTree>
    <p:extLst>
      <p:ext uri="{BB962C8B-B14F-4D97-AF65-F5344CB8AC3E}">
        <p14:creationId xmlns:p14="http://schemas.microsoft.com/office/powerpoint/2010/main" val="78088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2847" y="-231648"/>
            <a:ext cx="6695924" cy="1563927"/>
          </a:xfrm>
          <a:prstGeom prst="rect">
            <a:avLst/>
          </a:prstGeom>
        </p:spPr>
        <p:txBody>
          <a:bodyPr anchor="ctr">
            <a:normAutofit/>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DASHBOARD</a:t>
            </a:r>
          </a:p>
        </p:txBody>
      </p:sp>
      <p:pic>
        <p:nvPicPr>
          <p:cNvPr id="2" name="Picture 1"/>
          <p:cNvPicPr>
            <a:picLocks noChangeAspect="1"/>
          </p:cNvPicPr>
          <p:nvPr/>
        </p:nvPicPr>
        <p:blipFill>
          <a:blip r:embed="rId3"/>
          <a:stretch>
            <a:fillRect/>
          </a:stretch>
        </p:blipFill>
        <p:spPr>
          <a:xfrm>
            <a:off x="4040145" y="238629"/>
            <a:ext cx="7603215" cy="6327098"/>
          </a:xfrm>
          <a:prstGeom prst="rect">
            <a:avLst/>
          </a:prstGeom>
        </p:spPr>
      </p:pic>
      <p:sp>
        <p:nvSpPr>
          <p:cNvPr id="7" name="Text Placeholder 6"/>
          <p:cNvSpPr txBox="1">
            <a:spLocks/>
          </p:cNvSpPr>
          <p:nvPr/>
        </p:nvSpPr>
        <p:spPr>
          <a:xfrm>
            <a:off x="441307" y="978711"/>
            <a:ext cx="3447941" cy="4751529"/>
          </a:xfrm>
          <a:prstGeom prst="rect">
            <a:avLst/>
          </a:prstGeom>
        </p:spPr>
        <p:txBody>
          <a:bodyPr/>
          <a:lst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AU" sz="3600" dirty="0">
                <a:solidFill>
                  <a:schemeClr val="tx1"/>
                </a:solidFill>
                <a:latin typeface="Arial" panose="020B0604020202020204" pitchFamily="34" charset="0"/>
                <a:cs typeface="Arial" panose="020B0604020202020204" pitchFamily="34" charset="0"/>
              </a:rPr>
              <a:t>No. of searches in Primo</a:t>
            </a:r>
          </a:p>
          <a:p>
            <a:pPr marL="571500" indent="-571500">
              <a:buFont typeface="Arial" panose="020B0604020202020204" pitchFamily="34" charset="0"/>
              <a:buChar char="•"/>
            </a:pPr>
            <a:r>
              <a:rPr lang="en-AU" sz="3600" dirty="0">
                <a:solidFill>
                  <a:schemeClr val="tx1"/>
                </a:solidFill>
                <a:latin typeface="Arial" panose="020B0604020202020204" pitchFamily="34" charset="0"/>
                <a:cs typeface="Arial" panose="020B0604020202020204" pitchFamily="34" charset="0"/>
              </a:rPr>
              <a:t>How many check Item Details</a:t>
            </a:r>
          </a:p>
          <a:p>
            <a:pPr marL="571500" indent="-571500">
              <a:buFont typeface="Arial" panose="020B0604020202020204" pitchFamily="34" charset="0"/>
              <a:buChar char="•"/>
            </a:pPr>
            <a:r>
              <a:rPr lang="en-AU" sz="3600" dirty="0">
                <a:solidFill>
                  <a:schemeClr val="tx1"/>
                </a:solidFill>
                <a:latin typeface="Arial" panose="020B0604020202020204" pitchFamily="34" charset="0"/>
                <a:cs typeface="Arial" panose="020B0604020202020204" pitchFamily="34" charset="0"/>
              </a:rPr>
              <a:t>How many searches produce zero results</a:t>
            </a:r>
            <a:endParaRPr lang="en-US" sz="36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10365211" y="79008"/>
            <a:ext cx="1557614" cy="471307"/>
          </a:xfrm>
          <a:prstGeom prst="rect">
            <a:avLst/>
          </a:prstGeom>
        </p:spPr>
      </p:pic>
    </p:spTree>
    <p:extLst>
      <p:ext uri="{BB962C8B-B14F-4D97-AF65-F5344CB8AC3E}">
        <p14:creationId xmlns:p14="http://schemas.microsoft.com/office/powerpoint/2010/main" val="1738466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2847" y="-231648"/>
            <a:ext cx="6695924" cy="1563927"/>
          </a:xfrm>
          <a:prstGeom prst="rect">
            <a:avLst/>
          </a:prstGeom>
        </p:spPr>
        <p:txBody>
          <a:bodyPr anchor="ctr">
            <a:normAutofit/>
          </a:bodyPr>
          <a:lst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a:lstStyle>
          <a:p>
            <a:r>
              <a:rPr lang="en-AU" sz="4000" dirty="0">
                <a:solidFill>
                  <a:schemeClr val="tx1"/>
                </a:solidFill>
              </a:rPr>
              <a:t>DASHBOARD</a:t>
            </a:r>
          </a:p>
        </p:txBody>
      </p:sp>
      <p:pic>
        <p:nvPicPr>
          <p:cNvPr id="3" name="Picture 2"/>
          <p:cNvPicPr>
            <a:picLocks noChangeAspect="1"/>
          </p:cNvPicPr>
          <p:nvPr/>
        </p:nvPicPr>
        <p:blipFill>
          <a:blip r:embed="rId3"/>
          <a:stretch>
            <a:fillRect/>
          </a:stretch>
        </p:blipFill>
        <p:spPr>
          <a:xfrm>
            <a:off x="3848724" y="90124"/>
            <a:ext cx="8166098" cy="6615475"/>
          </a:xfrm>
          <a:prstGeom prst="rect">
            <a:avLst/>
          </a:prstGeom>
        </p:spPr>
      </p:pic>
      <p:sp>
        <p:nvSpPr>
          <p:cNvPr id="5" name="Text Placeholder 6"/>
          <p:cNvSpPr txBox="1">
            <a:spLocks/>
          </p:cNvSpPr>
          <p:nvPr/>
        </p:nvSpPr>
        <p:spPr>
          <a:xfrm>
            <a:off x="441307" y="978711"/>
            <a:ext cx="3447941" cy="4751529"/>
          </a:xfrm>
          <a:prstGeom prst="rect">
            <a:avLst/>
          </a:prstGeom>
        </p:spPr>
        <p:txBody>
          <a:bodyPr/>
          <a:lst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AU" sz="3600" dirty="0">
                <a:solidFill>
                  <a:schemeClr val="tx1"/>
                </a:solidFill>
                <a:latin typeface="Arial" panose="020B0604020202020204" pitchFamily="34" charset="0"/>
                <a:cs typeface="Arial" panose="020B0604020202020204" pitchFamily="34" charset="0"/>
              </a:rPr>
              <a:t>Usage of individual discussion rooms</a:t>
            </a:r>
          </a:p>
          <a:p>
            <a:pPr marL="571500" indent="-571500">
              <a:buFont typeface="Arial" panose="020B0604020202020204" pitchFamily="34" charset="0"/>
              <a:buChar char="•"/>
            </a:pPr>
            <a:r>
              <a:rPr lang="en-AU" sz="3600" dirty="0">
                <a:solidFill>
                  <a:schemeClr val="tx1"/>
                </a:solidFill>
                <a:latin typeface="Arial" panose="020B0604020202020204" pitchFamily="34" charset="0"/>
                <a:cs typeface="Arial" panose="020B0604020202020204" pitchFamily="34" charset="0"/>
              </a:rPr>
              <a:t>Overall usage of discussion rooms</a:t>
            </a:r>
            <a:endParaRPr lang="en-US" sz="3600"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10457208" y="79008"/>
            <a:ext cx="1557614" cy="471307"/>
          </a:xfrm>
          <a:prstGeom prst="rect">
            <a:avLst/>
          </a:prstGeom>
        </p:spPr>
      </p:pic>
    </p:spTree>
    <p:extLst>
      <p:ext uri="{BB962C8B-B14F-4D97-AF65-F5344CB8AC3E}">
        <p14:creationId xmlns:p14="http://schemas.microsoft.com/office/powerpoint/2010/main" val="184999302"/>
      </p:ext>
    </p:extLst>
  </p:cSld>
  <p:clrMapOvr>
    <a:masterClrMapping/>
  </p:clrMapOvr>
</p:sld>
</file>

<file path=ppt/theme/theme1.xml><?xml version="1.0" encoding="utf-8"?>
<a:theme xmlns:a="http://schemas.openxmlformats.org/drawingml/2006/main" name="Colour dec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26852</TotalTime>
  <Words>2341</Words>
  <Application>Microsoft Office PowerPoint</Application>
  <PresentationFormat>Widescreen</PresentationFormat>
  <Paragraphs>283</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Narrow</vt:lpstr>
      <vt:lpstr>Calibri</vt:lpstr>
      <vt:lpstr>Colour deck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Burnett</dc:creator>
  <cp:lastModifiedBy>Peta Hopkins</cp:lastModifiedBy>
  <cp:revision>658</cp:revision>
  <cp:lastPrinted>2018-12-04T02:36:09Z</cp:lastPrinted>
  <dcterms:created xsi:type="dcterms:W3CDTF">2017-05-31T01:24:04Z</dcterms:created>
  <dcterms:modified xsi:type="dcterms:W3CDTF">2019-10-21T05:58:28Z</dcterms:modified>
</cp:coreProperties>
</file>