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b="1" lang="en">
                <a:solidFill>
                  <a:schemeClr val="dk1"/>
                </a:solidFill>
              </a:rPr>
              <a:t>INTRODUCTION/BACKGROUND</a:t>
            </a:r>
            <a:endParaRPr b="1">
              <a:solidFill>
                <a:schemeClr val="dk1"/>
              </a:solidFill>
            </a:endParaRPr>
          </a:p>
          <a:p>
            <a:pPr indent="0" lvl="0" marL="0" rtl="0" algn="l">
              <a:lnSpc>
                <a:spcPct val="115000"/>
              </a:lnSpc>
              <a:spcBef>
                <a:spcPts val="1200"/>
              </a:spcBef>
              <a:spcAft>
                <a:spcPts val="0"/>
              </a:spcAft>
              <a:buNone/>
            </a:pPr>
            <a:r>
              <a:rPr lang="en">
                <a:solidFill>
                  <a:schemeClr val="dk1"/>
                </a:solidFill>
              </a:rPr>
              <a:t>As much as we all love our library jobs, there’s often many repetitive tasks that take up hours/days or even weeks or our time, that are absolutely necessary, but we could spend that time doing other things.</a:t>
            </a:r>
            <a:endParaRPr>
              <a:solidFill>
                <a:schemeClr val="dk1"/>
              </a:solidFill>
            </a:endParaRPr>
          </a:p>
          <a:p>
            <a:pPr indent="0" lvl="0" marL="0" rtl="0" algn="l">
              <a:lnSpc>
                <a:spcPct val="115000"/>
              </a:lnSpc>
              <a:spcBef>
                <a:spcPts val="1200"/>
              </a:spcBef>
              <a:spcAft>
                <a:spcPts val="0"/>
              </a:spcAft>
              <a:buNone/>
            </a:pPr>
            <a:r>
              <a:rPr lang="en">
                <a:solidFill>
                  <a:schemeClr val="dk1"/>
                </a:solidFill>
              </a:rPr>
              <a:t>Alma and Primo especially are quite click-heavy systems, that require a lot of repetition.</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What if we could create macros to automate some of these tasks, leaving us professionals to do the work that we’re best at?</a:t>
            </a:r>
            <a:endParaRPr>
              <a:solidFill>
                <a:schemeClr val="dk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g63aefc2eb0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63aefc2eb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Kantu’s new feature - identifies elements on a page visually, rather than ID location. It can be particularly useful if you need to identify something on a page that doesn’t have an ID, or it’s position may change depending on the results of a previous step.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Uses three commands that take a screenshot of the webpage, and compare it against a previously supplied image/screenshot to locate that image:</a:t>
            </a:r>
            <a:endParaRPr>
              <a:solidFill>
                <a:schemeClr val="dk1"/>
              </a:solidFill>
            </a:endParaRPr>
          </a:p>
          <a:p>
            <a:pPr indent="-22860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visualAssert – stops macro with error message if image not found</a:t>
            </a:r>
            <a:endParaRPr>
              <a:solidFill>
                <a:schemeClr val="dk1"/>
              </a:solidFill>
            </a:endParaRPr>
          </a:p>
          <a:p>
            <a:pPr indent="-22860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visualVerify – logs warning that image wasn’t found but keeps playing macro</a:t>
            </a:r>
            <a:endParaRPr>
              <a:solidFill>
                <a:schemeClr val="dk1"/>
              </a:solidFill>
            </a:endParaRPr>
          </a:p>
          <a:p>
            <a:pPr indent="-22860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visualSearch – counts the number of times an image appears on screen</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i="1" lang="en">
                <a:solidFill>
                  <a:srgbClr val="FF0000"/>
                </a:solidFill>
              </a:rPr>
              <a:t>Visual UI Demo UWA</a:t>
            </a:r>
            <a:endParaRPr i="1">
              <a:solidFill>
                <a:srgbClr val="FF0000"/>
              </a:solidFill>
            </a:endParaRPr>
          </a:p>
          <a:p>
            <a:pPr indent="0" lvl="0" marL="0" rtl="0" algn="l">
              <a:lnSpc>
                <a:spcPct val="115000"/>
              </a:lnSpc>
              <a:spcBef>
                <a:spcPts val="1200"/>
              </a:spcBef>
              <a:spcAft>
                <a:spcPts val="0"/>
              </a:spcAft>
              <a:buNone/>
            </a:pPr>
            <a:r>
              <a:rPr i="1" lang="en">
                <a:solidFill>
                  <a:schemeClr val="dk1"/>
                </a:solidFill>
              </a:rPr>
              <a:t>In this screencast, I’ve previously taken a screenshot of the UWA icon in Google Maps. Google Maps is not that compatible with Kantu as nothing in the maps has an ID. When I open Kantu I upload the screenshot and my Kantu script already references it. When I play the script, Kantu loads a map of Perth in Google Maps, searches for a match to my UWA screenshot. When it locates it it will highlight it in red, and then click on it to load the UWA info in Google Maps. </a:t>
            </a:r>
            <a:endParaRPr i="1">
              <a:solidFill>
                <a:schemeClr val="dk1"/>
              </a:solidFill>
            </a:endParaRPr>
          </a:p>
          <a:p>
            <a:pPr indent="0" lvl="0" marL="0" rtl="0" algn="l">
              <a:lnSpc>
                <a:spcPct val="115000"/>
              </a:lnSpc>
              <a:spcBef>
                <a:spcPts val="1200"/>
              </a:spcBef>
              <a:spcAft>
                <a:spcPts val="1000"/>
              </a:spcAft>
              <a:buNone/>
            </a:pPr>
            <a:r>
              <a:rPr lang="en">
                <a:solidFill>
                  <a:schemeClr val="dk1"/>
                </a:solidFill>
              </a:rPr>
              <a:t>Visual UI testing can be particularly useful to locate an element you want Kantu to interact with that doesn’t have a unique identifier or an exact location. For example in our previous ISBN search, </a:t>
            </a:r>
            <a:r>
              <a:rPr lang="en">
                <a:solidFill>
                  <a:schemeClr val="dk1"/>
                </a:solidFill>
              </a:rPr>
              <a:t>if a search of an ISBN returns 3 books, and you need to the hard cover version, you need to find something on the page so that Kantu can reliably select the correct version every time. Maybe use Visual UI to find the word “Hard cover” or an icon</a:t>
            </a:r>
            <a:endParaRPr i="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48c297cff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48c297cf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t>Knowledge Center documentation confirms that ExLibris products are compatible with macros, and the Development team use Selenium for testing purposes.</a:t>
            </a:r>
            <a:endParaRPr/>
          </a:p>
          <a:p>
            <a:pPr indent="0" lvl="0" marL="0" rtl="0" algn="l">
              <a:lnSpc>
                <a:spcPct val="115000"/>
              </a:lnSpc>
              <a:spcBef>
                <a:spcPts val="1200"/>
              </a:spcBef>
              <a:spcAft>
                <a:spcPts val="0"/>
              </a:spcAft>
              <a:buClr>
                <a:schemeClr val="dk1"/>
              </a:buClr>
              <a:buSzPts val="1100"/>
              <a:buFont typeface="Arial"/>
              <a:buNone/>
            </a:pPr>
            <a:r>
              <a:rPr lang="en"/>
              <a:t>ExLibris try to ensure that all elements have an HTML ID, but you can open a Salesforce case if something is missing an ID.</a:t>
            </a:r>
            <a:endParaRPr/>
          </a:p>
          <a:p>
            <a:pPr indent="0" lvl="0" marL="0" rtl="0" algn="l">
              <a:lnSpc>
                <a:spcPct val="115000"/>
              </a:lnSpc>
              <a:spcBef>
                <a:spcPts val="1200"/>
              </a:spcBef>
              <a:spcAft>
                <a:spcPts val="0"/>
              </a:spcAft>
              <a:buClr>
                <a:schemeClr val="dk1"/>
              </a:buClr>
              <a:buSzPts val="1100"/>
              <a:buFont typeface="Arial"/>
              <a:buNone/>
            </a:pPr>
            <a:r>
              <a:rPr lang="en"/>
              <a:t>There are limitations – eg. Metadata Editor is not-compatible.</a:t>
            </a:r>
            <a:endParaRPr/>
          </a:p>
          <a:p>
            <a:pPr indent="0" lvl="0" marL="0" rtl="0" algn="l">
              <a:lnSpc>
                <a:spcPct val="115000"/>
              </a:lnSpc>
              <a:spcBef>
                <a:spcPts val="1200"/>
              </a:spcBef>
              <a:spcAft>
                <a:spcPts val="1200"/>
              </a:spcAft>
              <a:buNone/>
            </a:pPr>
            <a:r>
              <a:rPr lang="en"/>
              <a:t>One issue – authentication – you either have to save your login details into the script, or if you have SSO this can be used as a workaround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63838117f7_1_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63838117f7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Chrome Developer tools – familiarise yourself with ID tag or CSS location.</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Macros work best with static data that doesn’t change location or require human analysis eg. If you need to decide which item to select out of a list of results, Kantu won’t help unless there is something unique about that result that Kantu can identify.</a:t>
            </a:r>
            <a:endParaRPr>
              <a:solidFill>
                <a:schemeClr val="dk1"/>
              </a:solidFill>
            </a:endParaRPr>
          </a:p>
          <a:p>
            <a:pPr indent="-298450" lvl="0" marL="457200" rtl="0" algn="l">
              <a:lnSpc>
                <a:spcPct val="115000"/>
              </a:lnSpc>
              <a:spcBef>
                <a:spcPts val="1200"/>
              </a:spcBef>
              <a:spcAft>
                <a:spcPts val="1000"/>
              </a:spcAft>
              <a:buClr>
                <a:schemeClr val="dk1"/>
              </a:buClr>
              <a:buSzPts val="1100"/>
              <a:buChar char="●"/>
            </a:pPr>
            <a:r>
              <a:rPr lang="en">
                <a:solidFill>
                  <a:schemeClr val="dk1"/>
                </a:solidFill>
              </a:rPr>
              <a:t>Kantu is regularly updated which may break scripts, scripts require maintenance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65139e5760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65139e576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644f373159_0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644f3731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6380ec4f1d_0_1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6380ec4f1d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g64dccd9a5f_0_1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64dccd9a5f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Macro stands for “macroinstruction” - programmable pattern which imitates keystrokes, mouse actions, commands and other input.</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Macros are used to make tasks less repetitive by recording a sequence of steps and then repeating it automatically.</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Best utilised for tasks where little or no human analysis is required, or a task can be split into it’s parts that require analysis.</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Best used for repetitive tasks, unless a one-off task is extremely time-consuming, due to time involved in creation of macro</a:t>
            </a:r>
            <a:endParaRPr>
              <a:solidFill>
                <a:schemeClr val="dk1"/>
              </a:solidFill>
            </a:endParaRPr>
          </a:p>
          <a:p>
            <a:pPr indent="-298450" lvl="0" marL="457200" rtl="0" algn="l">
              <a:lnSpc>
                <a:spcPct val="115000"/>
              </a:lnSpc>
              <a:spcBef>
                <a:spcPts val="1200"/>
              </a:spcBef>
              <a:spcAft>
                <a:spcPts val="1000"/>
              </a:spcAft>
              <a:buClr>
                <a:schemeClr val="dk1"/>
              </a:buClr>
              <a:buSzPts val="1100"/>
              <a:buChar char="●"/>
            </a:pPr>
            <a:r>
              <a:rPr lang="en">
                <a:solidFill>
                  <a:schemeClr val="dk1"/>
                </a:solidFill>
              </a:rPr>
              <a:t>And for Static tasks eg. performing repetitive searches of an interface, or inputting data into the same fields etc.</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g6380ec4f1d_0_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6380ec4f1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There is a range macro building options available, such as Microsoft Office add-ins, dedicated standalone software, and browser extensions.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Kantu is a browser extension available in Chrome and Firefox, and is freely available. It allows the easy creation of macros to automate browser based tasks, but it will not interact with other programs.</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Kantu for us was selected several reasons: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Browser extensions don’t require authorisation to install from IT departments</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ExLibris products are browser based &amp; compatible with Kantu</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Kantu is open source so doesn’t require a business case for purchasing</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Utilises Selenium IDE – a common framework for task automation and can also code in JSON (useful for Google support)</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sz="700">
                <a:solidFill>
                  <a:schemeClr val="dk1"/>
                </a:solidFill>
                <a:latin typeface="Times New Roman"/>
                <a:ea typeface="Times New Roman"/>
                <a:cs typeface="Times New Roman"/>
                <a:sym typeface="Times New Roman"/>
              </a:rPr>
              <a:t> </a:t>
            </a:r>
            <a:r>
              <a:rPr lang="en">
                <a:solidFill>
                  <a:schemeClr val="dk1"/>
                </a:solidFill>
              </a:rPr>
              <a:t>iMacro was the more popular extension but at the time of investigation the most recent release was broken</a:t>
            </a:r>
            <a:endParaRPr>
              <a:solidFill>
                <a:schemeClr val="dk1"/>
              </a:solidFill>
            </a:endParaRPr>
          </a:p>
          <a:p>
            <a:pPr indent="-298450" lvl="0" marL="457200" rtl="0" algn="l">
              <a:lnSpc>
                <a:spcPct val="115000"/>
              </a:lnSpc>
              <a:spcBef>
                <a:spcPts val="1200"/>
              </a:spcBef>
              <a:spcAft>
                <a:spcPts val="1000"/>
              </a:spcAft>
              <a:buClr>
                <a:schemeClr val="dk1"/>
              </a:buClr>
              <a:buSzPts val="1100"/>
              <a:buChar char="●"/>
            </a:pPr>
            <a:r>
              <a:rPr lang="en">
                <a:solidFill>
                  <a:schemeClr val="dk1"/>
                </a:solidFill>
              </a:rPr>
              <a:t>Kantu is currently only automation extension that allows visual identification – more on that later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6380ec4f1d_0_3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6380ec4f1d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Clr>
                <a:schemeClr val="dk1"/>
              </a:buClr>
              <a:buSzPts val="1100"/>
              <a:buFont typeface="Arial"/>
              <a:buNone/>
            </a:pPr>
            <a:r>
              <a:rPr i="1" lang="en" sz="1050">
                <a:solidFill>
                  <a:schemeClr val="dk1"/>
                </a:solidFill>
              </a:rPr>
              <a:t>Demo of UWA uses –</a:t>
            </a:r>
            <a:r>
              <a:rPr i="1" lang="en" sz="1050">
                <a:solidFill>
                  <a:srgbClr val="FF0000"/>
                </a:solidFill>
              </a:rPr>
              <a:t>ISBN video – </a:t>
            </a:r>
            <a:r>
              <a:rPr lang="en" sz="1050">
                <a:solidFill>
                  <a:schemeClr val="dk1"/>
                </a:solidFill>
              </a:rPr>
              <a:t>As part of UWA’s textbook ordering procedure we check to see if stock is available at a local supplier to help decrease the supply time. This task was previously done manually by copying and pasting ISBNs into a search and then recording the data manually into a spreadsheet. It was a time consuming and repetitive process. Plus had potential for errors. The Kantu script automated this process by using a csv of ISBNs to check availability on the supplier site, and then exported the availability results into a csv file. This task is done every semester and is now only takes a minute to prepare and upload the last CSV file and download the results.</a:t>
            </a:r>
            <a:endParaRPr sz="1050">
              <a:solidFill>
                <a:schemeClr val="dk1"/>
              </a:solidFill>
            </a:endParaRPr>
          </a:p>
          <a:p>
            <a:pPr indent="0" lvl="0" marL="0" rtl="0" algn="l">
              <a:lnSpc>
                <a:spcPct val="114000"/>
              </a:lnSpc>
              <a:spcBef>
                <a:spcPts val="1200"/>
              </a:spcBef>
              <a:spcAft>
                <a:spcPts val="0"/>
              </a:spcAft>
              <a:buClr>
                <a:schemeClr val="dk1"/>
              </a:buClr>
              <a:buSzPts val="1100"/>
              <a:buFont typeface="Arial"/>
              <a:buNone/>
            </a:pPr>
            <a:r>
              <a:rPr lang="en" sz="1050">
                <a:solidFill>
                  <a:schemeClr val="dk1"/>
                </a:solidFill>
              </a:rPr>
              <a:t>The screencast I’m going to show you has Kantu running on the left hand side and you will see it moving through each command, and the browser is on the right hand side. When I recorded the screencast I wasn’t interacting with the browser, mouse or computer at all, Kantu is doing all the clicking, typing etc.</a:t>
            </a:r>
            <a:endParaRPr sz="1050">
              <a:solidFill>
                <a:schemeClr val="dk1"/>
              </a:solidFill>
            </a:endParaRPr>
          </a:p>
          <a:p>
            <a:pPr indent="0" lvl="0" marL="0" rtl="0" algn="l">
              <a:lnSpc>
                <a:spcPct val="114000"/>
              </a:lnSpc>
              <a:spcBef>
                <a:spcPts val="1200"/>
              </a:spcBef>
              <a:spcAft>
                <a:spcPts val="0"/>
              </a:spcAft>
              <a:buClr>
                <a:schemeClr val="dk1"/>
              </a:buClr>
              <a:buSzPts val="1100"/>
              <a:buFont typeface="Arial"/>
              <a:buNone/>
            </a:pPr>
            <a:r>
              <a:rPr i="1" lang="en" sz="1050">
                <a:solidFill>
                  <a:schemeClr val="dk1"/>
                </a:solidFill>
              </a:rPr>
              <a:t>My video – </a:t>
            </a:r>
            <a:r>
              <a:rPr i="1" lang="en" sz="1050">
                <a:solidFill>
                  <a:srgbClr val="FF0000"/>
                </a:solidFill>
              </a:rPr>
              <a:t>OneSearch demo – </a:t>
            </a:r>
            <a:r>
              <a:rPr lang="en" sz="1050">
                <a:solidFill>
                  <a:schemeClr val="dk1"/>
                </a:solidFill>
              </a:rPr>
              <a:t>This script was based on one that Amelia Rowe presented at ANZREG in 2017. The CSV file is generated from Analytics from articles that users have clicked on in Primo and received a “No full text available” message. The Analytics report can be 100s to 1000s of lines long, and each article needs checking to see if it’s still available in Primo, and whether the No full text message is still occurring. It automatically searches a list of articles in Primo and checks if full text is available. It then records the outcome into a CSV file with the Article title, ISSN and permalink.</a:t>
            </a:r>
            <a:endParaRPr sz="1050">
              <a:solidFill>
                <a:schemeClr val="dk1"/>
              </a:solidFill>
            </a:endParaRPr>
          </a:p>
          <a:p>
            <a:pPr indent="0" lvl="0" marL="0" rtl="0" algn="l">
              <a:lnSpc>
                <a:spcPct val="114000"/>
              </a:lnSpc>
              <a:spcBef>
                <a:spcPts val="1200"/>
              </a:spcBef>
              <a:spcAft>
                <a:spcPts val="1200"/>
              </a:spcAft>
              <a:buNone/>
            </a:pPr>
            <a:r>
              <a:rPr lang="en" sz="1050">
                <a:solidFill>
                  <a:schemeClr val="dk1"/>
                </a:solidFill>
              </a:rPr>
              <a:t>As per the last demo, I’m not interacting with the computer at all, Kantu is doing all the work. </a:t>
            </a:r>
            <a:endParaRPr sz="105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64dccd9a5f_0_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64dccd9a5f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We have found that although macros can be time consuming to initially set up, they’re value is in removing the time restraints of doing basic tasks so that our time is better spent on professional tasks, such as analysis of the data.</a:t>
            </a:r>
            <a:endParaRPr>
              <a:solidFill>
                <a:schemeClr val="dk1"/>
              </a:solidFill>
            </a:endParaRPr>
          </a:p>
          <a:p>
            <a:pPr indent="-228600" lvl="0" marL="0" rtl="0" algn="l">
              <a:lnSpc>
                <a:spcPct val="115000"/>
              </a:lnSpc>
              <a:spcBef>
                <a:spcPts val="1200"/>
              </a:spcBef>
              <a:spcAft>
                <a:spcPts val="0"/>
              </a:spcAft>
              <a:buClr>
                <a:schemeClr val="dk1"/>
              </a:buClr>
              <a:buSzPts val="1100"/>
              <a:buFont typeface="Arial"/>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When I initially ran the Analytics report to create the No full text errors for the macro, it had 5000 lines in it. If I had to manually check each of those permalinks myself in Primo I never would have started, it’s an insurmountable task.</a:t>
            </a:r>
            <a:endParaRPr>
              <a:solidFill>
                <a:schemeClr val="dk1"/>
              </a:solidFill>
            </a:endParaRPr>
          </a:p>
          <a:p>
            <a:pPr indent="-228600" lvl="0" marL="914400" rtl="0" algn="l">
              <a:lnSpc>
                <a:spcPct val="115000"/>
              </a:lnSpc>
              <a:spcBef>
                <a:spcPts val="120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Instead, I can let the macro do that basic link checking and save the results into a CSV.</a:t>
            </a:r>
            <a:endParaRPr>
              <a:solidFill>
                <a:schemeClr val="dk1"/>
              </a:solidFill>
            </a:endParaRPr>
          </a:p>
          <a:p>
            <a:pPr indent="-228600" lvl="0" marL="914400" rtl="0" algn="l">
              <a:lnSpc>
                <a:spcPct val="115000"/>
              </a:lnSpc>
              <a:spcBef>
                <a:spcPts val="120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The macro can run in the background in a separate browser window, so you can move on with other tasks.  </a:t>
            </a:r>
            <a:endParaRPr>
              <a:solidFill>
                <a:schemeClr val="dk1"/>
              </a:solidFill>
            </a:endParaRPr>
          </a:p>
          <a:p>
            <a:pPr indent="-228600" lvl="0" marL="914400" rtl="0" algn="l">
              <a:lnSpc>
                <a:spcPct val="115000"/>
              </a:lnSpc>
              <a:spcBef>
                <a:spcPts val="120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Once the macro was complete I could then do the analysis of the results, which in it’s first run I identified a major issue we were having with PCI records that we had noticed earlier, but didn’t understand the scale of it.</a:t>
            </a:r>
            <a:endParaRPr>
              <a:solidFill>
                <a:schemeClr val="dk1"/>
              </a:solidFill>
            </a:endParaRPr>
          </a:p>
          <a:p>
            <a:pPr indent="-228600" lvl="0" marL="914400" rtl="0" algn="l">
              <a:lnSpc>
                <a:spcPct val="115000"/>
              </a:lnSpc>
              <a:spcBef>
                <a:spcPts val="1200"/>
              </a:spcBef>
              <a:spcAft>
                <a:spcPts val="0"/>
              </a:spcAft>
              <a:buClr>
                <a:schemeClr val="dk1"/>
              </a:buClr>
              <a:buSzPts val="1100"/>
              <a:buFont typeface="Arial"/>
              <a:buNone/>
            </a:pPr>
            <a:r>
              <a:rPr lang="en">
                <a:solidFill>
                  <a:schemeClr val="dk1"/>
                </a:solidFill>
                <a:latin typeface="Courier New"/>
                <a:ea typeface="Courier New"/>
                <a:cs typeface="Courier New"/>
                <a:sym typeface="Courier New"/>
              </a:rPr>
              <a:t>o</a:t>
            </a:r>
            <a:r>
              <a:rPr lang="en" sz="700">
                <a:solidFill>
                  <a:schemeClr val="dk1"/>
                </a:solidFill>
                <a:latin typeface="Times New Roman"/>
                <a:ea typeface="Times New Roman"/>
                <a:cs typeface="Times New Roman"/>
                <a:sym typeface="Times New Roman"/>
              </a:rPr>
              <a:t>   </a:t>
            </a:r>
            <a:r>
              <a:rPr lang="en">
                <a:solidFill>
                  <a:schemeClr val="dk1"/>
                </a:solidFill>
              </a:rPr>
              <a:t>We were then able to put in a Salesforce case and have it addressed urgently, and the errant records were removed from Primo.</a:t>
            </a:r>
            <a:endParaRPr>
              <a:solidFill>
                <a:schemeClr val="dk1"/>
              </a:solidFill>
            </a:endParaRPr>
          </a:p>
          <a:p>
            <a:pPr indent="-228600" lvl="0" marL="0" rtl="0" algn="l">
              <a:lnSpc>
                <a:spcPct val="115000"/>
              </a:lnSpc>
              <a:spcBef>
                <a:spcPts val="1200"/>
              </a:spcBef>
              <a:spcAft>
                <a:spcPts val="1200"/>
              </a:spcAft>
              <a:buNone/>
            </a:pPr>
            <a:r>
              <a:rPr lang="en">
                <a:solidFill>
                  <a:schemeClr val="dk1"/>
                </a:solidFill>
              </a:rPr>
              <a:t>·</a:t>
            </a:r>
            <a:r>
              <a:rPr lang="en" sz="700">
                <a:solidFill>
                  <a:schemeClr val="dk1"/>
                </a:solidFill>
                <a:latin typeface="Times New Roman"/>
                <a:ea typeface="Times New Roman"/>
                <a:cs typeface="Times New Roman"/>
                <a:sym typeface="Times New Roman"/>
              </a:rPr>
              <a:t>         </a:t>
            </a:r>
            <a:r>
              <a:rPr lang="en">
                <a:solidFill>
                  <a:schemeClr val="dk1"/>
                </a:solidFill>
              </a:rPr>
              <a:t>Macros allow us to focus on the results rather than grinding through the task itself.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g6380ec4f1d_0_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6380ec4f1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0" rtl="0" algn="l">
              <a:lnSpc>
                <a:spcPct val="114000"/>
              </a:lnSpc>
              <a:spcBef>
                <a:spcPts val="0"/>
              </a:spcBef>
              <a:spcAft>
                <a:spcPts val="0"/>
              </a:spcAft>
              <a:buClr>
                <a:schemeClr val="dk1"/>
              </a:buClr>
              <a:buSzPts val="1100"/>
              <a:buFont typeface="Arial"/>
              <a:buNone/>
            </a:pPr>
            <a:r>
              <a:rPr lang="en" sz="1050">
                <a:solidFill>
                  <a:schemeClr val="dk1"/>
                </a:solidFill>
              </a:rPr>
              <a:t>·</a:t>
            </a:r>
            <a:r>
              <a:rPr lang="en" sz="1050">
                <a:solidFill>
                  <a:schemeClr val="dk1"/>
                </a:solidFill>
                <a:latin typeface="Times New Roman"/>
                <a:ea typeface="Times New Roman"/>
                <a:cs typeface="Times New Roman"/>
                <a:sym typeface="Times New Roman"/>
              </a:rPr>
              <a:t>      </a:t>
            </a:r>
            <a:r>
              <a:rPr lang="en" sz="1050">
                <a:solidFill>
                  <a:schemeClr val="dk1"/>
                </a:solidFill>
              </a:rPr>
              <a:t>I want to stress that you don’t need to be a coder to use Kantu, just a basic understanding of common coding terms. If you’ve had any exposure to Javascript, JSON etc. you will have no issues using Kantu.</a:t>
            </a:r>
            <a:endParaRPr sz="1050">
              <a:solidFill>
                <a:schemeClr val="dk1"/>
              </a:solidFill>
              <a:latin typeface="Times New Roman"/>
              <a:ea typeface="Times New Roman"/>
              <a:cs typeface="Times New Roman"/>
              <a:sym typeface="Times New Roman"/>
            </a:endParaRPr>
          </a:p>
          <a:p>
            <a:pPr indent="-228600" lvl="0" marL="457200" rtl="0" algn="l">
              <a:lnSpc>
                <a:spcPct val="114000"/>
              </a:lnSpc>
              <a:spcBef>
                <a:spcPts val="1200"/>
              </a:spcBef>
              <a:spcAft>
                <a:spcPts val="0"/>
              </a:spcAft>
              <a:buClr>
                <a:schemeClr val="dk1"/>
              </a:buClr>
              <a:buSzPts val="1100"/>
              <a:buFont typeface="Arial"/>
              <a:buNone/>
            </a:pPr>
            <a:r>
              <a:rPr lang="en" sz="1050">
                <a:solidFill>
                  <a:schemeClr val="dk1"/>
                </a:solidFill>
                <a:latin typeface="Times New Roman"/>
                <a:ea typeface="Times New Roman"/>
                <a:cs typeface="Times New Roman"/>
                <a:sym typeface="Times New Roman"/>
              </a:rPr>
              <a:t> </a:t>
            </a:r>
            <a:r>
              <a:rPr lang="en" sz="1050">
                <a:solidFill>
                  <a:schemeClr val="dk1"/>
                </a:solidFill>
              </a:rPr>
              <a:t>Installation – Chrome web store, also available in Firefox (not personally tested).</a:t>
            </a:r>
            <a:endParaRPr sz="1050">
              <a:solidFill>
                <a:schemeClr val="dk1"/>
              </a:solidFill>
            </a:endParaRPr>
          </a:p>
          <a:p>
            <a:pPr indent="-295275" lvl="0" marL="457200" rtl="0" algn="l">
              <a:lnSpc>
                <a:spcPct val="114000"/>
              </a:lnSpc>
              <a:spcBef>
                <a:spcPts val="1200"/>
              </a:spcBef>
              <a:spcAft>
                <a:spcPts val="0"/>
              </a:spcAft>
              <a:buClr>
                <a:schemeClr val="dk1"/>
              </a:buClr>
              <a:buSzPts val="1050"/>
              <a:buChar char="●"/>
            </a:pPr>
            <a:r>
              <a:rPr lang="en" sz="1050">
                <a:solidFill>
                  <a:schemeClr val="dk1"/>
                </a:solidFill>
              </a:rPr>
              <a:t>Kantu can be used to create complex scripts, but can also be used to create very simple scripts also.</a:t>
            </a:r>
            <a:endParaRPr sz="1050">
              <a:solidFill>
                <a:schemeClr val="dk1"/>
              </a:solidFill>
            </a:endParaRPr>
          </a:p>
          <a:p>
            <a:pPr indent="-295275" lvl="0" marL="457200" rtl="0" algn="l">
              <a:lnSpc>
                <a:spcPct val="114000"/>
              </a:lnSpc>
              <a:spcBef>
                <a:spcPts val="0"/>
              </a:spcBef>
              <a:spcAft>
                <a:spcPts val="0"/>
              </a:spcAft>
              <a:buClr>
                <a:schemeClr val="dk1"/>
              </a:buClr>
              <a:buSzPts val="1050"/>
              <a:buChar char="●"/>
            </a:pPr>
            <a:r>
              <a:rPr lang="en" sz="1050">
                <a:solidFill>
                  <a:schemeClr val="dk1"/>
                </a:solidFill>
              </a:rPr>
              <a:t>Plan out the process you want to automate, step by step</a:t>
            </a:r>
            <a:endParaRPr sz="1050">
              <a:solidFill>
                <a:schemeClr val="dk1"/>
              </a:solidFill>
            </a:endParaRPr>
          </a:p>
          <a:p>
            <a:pPr indent="-295275" lvl="0" marL="457200" rtl="0" algn="l">
              <a:lnSpc>
                <a:spcPct val="114000"/>
              </a:lnSpc>
              <a:spcBef>
                <a:spcPts val="0"/>
              </a:spcBef>
              <a:spcAft>
                <a:spcPts val="0"/>
              </a:spcAft>
              <a:buClr>
                <a:schemeClr val="dk1"/>
              </a:buClr>
              <a:buSzPts val="1050"/>
              <a:buChar char="●"/>
            </a:pPr>
            <a:r>
              <a:rPr lang="en" sz="1050">
                <a:solidFill>
                  <a:schemeClr val="dk1"/>
                </a:solidFill>
              </a:rPr>
              <a:t>The Record button when pressed will start recording your every interaction with the browser and convert it into a line of code for your base script. Try and use the Record function to record as much of your process as you can, it will save you time manually creating the commands yourself.</a:t>
            </a:r>
            <a:endParaRPr sz="1050">
              <a:solidFill>
                <a:schemeClr val="dk1"/>
              </a:solidFill>
            </a:endParaRPr>
          </a:p>
          <a:p>
            <a:pPr indent="-295275" lvl="0" marL="457200" rtl="0" algn="l">
              <a:lnSpc>
                <a:spcPct val="114000"/>
              </a:lnSpc>
              <a:spcBef>
                <a:spcPts val="0"/>
              </a:spcBef>
              <a:spcAft>
                <a:spcPts val="0"/>
              </a:spcAft>
              <a:buClr>
                <a:schemeClr val="dk1"/>
              </a:buClr>
              <a:buSzPts val="1050"/>
              <a:buChar char="●"/>
            </a:pPr>
            <a:r>
              <a:rPr lang="en" sz="1050">
                <a:solidFill>
                  <a:schemeClr val="dk1"/>
                </a:solidFill>
              </a:rPr>
              <a:t>Clean up your base macro &amp; check it works</a:t>
            </a:r>
            <a:endParaRPr sz="1050">
              <a:solidFill>
                <a:schemeClr val="dk1"/>
              </a:solidFill>
            </a:endParaRPr>
          </a:p>
          <a:p>
            <a:pPr indent="-295275" lvl="0" marL="457200" rtl="0" algn="l">
              <a:lnSpc>
                <a:spcPct val="114000"/>
              </a:lnSpc>
              <a:spcBef>
                <a:spcPts val="0"/>
              </a:spcBef>
              <a:spcAft>
                <a:spcPts val="0"/>
              </a:spcAft>
              <a:buClr>
                <a:schemeClr val="dk1"/>
              </a:buClr>
              <a:buSzPts val="1050"/>
              <a:buChar char="●"/>
            </a:pPr>
            <a:r>
              <a:rPr lang="en" sz="1050">
                <a:solidFill>
                  <a:schemeClr val="dk1"/>
                </a:solidFill>
                <a:latin typeface="Times New Roman"/>
                <a:ea typeface="Times New Roman"/>
                <a:cs typeface="Times New Roman"/>
                <a:sym typeface="Times New Roman"/>
              </a:rPr>
              <a:t> </a:t>
            </a:r>
            <a:r>
              <a:rPr lang="en" sz="1050">
                <a:solidFill>
                  <a:schemeClr val="dk1"/>
                </a:solidFill>
              </a:rPr>
              <a:t>From the base macro, determine what steps of your process are missing, and one by one start creating them in the macro by using the support materials</a:t>
            </a:r>
            <a:endParaRPr sz="1050">
              <a:solidFill>
                <a:schemeClr val="dk1"/>
              </a:solidFill>
            </a:endParaRPr>
          </a:p>
          <a:p>
            <a:pPr indent="0" lvl="0" marL="228600" rtl="0" algn="l">
              <a:lnSpc>
                <a:spcPct val="114000"/>
              </a:lnSpc>
              <a:spcBef>
                <a:spcPts val="1200"/>
              </a:spcBef>
              <a:spcAft>
                <a:spcPts val="0"/>
              </a:spcAft>
              <a:buClr>
                <a:schemeClr val="dk1"/>
              </a:buClr>
              <a:buSzPts val="1100"/>
              <a:buFont typeface="Arial"/>
              <a:buNone/>
            </a:pPr>
            <a:r>
              <a:rPr i="1" lang="en" sz="1050">
                <a:solidFill>
                  <a:schemeClr val="dk1"/>
                </a:solidFill>
              </a:rPr>
              <a:t>Demo: This is a screencast again of how I create the initial macro script using the Record function in Kantu. The Record function will automatically create a command from every interaction I have with the browser, such as clicking, typing, scrolling etc. In my example, I’m creating a macro that will open OneSearch (Primo), go to the Advanced Search, search the term puppies with an ISSN, and then click on the full text link. This basic macro is how I created the initial script for my No Full Text link checker, and the initial script can then be used as a basis for developing a more complex workflow.</a:t>
            </a:r>
            <a:endParaRPr i="1" sz="1050">
              <a:solidFill>
                <a:schemeClr val="dk1"/>
              </a:solidFill>
            </a:endParaRPr>
          </a:p>
          <a:p>
            <a:pPr indent="0" lvl="0" marL="228600" rtl="0" algn="l">
              <a:lnSpc>
                <a:spcPct val="114000"/>
              </a:lnSpc>
              <a:spcBef>
                <a:spcPts val="1200"/>
              </a:spcBef>
              <a:spcAft>
                <a:spcPts val="0"/>
              </a:spcAft>
              <a:buClr>
                <a:schemeClr val="dk1"/>
              </a:buClr>
              <a:buSzPts val="1100"/>
              <a:buFont typeface="Arial"/>
              <a:buNone/>
            </a:pPr>
            <a:r>
              <a:rPr i="1" lang="en" sz="1050">
                <a:solidFill>
                  <a:schemeClr val="dk1"/>
                </a:solidFill>
              </a:rPr>
              <a:t>Play </a:t>
            </a:r>
            <a:r>
              <a:rPr i="1" lang="en" sz="1050">
                <a:solidFill>
                  <a:srgbClr val="FF0000"/>
                </a:solidFill>
              </a:rPr>
              <a:t>“Creating_macro_demo.mp4”</a:t>
            </a:r>
            <a:endParaRPr i="1" sz="1050">
              <a:solidFill>
                <a:srgbClr val="FF0000"/>
              </a:solidFill>
            </a:endParaRPr>
          </a:p>
          <a:p>
            <a:pPr indent="0" lvl="0" marL="228600" rtl="0" algn="l">
              <a:lnSpc>
                <a:spcPct val="114000"/>
              </a:lnSpc>
              <a:spcBef>
                <a:spcPts val="1200"/>
              </a:spcBef>
              <a:spcAft>
                <a:spcPts val="1200"/>
              </a:spcAft>
              <a:buClr>
                <a:schemeClr val="dk1"/>
              </a:buClr>
              <a:buSzPts val="1100"/>
              <a:buFont typeface="Arial"/>
              <a:buNone/>
            </a:pPr>
            <a:r>
              <a:rPr i="1" lang="en" sz="1050">
                <a:solidFill>
                  <a:schemeClr val="dk1"/>
                </a:solidFill>
              </a:rPr>
              <a:t>When video complete – open script in Kantu: </a:t>
            </a:r>
            <a:r>
              <a:rPr i="1" lang="en" sz="1050">
                <a:solidFill>
                  <a:srgbClr val="FF0000"/>
                </a:solidFill>
              </a:rPr>
              <a:t>Search_demo</a:t>
            </a:r>
            <a:endParaRPr sz="105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63838117f7_1_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63838117f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1200"/>
              </a:spcBef>
              <a:spcAft>
                <a:spcPts val="0"/>
              </a:spcAft>
              <a:buClr>
                <a:schemeClr val="dk1"/>
              </a:buClr>
              <a:buSzPts val="1100"/>
              <a:buChar char="●"/>
            </a:pPr>
            <a:r>
              <a:rPr lang="en">
                <a:solidFill>
                  <a:schemeClr val="dk1"/>
                </a:solidFill>
              </a:rPr>
              <a:t>Base commands are generally simple eg. open/click/type etc.</a:t>
            </a:r>
            <a:endParaRPr>
              <a:solidFill>
                <a:schemeClr val="dk1"/>
              </a:solidFill>
            </a:endParaRPr>
          </a:p>
          <a:p>
            <a:pPr indent="-298450" lvl="0" marL="457200" rtl="0" algn="l">
              <a:lnSpc>
                <a:spcPct val="115000"/>
              </a:lnSpc>
              <a:spcBef>
                <a:spcPts val="1000"/>
              </a:spcBef>
              <a:spcAft>
                <a:spcPts val="0"/>
              </a:spcAft>
              <a:buSzPts val="1100"/>
              <a:buChar char="●"/>
            </a:pPr>
            <a:r>
              <a:rPr lang="en">
                <a:solidFill>
                  <a:schemeClr val="dk1"/>
                </a:solidFill>
              </a:rPr>
              <a:t>ID = location of field/button/interaction </a:t>
            </a:r>
            <a:r>
              <a:rPr i="1" lang="en">
                <a:solidFill>
                  <a:srgbClr val="FF0000"/>
                </a:solidFill>
              </a:rPr>
              <a:t>(open Chrome Developer tools)</a:t>
            </a:r>
            <a:endParaRPr i="1">
              <a:solidFill>
                <a:srgbClr val="FF0000"/>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Xpath = CSS location if no ID exists, can use Select tool in Kantu</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Can read/write to CSV</a:t>
            </a:r>
            <a:endParaRPr>
              <a:solidFill>
                <a:schemeClr val="dk1"/>
              </a:solidFill>
            </a:endParaRPr>
          </a:p>
          <a:p>
            <a:pPr indent="-298450" lvl="0" marL="457200" rtl="0" algn="l">
              <a:lnSpc>
                <a:spcPct val="115000"/>
              </a:lnSpc>
              <a:spcBef>
                <a:spcPts val="1000"/>
              </a:spcBef>
              <a:spcAft>
                <a:spcPts val="0"/>
              </a:spcAft>
              <a:buClr>
                <a:schemeClr val="dk1"/>
              </a:buClr>
              <a:buSzPts val="1100"/>
              <a:buChar char="●"/>
            </a:pPr>
            <a:r>
              <a:rPr lang="en">
                <a:solidFill>
                  <a:schemeClr val="dk1"/>
                </a:solidFill>
              </a:rPr>
              <a:t>If/then/else statements</a:t>
            </a:r>
            <a:endParaRPr>
              <a:solidFill>
                <a:schemeClr val="dk1"/>
              </a:solidFill>
            </a:endParaRPr>
          </a:p>
          <a:p>
            <a:pPr indent="-298450" lvl="0" marL="457200" rtl="0" algn="l">
              <a:lnSpc>
                <a:spcPct val="115000"/>
              </a:lnSpc>
              <a:spcBef>
                <a:spcPts val="1200"/>
              </a:spcBef>
              <a:spcAft>
                <a:spcPts val="0"/>
              </a:spcAft>
              <a:buClr>
                <a:schemeClr val="dk1"/>
              </a:buClr>
              <a:buSzPts val="1100"/>
              <a:buChar char="●"/>
            </a:pPr>
            <a:r>
              <a:rPr lang="en">
                <a:solidFill>
                  <a:schemeClr val="dk1"/>
                </a:solidFill>
              </a:rPr>
              <a:t>NEW  - Visual UI Testing – </a:t>
            </a:r>
            <a:r>
              <a:rPr i="1" lang="en">
                <a:solidFill>
                  <a:schemeClr val="dk1"/>
                </a:solidFill>
              </a:rPr>
              <a:t>will be discussed further</a:t>
            </a:r>
            <a:endParaRPr i="1">
              <a:solidFill>
                <a:schemeClr val="dk1"/>
              </a:solidFill>
            </a:endParaRPr>
          </a:p>
          <a:p>
            <a:pPr indent="0" lvl="0" marL="228600" rtl="0" algn="l">
              <a:lnSpc>
                <a:spcPct val="115000"/>
              </a:lnSpc>
              <a:spcBef>
                <a:spcPts val="1200"/>
              </a:spcBef>
              <a:spcAft>
                <a:spcPts val="0"/>
              </a:spcAft>
              <a:buClr>
                <a:schemeClr val="dk1"/>
              </a:buClr>
              <a:buSzPts val="1100"/>
              <a:buFont typeface="Arial"/>
              <a:buNone/>
            </a:pPr>
            <a:r>
              <a:rPr i="1" lang="en">
                <a:solidFill>
                  <a:schemeClr val="dk1"/>
                </a:solidFill>
              </a:rPr>
              <a:t>The basic script I’ve created now obviously needs more work, as we don’t want Kantu to just keep searching on puppies all the time. So at this point we would refer back to our process to work out what else we need. So we would need Kantu to open and read a CSV file, and perhaps create a if/then statement to tell Kantu what to do if a certain element like an “Available Online” link</a:t>
            </a:r>
            <a:endParaRPr i="1">
              <a:solidFill>
                <a:schemeClr val="dk1"/>
              </a:solidFill>
            </a:endParaRPr>
          </a:p>
          <a:p>
            <a:pPr indent="0" lvl="0" marL="228600" rtl="0" algn="l">
              <a:lnSpc>
                <a:spcPct val="115000"/>
              </a:lnSpc>
              <a:spcBef>
                <a:spcPts val="1200"/>
              </a:spcBef>
              <a:spcAft>
                <a:spcPts val="1200"/>
              </a:spcAft>
              <a:buNone/>
            </a:pPr>
            <a:r>
              <a:rPr i="1" lang="en">
                <a:solidFill>
                  <a:srgbClr val="FF0000"/>
                </a:solidFill>
              </a:rPr>
              <a:t>Open my OneSearch no full text script to show CSV, if/then etc.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g6380ec4f1d_0_37: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6380ec4f1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s://drive.google.com/open?id=1zDzjZAQMCaN4ofDHqZdAhvc9EuwhdzKx" TargetMode="External"/><Relationship Id="rId4" Type="http://schemas.openxmlformats.org/officeDocument/2006/relationships/image" Target="../media/image1.png"/><Relationship Id="rId5"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jpg"/><Relationship Id="rId5"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hyperlink" Target="https://drive.google.com/open?id=1bEWFghFWc4fEmFisUxi-AvGsgF9uBYta" TargetMode="External"/><Relationship Id="rId5" Type="http://schemas.openxmlformats.org/officeDocument/2006/relationships/hyperlink" Target="https://drive.google.com/open?id=1-rhZiTkdQ8nuOO2f0JoKbjhI4GPAAZyu" TargetMode="External"/><Relationship Id="rId6"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chrome.google.com/webstore/detail/uivision-kantu-for-chrome/gcbalfbdmfieckjlnblleoemohcganoc" TargetMode="External"/><Relationship Id="rId4" Type="http://schemas.openxmlformats.org/officeDocument/2006/relationships/hyperlink" Target="https://drive.google.com/open?id=1682ZybzEeL4mNBrQqMlD4wXeColjdQPr" TargetMode="External"/><Relationship Id="rId5" Type="http://schemas.openxmlformats.org/officeDocument/2006/relationships/image" Target="../media/image1.png"/><Relationship Id="rId6"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hyperlink" Target="https://ui.vision/docs" TargetMode="External"/><Relationship Id="rId4" Type="http://schemas.openxmlformats.org/officeDocument/2006/relationships/hyperlink" Target="https://ui.vision/docs/selenium-ide" TargetMode="External"/><Relationship Id="rId5" Type="http://schemas.openxmlformats.org/officeDocument/2006/relationships/hyperlink" Target="https://forum.ui.vision/" TargetMode="External"/><Relationship Id="rId6" Type="http://schemas.openxmlformats.org/officeDocument/2006/relationships/image" Target="../media/image1.png"/><Relationship Id="rId7"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6751825" y="270175"/>
            <a:ext cx="2141077" cy="703499"/>
          </a:xfrm>
          <a:prstGeom prst="rect">
            <a:avLst/>
          </a:prstGeom>
          <a:noFill/>
          <a:ln>
            <a:noFill/>
          </a:ln>
        </p:spPr>
      </p:pic>
      <p:pic>
        <p:nvPicPr>
          <p:cNvPr id="55" name="Google Shape;55;p13"/>
          <p:cNvPicPr preferRelativeResize="0"/>
          <p:nvPr/>
        </p:nvPicPr>
        <p:blipFill rotWithShape="1">
          <a:blip r:embed="rId4">
            <a:alphaModFix/>
          </a:blip>
          <a:srcRect b="0" l="0" r="0" t="0"/>
          <a:stretch/>
        </p:blipFill>
        <p:spPr>
          <a:xfrm>
            <a:off x="0" y="1273975"/>
            <a:ext cx="9154148" cy="5584025"/>
          </a:xfrm>
          <a:prstGeom prst="rect">
            <a:avLst/>
          </a:prstGeom>
          <a:noFill/>
          <a:ln>
            <a:noFill/>
          </a:ln>
        </p:spPr>
      </p:pic>
      <p:pic>
        <p:nvPicPr>
          <p:cNvPr id="56" name="Google Shape;56;p13"/>
          <p:cNvPicPr preferRelativeResize="0"/>
          <p:nvPr/>
        </p:nvPicPr>
        <p:blipFill rotWithShape="1">
          <a:blip r:embed="rId5">
            <a:alphaModFix/>
          </a:blip>
          <a:srcRect b="0" l="0" r="219" t="0"/>
          <a:stretch/>
        </p:blipFill>
        <p:spPr>
          <a:xfrm>
            <a:off x="0" y="1188250"/>
            <a:ext cx="9144001" cy="85725"/>
          </a:xfrm>
          <a:prstGeom prst="rect">
            <a:avLst/>
          </a:prstGeom>
          <a:noFill/>
          <a:ln>
            <a:noFill/>
          </a:ln>
        </p:spPr>
      </p:pic>
      <p:sp>
        <p:nvSpPr>
          <p:cNvPr id="57" name="Google Shape;57;p13"/>
          <p:cNvSpPr txBox="1"/>
          <p:nvPr/>
        </p:nvSpPr>
        <p:spPr>
          <a:xfrm>
            <a:off x="409575" y="355800"/>
            <a:ext cx="6124500" cy="70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rgbClr val="27348B"/>
                </a:solidFill>
              </a:rPr>
              <a:t>Erin Montagu</a:t>
            </a:r>
            <a:endParaRPr b="1" sz="2000">
              <a:solidFill>
                <a:srgbClr val="27348B"/>
              </a:solidFill>
            </a:endParaRPr>
          </a:p>
          <a:p>
            <a:pPr indent="0" lvl="0" marL="0" rtl="0" algn="l">
              <a:spcBef>
                <a:spcPts val="0"/>
              </a:spcBef>
              <a:spcAft>
                <a:spcPts val="0"/>
              </a:spcAft>
              <a:buNone/>
            </a:pPr>
            <a:r>
              <a:rPr lang="en">
                <a:solidFill>
                  <a:srgbClr val="27348B"/>
                </a:solidFill>
              </a:rPr>
              <a:t>Subscriptions Librarian</a:t>
            </a:r>
            <a:endParaRPr>
              <a:solidFill>
                <a:srgbClr val="27348B"/>
              </a:solidFill>
            </a:endParaRPr>
          </a:p>
        </p:txBody>
      </p:sp>
      <p:sp>
        <p:nvSpPr>
          <p:cNvPr id="58" name="Google Shape;58;p13"/>
          <p:cNvSpPr txBox="1"/>
          <p:nvPr/>
        </p:nvSpPr>
        <p:spPr>
          <a:xfrm>
            <a:off x="1019250" y="1666950"/>
            <a:ext cx="7105500" cy="35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Working with Kantu to automate repetitive workflows</a:t>
            </a:r>
            <a:endParaRPr b="1" sz="3600">
              <a:solidFill>
                <a:srgbClr val="FFFFFF"/>
              </a:solidFill>
            </a:endParaRPr>
          </a:p>
          <a:p>
            <a:pPr indent="0" lvl="0" marL="0" rtl="0" algn="ctr">
              <a:spcBef>
                <a:spcPts val="0"/>
              </a:spcBef>
              <a:spcAft>
                <a:spcPts val="0"/>
              </a:spcAft>
              <a:buNone/>
            </a:pPr>
            <a:r>
              <a:t/>
            </a:r>
            <a:endParaRPr sz="3000">
              <a:solidFill>
                <a:srgbClr val="FFFFFF"/>
              </a:solidFill>
            </a:endParaRPr>
          </a:p>
          <a:p>
            <a:pPr indent="0" lvl="0" marL="0" rtl="0" algn="ctr">
              <a:spcBef>
                <a:spcPts val="0"/>
              </a:spcBef>
              <a:spcAft>
                <a:spcPts val="0"/>
              </a:spcAft>
              <a:buNone/>
            </a:pPr>
            <a:r>
              <a:rPr b="1" lang="en" sz="2400">
                <a:solidFill>
                  <a:srgbClr val="FFFFFF"/>
                </a:solidFill>
              </a:rPr>
              <a:t>ANZREG 2019 Conference</a:t>
            </a:r>
            <a:r>
              <a:rPr lang="en" sz="2400">
                <a:solidFill>
                  <a:srgbClr val="FFFFFF"/>
                </a:solidFill>
              </a:rPr>
              <a:t> </a:t>
            </a:r>
            <a:endParaRPr sz="2400">
              <a:solidFill>
                <a:srgbClr val="FFFFFF"/>
              </a:solidFill>
            </a:endParaRPr>
          </a:p>
          <a:p>
            <a:pPr indent="0" lvl="0" marL="0" rtl="0" algn="ctr">
              <a:spcBef>
                <a:spcPts val="0"/>
              </a:spcBef>
              <a:spcAft>
                <a:spcPts val="0"/>
              </a:spcAft>
              <a:buNone/>
            </a:pPr>
            <a:r>
              <a:rPr lang="en" sz="1800">
                <a:solidFill>
                  <a:srgbClr val="FFFFFF"/>
                </a:solidFill>
              </a:rPr>
              <a:t>23-25 October 2019</a:t>
            </a:r>
            <a:endParaRPr sz="1800">
              <a:solidFill>
                <a:srgbClr val="FFFFFF"/>
              </a:solidFill>
            </a:endParaRPr>
          </a:p>
          <a:p>
            <a:pPr indent="0" lvl="0" marL="0" rtl="0" algn="ctr">
              <a:spcBef>
                <a:spcPts val="0"/>
              </a:spcBef>
              <a:spcAft>
                <a:spcPts val="0"/>
              </a:spcAft>
              <a:buNone/>
            </a:pPr>
            <a:r>
              <a:t/>
            </a:r>
            <a:endParaRPr sz="1800">
              <a:solidFill>
                <a:srgbClr val="FFFFFF"/>
              </a:solidFill>
            </a:endParaRPr>
          </a:p>
        </p:txBody>
      </p:sp>
      <p:pic>
        <p:nvPicPr>
          <p:cNvPr id="59" name="Google Shape;59;p13"/>
          <p:cNvPicPr preferRelativeResize="0"/>
          <p:nvPr/>
        </p:nvPicPr>
        <p:blipFill>
          <a:blip r:embed="rId6">
            <a:alphaModFix/>
          </a:blip>
          <a:stretch>
            <a:fillRect/>
          </a:stretch>
        </p:blipFill>
        <p:spPr>
          <a:xfrm>
            <a:off x="619125" y="5798700"/>
            <a:ext cx="428550" cy="428550"/>
          </a:xfrm>
          <a:prstGeom prst="rect">
            <a:avLst/>
          </a:prstGeom>
          <a:noFill/>
          <a:ln>
            <a:noFill/>
          </a:ln>
        </p:spPr>
      </p:pic>
      <p:sp>
        <p:nvSpPr>
          <p:cNvPr id="60" name="Google Shape;60;p13"/>
          <p:cNvSpPr txBox="1"/>
          <p:nvPr/>
        </p:nvSpPr>
        <p:spPr>
          <a:xfrm>
            <a:off x="1047675" y="5798700"/>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rPr>
              <a:t>@MontaguErin  </a:t>
            </a:r>
            <a:r>
              <a:rPr lang="en" sz="1800">
                <a:solidFill>
                  <a:schemeClr val="lt1"/>
                </a:solidFill>
              </a:rPr>
              <a:t>#anzreg</a:t>
            </a:r>
            <a:endParaRPr b="1" sz="16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22"/>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Visual UI Testing</a:t>
            </a:r>
            <a:endParaRPr b="1" sz="2400">
              <a:solidFill>
                <a:srgbClr val="27348B"/>
              </a:solidFill>
              <a:latin typeface="Trebuchet MS"/>
              <a:ea typeface="Trebuchet MS"/>
              <a:cs typeface="Trebuchet MS"/>
              <a:sym typeface="Trebuchet MS"/>
            </a:endParaRPr>
          </a:p>
        </p:txBody>
      </p:sp>
      <p:sp>
        <p:nvSpPr>
          <p:cNvPr id="132" name="Google Shape;132;p22"/>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0" lvl="0" marL="0" rtl="0" algn="l">
              <a:lnSpc>
                <a:spcPct val="112000"/>
              </a:lnSpc>
              <a:spcBef>
                <a:spcPts val="0"/>
              </a:spcBef>
              <a:spcAft>
                <a:spcPts val="0"/>
              </a:spcAft>
              <a:buNone/>
            </a:pPr>
            <a:r>
              <a:rPr lang="en" sz="2000"/>
              <a:t>Kantu’s new feature - identifies elements on a page visually, rather than ID location</a:t>
            </a:r>
            <a:endParaRPr sz="2000"/>
          </a:p>
          <a:p>
            <a:pPr indent="0" lvl="0" marL="0" rtl="0" algn="l">
              <a:lnSpc>
                <a:spcPct val="112000"/>
              </a:lnSpc>
              <a:spcBef>
                <a:spcPts val="1200"/>
              </a:spcBef>
              <a:spcAft>
                <a:spcPts val="0"/>
              </a:spcAft>
              <a:buNone/>
            </a:pPr>
            <a:r>
              <a:rPr lang="en" sz="2000"/>
              <a:t>Useful if can’t identify ID or CSS location, or need a unique identifier</a:t>
            </a:r>
            <a:endParaRPr sz="2000"/>
          </a:p>
          <a:p>
            <a:pPr indent="0" lvl="0" marL="0" rtl="0" algn="l">
              <a:lnSpc>
                <a:spcPct val="112000"/>
              </a:lnSpc>
              <a:spcBef>
                <a:spcPts val="1200"/>
              </a:spcBef>
              <a:spcAft>
                <a:spcPts val="0"/>
              </a:spcAft>
              <a:buNone/>
            </a:pPr>
            <a:r>
              <a:rPr lang="en" sz="2000"/>
              <a:t>Takes a screenshot of the webpage, and compare it against a previously supplied image/screenshot to locate that image</a:t>
            </a:r>
            <a:endParaRPr sz="2000"/>
          </a:p>
          <a:p>
            <a:pPr indent="0" lvl="0" marL="0" rtl="0" algn="l">
              <a:lnSpc>
                <a:spcPct val="112000"/>
              </a:lnSpc>
              <a:spcBef>
                <a:spcPts val="1200"/>
              </a:spcBef>
              <a:spcAft>
                <a:spcPts val="0"/>
              </a:spcAft>
              <a:buNone/>
            </a:pPr>
            <a:r>
              <a:rPr lang="en" sz="2000" u="sng">
                <a:solidFill>
                  <a:schemeClr val="hlink"/>
                </a:solidFill>
                <a:hlinkClick r:id="rId3"/>
              </a:rPr>
              <a:t>Visual UI Demo</a:t>
            </a:r>
            <a:endParaRPr sz="2000"/>
          </a:p>
          <a:p>
            <a:pPr indent="0" lvl="0" marL="0" rtl="0" algn="l">
              <a:lnSpc>
                <a:spcPct val="113000"/>
              </a:lnSpc>
              <a:spcBef>
                <a:spcPts val="1600"/>
              </a:spcBef>
              <a:spcAft>
                <a:spcPts val="1200"/>
              </a:spcAft>
              <a:buNone/>
            </a:pPr>
            <a:r>
              <a:t/>
            </a:r>
            <a:endParaRPr sz="2000"/>
          </a:p>
        </p:txBody>
      </p:sp>
      <p:pic>
        <p:nvPicPr>
          <p:cNvPr id="133" name="Google Shape;133;p22"/>
          <p:cNvPicPr preferRelativeResize="0"/>
          <p:nvPr/>
        </p:nvPicPr>
        <p:blipFill rotWithShape="1">
          <a:blip r:embed="rId4">
            <a:alphaModFix/>
          </a:blip>
          <a:srcRect b="0" l="0" r="219" t="0"/>
          <a:stretch/>
        </p:blipFill>
        <p:spPr>
          <a:xfrm>
            <a:off x="0" y="1042538"/>
            <a:ext cx="9144001" cy="85725"/>
          </a:xfrm>
          <a:prstGeom prst="rect">
            <a:avLst/>
          </a:prstGeom>
          <a:noFill/>
          <a:ln>
            <a:noFill/>
          </a:ln>
        </p:spPr>
      </p:pic>
      <p:pic>
        <p:nvPicPr>
          <p:cNvPr id="134" name="Google Shape;134;p22"/>
          <p:cNvPicPr preferRelativeResize="0"/>
          <p:nvPr/>
        </p:nvPicPr>
        <p:blipFill rotWithShape="1">
          <a:blip r:embed="rId5">
            <a:alphaModFix/>
          </a:blip>
          <a:srcRect b="49444" l="0" r="0" t="32378"/>
          <a:stretch/>
        </p:blipFill>
        <p:spPr>
          <a:xfrm>
            <a:off x="-42750" y="5188125"/>
            <a:ext cx="9186745" cy="16698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3"/>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Kantu and ExLibris</a:t>
            </a:r>
            <a:endParaRPr b="1" sz="2400">
              <a:solidFill>
                <a:srgbClr val="27348B"/>
              </a:solidFill>
              <a:latin typeface="Trebuchet MS"/>
              <a:ea typeface="Trebuchet MS"/>
              <a:cs typeface="Trebuchet MS"/>
              <a:sym typeface="Trebuchet MS"/>
            </a:endParaRPr>
          </a:p>
        </p:txBody>
      </p:sp>
      <p:sp>
        <p:nvSpPr>
          <p:cNvPr id="140" name="Google Shape;140;p23"/>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355600" lvl="0" marL="457200" rtl="0" algn="l">
              <a:lnSpc>
                <a:spcPct val="112000"/>
              </a:lnSpc>
              <a:spcBef>
                <a:spcPts val="0"/>
              </a:spcBef>
              <a:spcAft>
                <a:spcPts val="0"/>
              </a:spcAft>
              <a:buSzPts val="2000"/>
              <a:buChar char="●"/>
            </a:pPr>
            <a:r>
              <a:rPr lang="en" sz="2000"/>
              <a:t>ExLibris products are compatible with macros - Development team use Selenium for own testing purposes</a:t>
            </a:r>
            <a:endParaRPr sz="2000"/>
          </a:p>
          <a:p>
            <a:pPr indent="-355600" lvl="0" marL="457200" rtl="0" algn="l">
              <a:lnSpc>
                <a:spcPct val="112000"/>
              </a:lnSpc>
              <a:spcBef>
                <a:spcPts val="1600"/>
              </a:spcBef>
              <a:spcAft>
                <a:spcPts val="0"/>
              </a:spcAft>
              <a:buSzPts val="2000"/>
              <a:buChar char="●"/>
            </a:pPr>
            <a:r>
              <a:rPr lang="en" sz="2000"/>
              <a:t>All elements should have an HTML ID</a:t>
            </a:r>
            <a:endParaRPr sz="2000"/>
          </a:p>
          <a:p>
            <a:pPr indent="-355600" lvl="0" marL="457200" rtl="0" algn="l">
              <a:lnSpc>
                <a:spcPct val="112000"/>
              </a:lnSpc>
              <a:spcBef>
                <a:spcPts val="1600"/>
              </a:spcBef>
              <a:spcAft>
                <a:spcPts val="0"/>
              </a:spcAft>
              <a:buSzPts val="2000"/>
              <a:buChar char="●"/>
            </a:pPr>
            <a:r>
              <a:rPr lang="en" sz="2000"/>
              <a:t>Limitations eg. MD Editor</a:t>
            </a:r>
            <a:endParaRPr sz="2000"/>
          </a:p>
          <a:p>
            <a:pPr indent="-355600" lvl="0" marL="457200" rtl="0" algn="l">
              <a:lnSpc>
                <a:spcPct val="112000"/>
              </a:lnSpc>
              <a:spcBef>
                <a:spcPts val="1600"/>
              </a:spcBef>
              <a:spcAft>
                <a:spcPts val="0"/>
              </a:spcAft>
              <a:buSzPts val="2000"/>
              <a:buChar char="●"/>
            </a:pPr>
            <a:r>
              <a:rPr lang="en" sz="2000"/>
              <a:t>Authentication can be an issue if no SSO available</a:t>
            </a:r>
            <a:endParaRPr sz="2000"/>
          </a:p>
          <a:p>
            <a:pPr indent="0" lvl="0" marL="0" rtl="0" algn="l">
              <a:lnSpc>
                <a:spcPct val="114000"/>
              </a:lnSpc>
              <a:spcBef>
                <a:spcPts val="1600"/>
              </a:spcBef>
              <a:spcAft>
                <a:spcPts val="0"/>
              </a:spcAft>
              <a:buNone/>
            </a:pPr>
            <a:r>
              <a:t/>
            </a:r>
            <a:endParaRPr>
              <a:solidFill>
                <a:schemeClr val="dk1"/>
              </a:solidFill>
            </a:endParaRPr>
          </a:p>
          <a:p>
            <a:pPr indent="0" lvl="0" marL="0" rtl="0" algn="l">
              <a:lnSpc>
                <a:spcPct val="114000"/>
              </a:lnSpc>
              <a:spcBef>
                <a:spcPts val="1600"/>
              </a:spcBef>
              <a:spcAft>
                <a:spcPts val="1600"/>
              </a:spcAft>
              <a:buNone/>
            </a:pPr>
            <a:r>
              <a:t/>
            </a:r>
            <a:endParaRPr>
              <a:solidFill>
                <a:schemeClr val="dk1"/>
              </a:solidFill>
            </a:endParaRPr>
          </a:p>
        </p:txBody>
      </p:sp>
      <p:pic>
        <p:nvPicPr>
          <p:cNvPr id="141" name="Google Shape;141;p23"/>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142" name="Google Shape;142;p23"/>
          <p:cNvPicPr preferRelativeResize="0"/>
          <p:nvPr/>
        </p:nvPicPr>
        <p:blipFill rotWithShape="1">
          <a:blip r:embed="rId4">
            <a:alphaModFix/>
          </a:blip>
          <a:srcRect b="75546" l="0" r="0" t="6378"/>
          <a:stretch/>
        </p:blipFill>
        <p:spPr>
          <a:xfrm>
            <a:off x="-42750" y="5188125"/>
            <a:ext cx="9238697" cy="16698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4"/>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Useful tools &amp; tips</a:t>
            </a:r>
            <a:endParaRPr b="1" sz="2400">
              <a:solidFill>
                <a:srgbClr val="27348B"/>
              </a:solidFill>
              <a:latin typeface="Trebuchet MS"/>
              <a:ea typeface="Trebuchet MS"/>
              <a:cs typeface="Trebuchet MS"/>
              <a:sym typeface="Trebuchet MS"/>
            </a:endParaRPr>
          </a:p>
        </p:txBody>
      </p:sp>
      <p:sp>
        <p:nvSpPr>
          <p:cNvPr id="148" name="Google Shape;148;p24"/>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355600" lvl="0" marL="457200" rtl="0" algn="l">
              <a:lnSpc>
                <a:spcPct val="112000"/>
              </a:lnSpc>
              <a:spcBef>
                <a:spcPts val="0"/>
              </a:spcBef>
              <a:spcAft>
                <a:spcPts val="0"/>
              </a:spcAft>
              <a:buSzPts val="2000"/>
              <a:buChar char="●"/>
            </a:pPr>
            <a:r>
              <a:rPr lang="en" sz="2000"/>
              <a:t>Chrome Developer tools - familiarise yourself with ID tag and CSS location</a:t>
            </a:r>
            <a:endParaRPr sz="2000"/>
          </a:p>
          <a:p>
            <a:pPr indent="-355600" lvl="0" marL="457200" rtl="0" algn="l">
              <a:lnSpc>
                <a:spcPct val="112000"/>
              </a:lnSpc>
              <a:spcBef>
                <a:spcPts val="1200"/>
              </a:spcBef>
              <a:spcAft>
                <a:spcPts val="0"/>
              </a:spcAft>
              <a:buSzPts val="2000"/>
              <a:buChar char="●"/>
            </a:pPr>
            <a:r>
              <a:rPr lang="en" sz="2000"/>
              <a:t>Kantu works best with static fields or data eg. if you need Kantu to scan a list of results to select the correct result, it won’t help UNLESS you can locate an unique identifier. </a:t>
            </a:r>
            <a:endParaRPr sz="2000"/>
          </a:p>
          <a:p>
            <a:pPr indent="-355600" lvl="0" marL="457200" rtl="0" algn="l">
              <a:lnSpc>
                <a:spcPct val="112000"/>
              </a:lnSpc>
              <a:spcBef>
                <a:spcPts val="1200"/>
              </a:spcBef>
              <a:spcAft>
                <a:spcPts val="1200"/>
              </a:spcAft>
              <a:buSzPts val="2000"/>
              <a:buChar char="●"/>
            </a:pPr>
            <a:r>
              <a:rPr lang="en" sz="2000"/>
              <a:t>Kantu has regular automatic updates - scripts require maintenance</a:t>
            </a:r>
            <a:endParaRPr sz="2000"/>
          </a:p>
        </p:txBody>
      </p:sp>
      <p:pic>
        <p:nvPicPr>
          <p:cNvPr id="149" name="Google Shape;149;p24"/>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150" name="Google Shape;150;p24"/>
          <p:cNvPicPr preferRelativeResize="0"/>
          <p:nvPr/>
        </p:nvPicPr>
        <p:blipFill rotWithShape="1">
          <a:blip r:embed="rId4">
            <a:alphaModFix/>
          </a:blip>
          <a:srcRect b="21845" l="0" r="0" t="57282"/>
          <a:stretch/>
        </p:blipFill>
        <p:spPr>
          <a:xfrm>
            <a:off x="-14250" y="5188125"/>
            <a:ext cx="9221352" cy="166987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5"/>
          <p:cNvSpPr txBox="1"/>
          <p:nvPr>
            <p:ph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Working with Kantu for task automation</a:t>
            </a:r>
            <a:endParaRPr b="1" sz="2400">
              <a:solidFill>
                <a:srgbClr val="27348B"/>
              </a:solidFill>
              <a:latin typeface="Trebuchet MS"/>
              <a:ea typeface="Trebuchet MS"/>
              <a:cs typeface="Trebuchet MS"/>
              <a:sym typeface="Trebuchet MS"/>
            </a:endParaRPr>
          </a:p>
        </p:txBody>
      </p:sp>
      <p:sp>
        <p:nvSpPr>
          <p:cNvPr id="156" name="Google Shape;156;p25"/>
          <p:cNvSpPr txBox="1"/>
          <p:nvPr>
            <p:ph idx="1" type="body"/>
          </p:nvPr>
        </p:nvSpPr>
        <p:spPr>
          <a:xfrm>
            <a:off x="701275" y="1515975"/>
            <a:ext cx="3599100" cy="4235700"/>
          </a:xfrm>
          <a:prstGeom prst="rect">
            <a:avLst/>
          </a:prstGeom>
        </p:spPr>
        <p:txBody>
          <a:bodyPr anchorCtr="0" anchor="t" bIns="91425" lIns="91425" spcFirstLastPara="1" rIns="91425" wrap="square" tIns="91425">
            <a:noAutofit/>
          </a:bodyPr>
          <a:lstStyle/>
          <a:p>
            <a:pPr indent="-368300" lvl="0" marL="457200" rtl="0" algn="l">
              <a:lnSpc>
                <a:spcPct val="114000"/>
              </a:lnSpc>
              <a:spcBef>
                <a:spcPts val="0"/>
              </a:spcBef>
              <a:spcAft>
                <a:spcPts val="0"/>
              </a:spcAft>
              <a:buSzPts val="2200"/>
              <a:buChar char="●"/>
            </a:pPr>
            <a:r>
              <a:rPr lang="en" sz="2200"/>
              <a:t>What is a macro </a:t>
            </a:r>
            <a:endParaRPr sz="2200"/>
          </a:p>
          <a:p>
            <a:pPr indent="-368300" lvl="0" marL="457200" rtl="0" algn="l">
              <a:lnSpc>
                <a:spcPct val="114000"/>
              </a:lnSpc>
              <a:spcBef>
                <a:spcPts val="1600"/>
              </a:spcBef>
              <a:spcAft>
                <a:spcPts val="0"/>
              </a:spcAft>
              <a:buSzPts val="2200"/>
              <a:buChar char="●"/>
            </a:pPr>
            <a:r>
              <a:rPr lang="en" sz="2200"/>
              <a:t>Why Kantu?</a:t>
            </a:r>
            <a:endParaRPr sz="2200"/>
          </a:p>
          <a:p>
            <a:pPr indent="-368300" lvl="0" marL="457200" rtl="0" algn="l">
              <a:lnSpc>
                <a:spcPct val="114000"/>
              </a:lnSpc>
              <a:spcBef>
                <a:spcPts val="1600"/>
              </a:spcBef>
              <a:spcAft>
                <a:spcPts val="0"/>
              </a:spcAft>
              <a:buSzPts val="2200"/>
              <a:buChar char="●"/>
            </a:pPr>
            <a:r>
              <a:rPr lang="en" sz="2200"/>
              <a:t>UWA Examples</a:t>
            </a:r>
            <a:endParaRPr sz="2200"/>
          </a:p>
          <a:p>
            <a:pPr indent="-368300" lvl="0" marL="457200" rtl="0" algn="l">
              <a:lnSpc>
                <a:spcPct val="114000"/>
              </a:lnSpc>
              <a:spcBef>
                <a:spcPts val="1600"/>
              </a:spcBef>
              <a:spcAft>
                <a:spcPts val="0"/>
              </a:spcAft>
              <a:buSzPts val="2200"/>
              <a:buChar char="●"/>
            </a:pPr>
            <a:r>
              <a:rPr lang="en" sz="2200"/>
              <a:t>Benefits</a:t>
            </a:r>
            <a:endParaRPr sz="2200"/>
          </a:p>
          <a:p>
            <a:pPr indent="-368300" lvl="0" marL="457200" rtl="0" algn="l">
              <a:lnSpc>
                <a:spcPct val="114000"/>
              </a:lnSpc>
              <a:spcBef>
                <a:spcPts val="1600"/>
              </a:spcBef>
              <a:spcAft>
                <a:spcPts val="1600"/>
              </a:spcAft>
              <a:buSzPts val="2200"/>
              <a:buChar char="●"/>
            </a:pPr>
            <a:r>
              <a:rPr lang="en" sz="2200"/>
              <a:t>Creating a basic macro</a:t>
            </a:r>
            <a:endParaRPr sz="2200"/>
          </a:p>
        </p:txBody>
      </p:sp>
      <p:pic>
        <p:nvPicPr>
          <p:cNvPr id="157" name="Google Shape;157;p25"/>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158" name="Google Shape;158;p25"/>
          <p:cNvPicPr preferRelativeResize="0"/>
          <p:nvPr/>
        </p:nvPicPr>
        <p:blipFill rotWithShape="1">
          <a:blip r:embed="rId4">
            <a:alphaModFix/>
          </a:blip>
          <a:srcRect b="21845" l="0" r="0" t="57282"/>
          <a:stretch/>
        </p:blipFill>
        <p:spPr>
          <a:xfrm>
            <a:off x="-14250" y="5188125"/>
            <a:ext cx="9221352" cy="1669873"/>
          </a:xfrm>
          <a:prstGeom prst="rect">
            <a:avLst/>
          </a:prstGeom>
          <a:noFill/>
          <a:ln>
            <a:noFill/>
          </a:ln>
        </p:spPr>
      </p:pic>
      <p:sp>
        <p:nvSpPr>
          <p:cNvPr id="159" name="Google Shape;159;p25"/>
          <p:cNvSpPr txBox="1"/>
          <p:nvPr>
            <p:ph idx="1" type="body"/>
          </p:nvPr>
        </p:nvSpPr>
        <p:spPr>
          <a:xfrm>
            <a:off x="4916900" y="1515975"/>
            <a:ext cx="3393000" cy="4563300"/>
          </a:xfrm>
          <a:prstGeom prst="rect">
            <a:avLst/>
          </a:prstGeom>
        </p:spPr>
        <p:txBody>
          <a:bodyPr anchorCtr="0" anchor="t" bIns="91425" lIns="91425" spcFirstLastPara="1" rIns="91425" wrap="square" tIns="91425">
            <a:noAutofit/>
          </a:bodyPr>
          <a:lstStyle/>
          <a:p>
            <a:pPr indent="-368300" lvl="0" marL="457200" rtl="0" algn="l">
              <a:lnSpc>
                <a:spcPct val="114000"/>
              </a:lnSpc>
              <a:spcBef>
                <a:spcPts val="0"/>
              </a:spcBef>
              <a:spcAft>
                <a:spcPts val="0"/>
              </a:spcAft>
              <a:buSzPts val="2200"/>
              <a:buChar char="●"/>
            </a:pPr>
            <a:r>
              <a:rPr lang="en" sz="2200"/>
              <a:t>Support</a:t>
            </a:r>
            <a:endParaRPr sz="2200"/>
          </a:p>
          <a:p>
            <a:pPr indent="-368300" lvl="0" marL="457200" rtl="0" algn="l">
              <a:lnSpc>
                <a:spcPct val="114000"/>
              </a:lnSpc>
              <a:spcBef>
                <a:spcPts val="1600"/>
              </a:spcBef>
              <a:spcAft>
                <a:spcPts val="0"/>
              </a:spcAft>
              <a:buSzPts val="2200"/>
              <a:buChar char="●"/>
            </a:pPr>
            <a:r>
              <a:rPr lang="en" sz="2200"/>
              <a:t>Visual UI Testing</a:t>
            </a:r>
            <a:endParaRPr sz="2200"/>
          </a:p>
          <a:p>
            <a:pPr indent="-368300" lvl="0" marL="457200" rtl="0" algn="l">
              <a:lnSpc>
                <a:spcPct val="114000"/>
              </a:lnSpc>
              <a:spcBef>
                <a:spcPts val="1600"/>
              </a:spcBef>
              <a:spcAft>
                <a:spcPts val="0"/>
              </a:spcAft>
              <a:buSzPts val="2200"/>
              <a:buChar char="●"/>
            </a:pPr>
            <a:r>
              <a:rPr lang="en" sz="2200"/>
              <a:t>Kantu &amp; ExLibris</a:t>
            </a:r>
            <a:endParaRPr sz="2200"/>
          </a:p>
          <a:p>
            <a:pPr indent="-368300" lvl="0" marL="457200" rtl="0" algn="l">
              <a:lnSpc>
                <a:spcPct val="114000"/>
              </a:lnSpc>
              <a:spcBef>
                <a:spcPts val="1600"/>
              </a:spcBef>
              <a:spcAft>
                <a:spcPts val="1600"/>
              </a:spcAft>
              <a:buSzPts val="2200"/>
              <a:buChar char="●"/>
            </a:pPr>
            <a:r>
              <a:rPr lang="en" sz="2200"/>
              <a:t>Useful tools &amp; tips</a:t>
            </a:r>
            <a:endParaRPr sz="22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6751825" y="270175"/>
            <a:ext cx="2141077" cy="703499"/>
          </a:xfrm>
          <a:prstGeom prst="rect">
            <a:avLst/>
          </a:prstGeom>
          <a:noFill/>
          <a:ln>
            <a:noFill/>
          </a:ln>
        </p:spPr>
      </p:pic>
      <p:pic>
        <p:nvPicPr>
          <p:cNvPr id="165" name="Google Shape;165;p26"/>
          <p:cNvPicPr preferRelativeResize="0"/>
          <p:nvPr/>
        </p:nvPicPr>
        <p:blipFill rotWithShape="1">
          <a:blip r:embed="rId4">
            <a:alphaModFix/>
          </a:blip>
          <a:srcRect b="0" l="0" r="0" t="0"/>
          <a:stretch/>
        </p:blipFill>
        <p:spPr>
          <a:xfrm>
            <a:off x="0" y="1273975"/>
            <a:ext cx="9154148" cy="5584025"/>
          </a:xfrm>
          <a:prstGeom prst="rect">
            <a:avLst/>
          </a:prstGeom>
          <a:noFill/>
          <a:ln>
            <a:noFill/>
          </a:ln>
        </p:spPr>
      </p:pic>
      <p:pic>
        <p:nvPicPr>
          <p:cNvPr id="166" name="Google Shape;166;p26"/>
          <p:cNvPicPr preferRelativeResize="0"/>
          <p:nvPr/>
        </p:nvPicPr>
        <p:blipFill rotWithShape="1">
          <a:blip r:embed="rId5">
            <a:alphaModFix/>
          </a:blip>
          <a:srcRect b="0" l="0" r="219" t="0"/>
          <a:stretch/>
        </p:blipFill>
        <p:spPr>
          <a:xfrm>
            <a:off x="0" y="1188250"/>
            <a:ext cx="9144001" cy="85725"/>
          </a:xfrm>
          <a:prstGeom prst="rect">
            <a:avLst/>
          </a:prstGeom>
          <a:noFill/>
          <a:ln>
            <a:noFill/>
          </a:ln>
        </p:spPr>
      </p:pic>
      <p:sp>
        <p:nvSpPr>
          <p:cNvPr id="167" name="Google Shape;167;p26"/>
          <p:cNvSpPr txBox="1"/>
          <p:nvPr/>
        </p:nvSpPr>
        <p:spPr>
          <a:xfrm>
            <a:off x="409575" y="355800"/>
            <a:ext cx="6124500" cy="7035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2000">
                <a:solidFill>
                  <a:srgbClr val="27348B"/>
                </a:solidFill>
              </a:rPr>
              <a:t>Erin Montagu</a:t>
            </a:r>
            <a:endParaRPr b="1" sz="2000">
              <a:solidFill>
                <a:srgbClr val="27348B"/>
              </a:solidFill>
            </a:endParaRPr>
          </a:p>
          <a:p>
            <a:pPr indent="0" lvl="0" marL="0" rtl="0" algn="l">
              <a:spcBef>
                <a:spcPts val="0"/>
              </a:spcBef>
              <a:spcAft>
                <a:spcPts val="0"/>
              </a:spcAft>
              <a:buNone/>
            </a:pPr>
            <a:r>
              <a:rPr lang="en">
                <a:solidFill>
                  <a:srgbClr val="27348B"/>
                </a:solidFill>
              </a:rPr>
              <a:t>Subscriptions Librarian</a:t>
            </a:r>
            <a:endParaRPr>
              <a:solidFill>
                <a:srgbClr val="27348B"/>
              </a:solidFill>
            </a:endParaRPr>
          </a:p>
        </p:txBody>
      </p:sp>
      <p:sp>
        <p:nvSpPr>
          <p:cNvPr id="168" name="Google Shape;168;p26"/>
          <p:cNvSpPr txBox="1"/>
          <p:nvPr/>
        </p:nvSpPr>
        <p:spPr>
          <a:xfrm>
            <a:off x="1019250" y="1666950"/>
            <a:ext cx="7105500" cy="352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600">
                <a:solidFill>
                  <a:srgbClr val="FFFFFF"/>
                </a:solidFill>
              </a:rPr>
              <a:t>Any questions?</a:t>
            </a:r>
            <a:endParaRPr sz="1800">
              <a:solidFill>
                <a:srgbClr val="FFFFFF"/>
              </a:solidFill>
            </a:endParaRPr>
          </a:p>
        </p:txBody>
      </p:sp>
      <p:pic>
        <p:nvPicPr>
          <p:cNvPr id="169" name="Google Shape;169;p26"/>
          <p:cNvPicPr preferRelativeResize="0"/>
          <p:nvPr/>
        </p:nvPicPr>
        <p:blipFill>
          <a:blip r:embed="rId6">
            <a:alphaModFix/>
          </a:blip>
          <a:stretch>
            <a:fillRect/>
          </a:stretch>
        </p:blipFill>
        <p:spPr>
          <a:xfrm>
            <a:off x="590700" y="5584025"/>
            <a:ext cx="428550" cy="428550"/>
          </a:xfrm>
          <a:prstGeom prst="rect">
            <a:avLst/>
          </a:prstGeom>
          <a:noFill/>
          <a:ln>
            <a:noFill/>
          </a:ln>
        </p:spPr>
      </p:pic>
      <p:sp>
        <p:nvSpPr>
          <p:cNvPr id="170" name="Google Shape;170;p26"/>
          <p:cNvSpPr txBox="1"/>
          <p:nvPr/>
        </p:nvSpPr>
        <p:spPr>
          <a:xfrm>
            <a:off x="1019250" y="5584025"/>
            <a:ext cx="5486400" cy="64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rPr>
              <a:t>@MontaguErin</a:t>
            </a:r>
            <a:endParaRPr b="1" sz="16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Working with Kantu for task automation</a:t>
            </a:r>
            <a:endParaRPr b="1" sz="2400">
              <a:solidFill>
                <a:srgbClr val="27348B"/>
              </a:solidFill>
              <a:latin typeface="Trebuchet MS"/>
              <a:ea typeface="Trebuchet MS"/>
              <a:cs typeface="Trebuchet MS"/>
              <a:sym typeface="Trebuchet MS"/>
            </a:endParaRPr>
          </a:p>
        </p:txBody>
      </p:sp>
      <p:sp>
        <p:nvSpPr>
          <p:cNvPr id="66" name="Google Shape;66;p14"/>
          <p:cNvSpPr txBox="1"/>
          <p:nvPr>
            <p:ph idx="1" type="body"/>
          </p:nvPr>
        </p:nvSpPr>
        <p:spPr>
          <a:xfrm>
            <a:off x="701275" y="1515975"/>
            <a:ext cx="3599100" cy="4235700"/>
          </a:xfrm>
          <a:prstGeom prst="rect">
            <a:avLst/>
          </a:prstGeom>
        </p:spPr>
        <p:txBody>
          <a:bodyPr anchorCtr="0" anchor="t" bIns="91425" lIns="91425" spcFirstLastPara="1" rIns="91425" wrap="square" tIns="91425">
            <a:noAutofit/>
          </a:bodyPr>
          <a:lstStyle/>
          <a:p>
            <a:pPr indent="-368300" lvl="0" marL="457200" rtl="0" algn="l">
              <a:lnSpc>
                <a:spcPct val="114000"/>
              </a:lnSpc>
              <a:spcBef>
                <a:spcPts val="0"/>
              </a:spcBef>
              <a:spcAft>
                <a:spcPts val="0"/>
              </a:spcAft>
              <a:buSzPts val="2200"/>
              <a:buChar char="●"/>
            </a:pPr>
            <a:r>
              <a:rPr lang="en" sz="2200"/>
              <a:t>What is a macro </a:t>
            </a:r>
            <a:endParaRPr sz="2200"/>
          </a:p>
          <a:p>
            <a:pPr indent="-368300" lvl="0" marL="457200" rtl="0" algn="l">
              <a:lnSpc>
                <a:spcPct val="114000"/>
              </a:lnSpc>
              <a:spcBef>
                <a:spcPts val="1600"/>
              </a:spcBef>
              <a:spcAft>
                <a:spcPts val="0"/>
              </a:spcAft>
              <a:buSzPts val="2200"/>
              <a:buChar char="●"/>
            </a:pPr>
            <a:r>
              <a:rPr lang="en" sz="2200"/>
              <a:t>Why Kantu?</a:t>
            </a:r>
            <a:endParaRPr sz="2200"/>
          </a:p>
          <a:p>
            <a:pPr indent="-368300" lvl="0" marL="457200" rtl="0" algn="l">
              <a:lnSpc>
                <a:spcPct val="114000"/>
              </a:lnSpc>
              <a:spcBef>
                <a:spcPts val="1600"/>
              </a:spcBef>
              <a:spcAft>
                <a:spcPts val="0"/>
              </a:spcAft>
              <a:buSzPts val="2200"/>
              <a:buChar char="●"/>
            </a:pPr>
            <a:r>
              <a:rPr lang="en" sz="2200"/>
              <a:t>UWA Examples</a:t>
            </a:r>
            <a:endParaRPr sz="2200"/>
          </a:p>
          <a:p>
            <a:pPr indent="-368300" lvl="0" marL="457200" rtl="0" algn="l">
              <a:lnSpc>
                <a:spcPct val="114000"/>
              </a:lnSpc>
              <a:spcBef>
                <a:spcPts val="1600"/>
              </a:spcBef>
              <a:spcAft>
                <a:spcPts val="0"/>
              </a:spcAft>
              <a:buSzPts val="2200"/>
              <a:buChar char="●"/>
            </a:pPr>
            <a:r>
              <a:rPr lang="en" sz="2200"/>
              <a:t>Benefits</a:t>
            </a:r>
            <a:endParaRPr sz="2200"/>
          </a:p>
          <a:p>
            <a:pPr indent="-368300" lvl="0" marL="457200" rtl="0" algn="l">
              <a:lnSpc>
                <a:spcPct val="114000"/>
              </a:lnSpc>
              <a:spcBef>
                <a:spcPts val="1600"/>
              </a:spcBef>
              <a:spcAft>
                <a:spcPts val="1600"/>
              </a:spcAft>
              <a:buSzPts val="2200"/>
              <a:buChar char="●"/>
            </a:pPr>
            <a:r>
              <a:rPr lang="en" sz="2200"/>
              <a:t>Creating a basic macro</a:t>
            </a:r>
            <a:endParaRPr sz="2200"/>
          </a:p>
        </p:txBody>
      </p:sp>
      <p:pic>
        <p:nvPicPr>
          <p:cNvPr id="67" name="Google Shape;67;p14"/>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68" name="Google Shape;68;p14"/>
          <p:cNvPicPr preferRelativeResize="0"/>
          <p:nvPr/>
        </p:nvPicPr>
        <p:blipFill rotWithShape="1">
          <a:blip r:embed="rId4">
            <a:alphaModFix/>
          </a:blip>
          <a:srcRect b="21845" l="0" r="0" t="57282"/>
          <a:stretch/>
        </p:blipFill>
        <p:spPr>
          <a:xfrm>
            <a:off x="-14250" y="5188125"/>
            <a:ext cx="9221352" cy="1669873"/>
          </a:xfrm>
          <a:prstGeom prst="rect">
            <a:avLst/>
          </a:prstGeom>
          <a:noFill/>
          <a:ln>
            <a:noFill/>
          </a:ln>
        </p:spPr>
      </p:pic>
      <p:sp>
        <p:nvSpPr>
          <p:cNvPr id="69" name="Google Shape;69;p14"/>
          <p:cNvSpPr txBox="1"/>
          <p:nvPr>
            <p:ph idx="1" type="body"/>
          </p:nvPr>
        </p:nvSpPr>
        <p:spPr>
          <a:xfrm>
            <a:off x="4916900" y="1515975"/>
            <a:ext cx="3393000" cy="4563300"/>
          </a:xfrm>
          <a:prstGeom prst="rect">
            <a:avLst/>
          </a:prstGeom>
        </p:spPr>
        <p:txBody>
          <a:bodyPr anchorCtr="0" anchor="t" bIns="91425" lIns="91425" spcFirstLastPara="1" rIns="91425" wrap="square" tIns="91425">
            <a:noAutofit/>
          </a:bodyPr>
          <a:lstStyle/>
          <a:p>
            <a:pPr indent="-368300" lvl="0" marL="457200" rtl="0" algn="l">
              <a:lnSpc>
                <a:spcPct val="114000"/>
              </a:lnSpc>
              <a:spcBef>
                <a:spcPts val="0"/>
              </a:spcBef>
              <a:spcAft>
                <a:spcPts val="0"/>
              </a:spcAft>
              <a:buSzPts val="2200"/>
              <a:buChar char="●"/>
            </a:pPr>
            <a:r>
              <a:rPr lang="en" sz="2200"/>
              <a:t>Support</a:t>
            </a:r>
            <a:endParaRPr sz="2200"/>
          </a:p>
          <a:p>
            <a:pPr indent="-368300" lvl="0" marL="457200" rtl="0" algn="l">
              <a:lnSpc>
                <a:spcPct val="114000"/>
              </a:lnSpc>
              <a:spcBef>
                <a:spcPts val="1600"/>
              </a:spcBef>
              <a:spcAft>
                <a:spcPts val="0"/>
              </a:spcAft>
              <a:buSzPts val="2200"/>
              <a:buChar char="●"/>
            </a:pPr>
            <a:r>
              <a:rPr lang="en" sz="2200"/>
              <a:t>Visual UI Testing</a:t>
            </a:r>
            <a:endParaRPr sz="2200"/>
          </a:p>
          <a:p>
            <a:pPr indent="-368300" lvl="0" marL="457200" rtl="0" algn="l">
              <a:lnSpc>
                <a:spcPct val="114000"/>
              </a:lnSpc>
              <a:spcBef>
                <a:spcPts val="1600"/>
              </a:spcBef>
              <a:spcAft>
                <a:spcPts val="0"/>
              </a:spcAft>
              <a:buSzPts val="2200"/>
              <a:buChar char="●"/>
            </a:pPr>
            <a:r>
              <a:rPr lang="en" sz="2200"/>
              <a:t>Kantu &amp; ExLibris</a:t>
            </a:r>
            <a:endParaRPr sz="2200"/>
          </a:p>
          <a:p>
            <a:pPr indent="-368300" lvl="0" marL="457200" rtl="0" algn="l">
              <a:lnSpc>
                <a:spcPct val="114000"/>
              </a:lnSpc>
              <a:spcBef>
                <a:spcPts val="1600"/>
              </a:spcBef>
              <a:spcAft>
                <a:spcPts val="1600"/>
              </a:spcAft>
              <a:buSzPts val="2200"/>
              <a:buChar char="●"/>
            </a:pPr>
            <a:r>
              <a:rPr lang="en" sz="2200"/>
              <a:t>Useful tools &amp; tips</a:t>
            </a:r>
            <a:endParaRPr sz="22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What is a macro or task automation?</a:t>
            </a:r>
            <a:endParaRPr b="1" sz="2400">
              <a:solidFill>
                <a:srgbClr val="27348B"/>
              </a:solidFill>
              <a:latin typeface="Trebuchet MS"/>
              <a:ea typeface="Trebuchet MS"/>
              <a:cs typeface="Trebuchet MS"/>
              <a:sym typeface="Trebuchet MS"/>
            </a:endParaRPr>
          </a:p>
        </p:txBody>
      </p:sp>
      <p:sp>
        <p:nvSpPr>
          <p:cNvPr id="75" name="Google Shape;75;p15"/>
          <p:cNvSpPr txBox="1"/>
          <p:nvPr>
            <p:ph idx="1" type="body"/>
          </p:nvPr>
        </p:nvSpPr>
        <p:spPr>
          <a:xfrm>
            <a:off x="685800" y="1350975"/>
            <a:ext cx="7715400" cy="4740900"/>
          </a:xfrm>
          <a:prstGeom prst="rect">
            <a:avLst/>
          </a:prstGeom>
        </p:spPr>
        <p:txBody>
          <a:bodyPr anchorCtr="0" anchor="t" bIns="91425" lIns="91425" spcFirstLastPara="1" rIns="91425" wrap="square" tIns="91425">
            <a:noAutofit/>
          </a:bodyPr>
          <a:lstStyle/>
          <a:p>
            <a:pPr indent="-355600" lvl="0" marL="457200" rtl="0" algn="l">
              <a:lnSpc>
                <a:spcPct val="114000"/>
              </a:lnSpc>
              <a:spcBef>
                <a:spcPts val="0"/>
              </a:spcBef>
              <a:spcAft>
                <a:spcPts val="0"/>
              </a:spcAft>
              <a:buSzPts val="2000"/>
              <a:buChar char="●"/>
            </a:pPr>
            <a:r>
              <a:rPr lang="en" sz="2000"/>
              <a:t>Who wants to spend hours/days/weeks repeating a task? Nobody. So, automate it!</a:t>
            </a:r>
            <a:endParaRPr sz="2000"/>
          </a:p>
          <a:p>
            <a:pPr indent="-355600" lvl="0" marL="457200" rtl="0" algn="l">
              <a:lnSpc>
                <a:spcPct val="114000"/>
              </a:lnSpc>
              <a:spcBef>
                <a:spcPts val="1600"/>
              </a:spcBef>
              <a:spcAft>
                <a:spcPts val="0"/>
              </a:spcAft>
              <a:buSzPts val="2000"/>
              <a:buChar char="●"/>
            </a:pPr>
            <a:r>
              <a:rPr lang="en" sz="2000"/>
              <a:t>Macro stands for “macroinstruction”</a:t>
            </a:r>
            <a:endParaRPr sz="2000"/>
          </a:p>
          <a:p>
            <a:pPr indent="-355600" lvl="0" marL="457200" rtl="0" algn="l">
              <a:lnSpc>
                <a:spcPct val="114000"/>
              </a:lnSpc>
              <a:spcBef>
                <a:spcPts val="1600"/>
              </a:spcBef>
              <a:spcAft>
                <a:spcPts val="0"/>
              </a:spcAft>
              <a:buSzPts val="2000"/>
              <a:buChar char="●"/>
            </a:pPr>
            <a:r>
              <a:rPr lang="en" sz="2000"/>
              <a:t>Records your keystrokes, mouse actions, commands and repeats it</a:t>
            </a:r>
            <a:endParaRPr sz="2000"/>
          </a:p>
          <a:p>
            <a:pPr indent="-355600" lvl="0" marL="457200" rtl="0" algn="l">
              <a:lnSpc>
                <a:spcPct val="114000"/>
              </a:lnSpc>
              <a:spcBef>
                <a:spcPts val="1600"/>
              </a:spcBef>
              <a:spcAft>
                <a:spcPts val="0"/>
              </a:spcAft>
              <a:buSzPts val="2000"/>
              <a:buChar char="●"/>
            </a:pPr>
            <a:r>
              <a:rPr lang="en" sz="2000"/>
              <a:t>Best tasks = little or no human analysis is required</a:t>
            </a:r>
            <a:endParaRPr sz="2000"/>
          </a:p>
          <a:p>
            <a:pPr indent="-355600" lvl="0" marL="457200" rtl="0" algn="l">
              <a:lnSpc>
                <a:spcPct val="114000"/>
              </a:lnSpc>
              <a:spcBef>
                <a:spcPts val="1600"/>
              </a:spcBef>
              <a:spcAft>
                <a:spcPts val="1600"/>
              </a:spcAft>
              <a:buSzPts val="2000"/>
              <a:buChar char="●"/>
            </a:pPr>
            <a:r>
              <a:rPr lang="en" sz="2000"/>
              <a:t>Static tasks</a:t>
            </a:r>
            <a:endParaRPr sz="2000"/>
          </a:p>
        </p:txBody>
      </p:sp>
      <p:pic>
        <p:nvPicPr>
          <p:cNvPr id="76" name="Google Shape;76;p15"/>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77" name="Google Shape;77;p15"/>
          <p:cNvPicPr preferRelativeResize="0"/>
          <p:nvPr/>
        </p:nvPicPr>
        <p:blipFill rotWithShape="1">
          <a:blip r:embed="rId4">
            <a:alphaModFix/>
          </a:blip>
          <a:srcRect b="21845" l="0" r="0" t="57282"/>
          <a:stretch/>
        </p:blipFill>
        <p:spPr>
          <a:xfrm>
            <a:off x="-14250" y="5188125"/>
            <a:ext cx="9221352" cy="1669873"/>
          </a:xfrm>
          <a:prstGeom prst="rect">
            <a:avLst/>
          </a:prstGeom>
          <a:noFill/>
          <a:ln>
            <a:noFill/>
          </a:ln>
        </p:spPr>
      </p:pic>
      <p:pic>
        <p:nvPicPr>
          <p:cNvPr id="78" name="Google Shape;78;p15"/>
          <p:cNvPicPr preferRelativeResize="0"/>
          <p:nvPr/>
        </p:nvPicPr>
        <p:blipFill rotWithShape="1">
          <a:blip r:embed="rId5">
            <a:alphaModFix/>
          </a:blip>
          <a:srcRect b="54612" l="0" r="0" t="27182"/>
          <a:stretch/>
        </p:blipFill>
        <p:spPr>
          <a:xfrm>
            <a:off x="-42750" y="5188125"/>
            <a:ext cx="9238697" cy="166987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2" name="Shape 82"/>
        <p:cNvGrpSpPr/>
        <p:nvPr/>
      </p:nvGrpSpPr>
      <p:grpSpPr>
        <a:xfrm>
          <a:off x="0" y="0"/>
          <a:ext cx="0" cy="0"/>
          <a:chOff x="0" y="0"/>
          <a:chExt cx="0" cy="0"/>
        </a:xfrm>
      </p:grpSpPr>
      <p:sp>
        <p:nvSpPr>
          <p:cNvPr id="83" name="Google Shape;83;p16"/>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Why UI.Vision Kantu?</a:t>
            </a:r>
            <a:endParaRPr b="1" sz="2400">
              <a:solidFill>
                <a:srgbClr val="27348B"/>
              </a:solidFill>
              <a:latin typeface="Trebuchet MS"/>
              <a:ea typeface="Trebuchet MS"/>
              <a:cs typeface="Trebuchet MS"/>
              <a:sym typeface="Trebuchet MS"/>
            </a:endParaRPr>
          </a:p>
        </p:txBody>
      </p:sp>
      <p:sp>
        <p:nvSpPr>
          <p:cNvPr id="84" name="Google Shape;84;p16"/>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355600" lvl="0" marL="457200" rtl="0" algn="l">
              <a:lnSpc>
                <a:spcPct val="114000"/>
              </a:lnSpc>
              <a:spcBef>
                <a:spcPts val="0"/>
              </a:spcBef>
              <a:spcAft>
                <a:spcPts val="0"/>
              </a:spcAft>
              <a:buSzPts val="2000"/>
              <a:buChar char="●"/>
            </a:pPr>
            <a:r>
              <a:rPr lang="en" sz="2000"/>
              <a:t>Browser extensions don’t require IT authorisation</a:t>
            </a:r>
            <a:endParaRPr sz="2000"/>
          </a:p>
          <a:p>
            <a:pPr indent="-355600" lvl="0" marL="457200" rtl="0" algn="l">
              <a:lnSpc>
                <a:spcPct val="114000"/>
              </a:lnSpc>
              <a:spcBef>
                <a:spcPts val="1600"/>
              </a:spcBef>
              <a:spcAft>
                <a:spcPts val="0"/>
              </a:spcAft>
              <a:buSzPts val="2000"/>
              <a:buChar char="●"/>
            </a:pPr>
            <a:r>
              <a:rPr lang="en" sz="2000"/>
              <a:t>Compatible with ExLibris products</a:t>
            </a:r>
            <a:endParaRPr sz="2000"/>
          </a:p>
          <a:p>
            <a:pPr indent="-355600" lvl="0" marL="457200" rtl="0" algn="l">
              <a:lnSpc>
                <a:spcPct val="114000"/>
              </a:lnSpc>
              <a:spcBef>
                <a:spcPts val="1600"/>
              </a:spcBef>
              <a:spcAft>
                <a:spcPts val="0"/>
              </a:spcAft>
              <a:buSzPts val="2000"/>
              <a:buChar char="●"/>
            </a:pPr>
            <a:r>
              <a:rPr lang="en" sz="2000"/>
              <a:t>Open source</a:t>
            </a:r>
            <a:endParaRPr sz="2000"/>
          </a:p>
          <a:p>
            <a:pPr indent="-355600" lvl="0" marL="457200" rtl="0" algn="l">
              <a:lnSpc>
                <a:spcPct val="114000"/>
              </a:lnSpc>
              <a:spcBef>
                <a:spcPts val="1600"/>
              </a:spcBef>
              <a:spcAft>
                <a:spcPts val="0"/>
              </a:spcAft>
              <a:buSzPts val="2000"/>
              <a:buChar char="●"/>
            </a:pPr>
            <a:r>
              <a:rPr lang="en" sz="2000"/>
              <a:t>Utilises Selenium IDE &amp; JSON</a:t>
            </a:r>
            <a:endParaRPr sz="2000"/>
          </a:p>
          <a:p>
            <a:pPr indent="-355600" lvl="0" marL="457200" rtl="0" algn="l">
              <a:lnSpc>
                <a:spcPct val="114000"/>
              </a:lnSpc>
              <a:spcBef>
                <a:spcPts val="1600"/>
              </a:spcBef>
              <a:spcAft>
                <a:spcPts val="0"/>
              </a:spcAft>
              <a:buSzPts val="2000"/>
              <a:buChar char="●"/>
            </a:pPr>
            <a:r>
              <a:rPr lang="en" sz="2000"/>
              <a:t>iMacro was breaking scripts</a:t>
            </a:r>
            <a:endParaRPr sz="2000"/>
          </a:p>
          <a:p>
            <a:pPr indent="-355600" lvl="0" marL="457200" rtl="0" algn="l">
              <a:lnSpc>
                <a:spcPct val="114000"/>
              </a:lnSpc>
              <a:spcBef>
                <a:spcPts val="1600"/>
              </a:spcBef>
              <a:spcAft>
                <a:spcPts val="0"/>
              </a:spcAft>
              <a:buSzPts val="2000"/>
              <a:buChar char="●"/>
            </a:pPr>
            <a:r>
              <a:rPr lang="en" sz="2000"/>
              <a:t>Kantu now allows visual identification</a:t>
            </a:r>
            <a:endParaRPr sz="2000"/>
          </a:p>
          <a:p>
            <a:pPr indent="0" lvl="0" marL="0" rtl="0" algn="l">
              <a:lnSpc>
                <a:spcPct val="114000"/>
              </a:lnSpc>
              <a:spcBef>
                <a:spcPts val="1600"/>
              </a:spcBef>
              <a:spcAft>
                <a:spcPts val="1600"/>
              </a:spcAft>
              <a:buNone/>
            </a:pPr>
            <a:r>
              <a:t/>
            </a:r>
            <a:endParaRPr sz="2000"/>
          </a:p>
        </p:txBody>
      </p:sp>
      <p:pic>
        <p:nvPicPr>
          <p:cNvPr id="85" name="Google Shape;85;p16"/>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86" name="Google Shape;86;p16"/>
          <p:cNvPicPr preferRelativeResize="0"/>
          <p:nvPr/>
        </p:nvPicPr>
        <p:blipFill rotWithShape="1">
          <a:blip r:embed="rId4">
            <a:alphaModFix/>
          </a:blip>
          <a:srcRect b="70392" l="0" r="0" t="11401"/>
          <a:stretch/>
        </p:blipFill>
        <p:spPr>
          <a:xfrm>
            <a:off x="-42750" y="5188125"/>
            <a:ext cx="9186745" cy="166987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7"/>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Demo</a:t>
            </a:r>
            <a:endParaRPr b="1" sz="2400">
              <a:solidFill>
                <a:srgbClr val="27348B"/>
              </a:solidFill>
              <a:latin typeface="Trebuchet MS"/>
              <a:ea typeface="Trebuchet MS"/>
              <a:cs typeface="Trebuchet MS"/>
              <a:sym typeface="Trebuchet MS"/>
            </a:endParaRPr>
          </a:p>
        </p:txBody>
      </p:sp>
      <p:pic>
        <p:nvPicPr>
          <p:cNvPr id="92" name="Google Shape;92;p17"/>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sp>
        <p:nvSpPr>
          <p:cNvPr id="93" name="Google Shape;93;p17"/>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355600" lvl="0" marL="457200" rtl="0" algn="l">
              <a:lnSpc>
                <a:spcPct val="114000"/>
              </a:lnSpc>
              <a:spcBef>
                <a:spcPts val="0"/>
              </a:spcBef>
              <a:spcAft>
                <a:spcPts val="0"/>
              </a:spcAft>
              <a:buSzPts val="2000"/>
              <a:buChar char="●"/>
            </a:pPr>
            <a:r>
              <a:rPr lang="en" sz="2000" u="sng">
                <a:solidFill>
                  <a:schemeClr val="hlink"/>
                </a:solidFill>
                <a:hlinkClick r:id="rId4"/>
              </a:rPr>
              <a:t>ISBN Search</a:t>
            </a:r>
            <a:r>
              <a:rPr lang="en" sz="2000"/>
              <a:t> </a:t>
            </a:r>
            <a:endParaRPr sz="2000"/>
          </a:p>
          <a:p>
            <a:pPr indent="-355600" lvl="0" marL="457200" rtl="0" algn="l">
              <a:lnSpc>
                <a:spcPct val="114000"/>
              </a:lnSpc>
              <a:spcBef>
                <a:spcPts val="1600"/>
              </a:spcBef>
              <a:spcAft>
                <a:spcPts val="0"/>
              </a:spcAft>
              <a:buSzPts val="2000"/>
              <a:buChar char="●"/>
            </a:pPr>
            <a:r>
              <a:rPr lang="en" sz="2000" u="sng">
                <a:solidFill>
                  <a:schemeClr val="hlink"/>
                </a:solidFill>
                <a:hlinkClick r:id="rId5"/>
              </a:rPr>
              <a:t>Primo Search</a:t>
            </a:r>
            <a:endParaRPr sz="2000"/>
          </a:p>
          <a:p>
            <a:pPr indent="0" lvl="0" marL="0" rtl="0" algn="l">
              <a:lnSpc>
                <a:spcPct val="114000"/>
              </a:lnSpc>
              <a:spcBef>
                <a:spcPts val="1600"/>
              </a:spcBef>
              <a:spcAft>
                <a:spcPts val="0"/>
              </a:spcAft>
              <a:buNone/>
            </a:pPr>
            <a:r>
              <a:t/>
            </a:r>
            <a:endParaRPr sz="2000"/>
          </a:p>
          <a:p>
            <a:pPr indent="0" lvl="0" marL="0" rtl="0" algn="l">
              <a:lnSpc>
                <a:spcPct val="114000"/>
              </a:lnSpc>
              <a:spcBef>
                <a:spcPts val="1600"/>
              </a:spcBef>
              <a:spcAft>
                <a:spcPts val="1600"/>
              </a:spcAft>
              <a:buNone/>
            </a:pPr>
            <a:r>
              <a:t/>
            </a:r>
            <a:endParaRPr sz="2000"/>
          </a:p>
        </p:txBody>
      </p:sp>
      <p:pic>
        <p:nvPicPr>
          <p:cNvPr id="94" name="Google Shape;94;p17"/>
          <p:cNvPicPr preferRelativeResize="0"/>
          <p:nvPr/>
        </p:nvPicPr>
        <p:blipFill rotWithShape="1">
          <a:blip r:embed="rId6">
            <a:alphaModFix/>
          </a:blip>
          <a:srcRect b="49444" l="0" r="0" t="32378"/>
          <a:stretch/>
        </p:blipFill>
        <p:spPr>
          <a:xfrm>
            <a:off x="-42750" y="5188125"/>
            <a:ext cx="9186745" cy="166987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Google Shape;99;p18"/>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Benefits</a:t>
            </a:r>
            <a:endParaRPr b="1" sz="2400">
              <a:solidFill>
                <a:srgbClr val="27348B"/>
              </a:solidFill>
              <a:latin typeface="Trebuchet MS"/>
              <a:ea typeface="Trebuchet MS"/>
              <a:cs typeface="Trebuchet MS"/>
              <a:sym typeface="Trebuchet MS"/>
            </a:endParaRPr>
          </a:p>
        </p:txBody>
      </p:sp>
      <p:sp>
        <p:nvSpPr>
          <p:cNvPr id="100" name="Google Shape;100;p18"/>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0" lvl="0" marL="0" rtl="0" algn="ctr">
              <a:lnSpc>
                <a:spcPct val="114000"/>
              </a:lnSpc>
              <a:spcBef>
                <a:spcPts val="0"/>
              </a:spcBef>
              <a:spcAft>
                <a:spcPts val="0"/>
              </a:spcAft>
              <a:buNone/>
            </a:pPr>
            <a:r>
              <a:rPr lang="en" sz="3000"/>
              <a:t>Macros allow us to focus on the </a:t>
            </a:r>
            <a:r>
              <a:rPr b="1" lang="en" sz="3000"/>
              <a:t>results</a:t>
            </a:r>
            <a:r>
              <a:rPr lang="en" sz="3000"/>
              <a:t> rather than grinding through the task itself! </a:t>
            </a:r>
            <a:endParaRPr sz="3000"/>
          </a:p>
          <a:p>
            <a:pPr indent="0" lvl="0" marL="0" rtl="0" algn="l">
              <a:lnSpc>
                <a:spcPct val="114000"/>
              </a:lnSpc>
              <a:spcBef>
                <a:spcPts val="1600"/>
              </a:spcBef>
              <a:spcAft>
                <a:spcPts val="1600"/>
              </a:spcAft>
              <a:buNone/>
            </a:pPr>
            <a:r>
              <a:t/>
            </a:r>
            <a:endParaRPr sz="2000"/>
          </a:p>
        </p:txBody>
      </p:sp>
      <p:pic>
        <p:nvPicPr>
          <p:cNvPr id="101" name="Google Shape;101;p18"/>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102" name="Google Shape;102;p18"/>
          <p:cNvPicPr preferRelativeResize="0"/>
          <p:nvPr/>
        </p:nvPicPr>
        <p:blipFill rotWithShape="1">
          <a:blip r:embed="rId4">
            <a:alphaModFix/>
          </a:blip>
          <a:srcRect b="75546" l="0" r="0" t="6378"/>
          <a:stretch/>
        </p:blipFill>
        <p:spPr>
          <a:xfrm>
            <a:off x="-42750" y="5188125"/>
            <a:ext cx="9238697" cy="166987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9"/>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Creating a macro</a:t>
            </a:r>
            <a:endParaRPr b="1" sz="2400">
              <a:solidFill>
                <a:srgbClr val="27348B"/>
              </a:solidFill>
              <a:latin typeface="Trebuchet MS"/>
              <a:ea typeface="Trebuchet MS"/>
              <a:cs typeface="Trebuchet MS"/>
              <a:sym typeface="Trebuchet MS"/>
            </a:endParaRPr>
          </a:p>
        </p:txBody>
      </p:sp>
      <p:sp>
        <p:nvSpPr>
          <p:cNvPr id="108" name="Google Shape;108;p19"/>
          <p:cNvSpPr txBox="1"/>
          <p:nvPr>
            <p:ph idx="4294967295" type="body"/>
          </p:nvPr>
        </p:nvSpPr>
        <p:spPr>
          <a:xfrm>
            <a:off x="685800" y="1313700"/>
            <a:ext cx="7715400" cy="4778100"/>
          </a:xfrm>
          <a:prstGeom prst="rect">
            <a:avLst/>
          </a:prstGeom>
        </p:spPr>
        <p:txBody>
          <a:bodyPr anchorCtr="0" anchor="t" bIns="91425" lIns="91425" spcFirstLastPara="1" rIns="91425" wrap="square" tIns="91425">
            <a:noAutofit/>
          </a:bodyPr>
          <a:lstStyle/>
          <a:p>
            <a:pPr indent="0" lvl="0" marL="0" rtl="0" algn="l">
              <a:lnSpc>
                <a:spcPct val="113000"/>
              </a:lnSpc>
              <a:spcBef>
                <a:spcPts val="0"/>
              </a:spcBef>
              <a:spcAft>
                <a:spcPts val="0"/>
              </a:spcAft>
              <a:buNone/>
            </a:pPr>
            <a:r>
              <a:rPr lang="en" sz="2000"/>
              <a:t>Don’t be overwhelmed! Kantu can be both complex and simple</a:t>
            </a:r>
            <a:endParaRPr sz="2000"/>
          </a:p>
          <a:p>
            <a:pPr indent="-355600" lvl="0" marL="457200" rtl="0" algn="l">
              <a:lnSpc>
                <a:spcPct val="113000"/>
              </a:lnSpc>
              <a:spcBef>
                <a:spcPts val="1200"/>
              </a:spcBef>
              <a:spcAft>
                <a:spcPts val="0"/>
              </a:spcAft>
              <a:buSzPts val="2000"/>
              <a:buChar char="●"/>
            </a:pPr>
            <a:r>
              <a:rPr lang="en" sz="2000"/>
              <a:t>Install</a:t>
            </a:r>
            <a:r>
              <a:rPr lang="en" sz="2000"/>
              <a:t> </a:t>
            </a:r>
            <a:r>
              <a:rPr lang="en" sz="2000" u="sng">
                <a:solidFill>
                  <a:schemeClr val="accent5"/>
                </a:solidFill>
                <a:hlinkClick r:id="rId3"/>
              </a:rPr>
              <a:t>Chrome web store</a:t>
            </a:r>
            <a:endParaRPr sz="2000"/>
          </a:p>
          <a:p>
            <a:pPr indent="-355600" lvl="0" marL="457200" rtl="0" algn="l">
              <a:lnSpc>
                <a:spcPct val="113000"/>
              </a:lnSpc>
              <a:spcBef>
                <a:spcPts val="1200"/>
              </a:spcBef>
              <a:spcAft>
                <a:spcPts val="0"/>
              </a:spcAft>
              <a:buSzPts val="2000"/>
              <a:buChar char="●"/>
            </a:pPr>
            <a:r>
              <a:rPr lang="en" sz="2000"/>
              <a:t>Plan out the process to be automated step by step</a:t>
            </a:r>
            <a:endParaRPr sz="2000"/>
          </a:p>
          <a:p>
            <a:pPr indent="-355600" lvl="0" marL="457200" rtl="0" algn="l">
              <a:lnSpc>
                <a:spcPct val="113000"/>
              </a:lnSpc>
              <a:spcBef>
                <a:spcPts val="1200"/>
              </a:spcBef>
              <a:spcAft>
                <a:spcPts val="0"/>
              </a:spcAft>
              <a:buSzPts val="2000"/>
              <a:buChar char="●"/>
            </a:pPr>
            <a:r>
              <a:rPr lang="en" sz="2000"/>
              <a:t>Use Record function to create base script</a:t>
            </a:r>
            <a:endParaRPr sz="2000"/>
          </a:p>
          <a:p>
            <a:pPr indent="-355600" lvl="0" marL="457200" rtl="0" algn="l">
              <a:lnSpc>
                <a:spcPct val="113000"/>
              </a:lnSpc>
              <a:spcBef>
                <a:spcPts val="1200"/>
              </a:spcBef>
              <a:spcAft>
                <a:spcPts val="0"/>
              </a:spcAft>
              <a:buSzPts val="2000"/>
              <a:buChar char="●"/>
            </a:pPr>
            <a:r>
              <a:rPr lang="en" sz="2000"/>
              <a:t>Clean up the script and check it works</a:t>
            </a:r>
            <a:endParaRPr sz="2000"/>
          </a:p>
          <a:p>
            <a:pPr indent="-355600" lvl="0" marL="457200" rtl="0" algn="l">
              <a:lnSpc>
                <a:spcPct val="113000"/>
              </a:lnSpc>
              <a:spcBef>
                <a:spcPts val="1200"/>
              </a:spcBef>
              <a:spcAft>
                <a:spcPts val="0"/>
              </a:spcAft>
              <a:buSzPts val="2000"/>
              <a:buChar char="●"/>
            </a:pPr>
            <a:r>
              <a:rPr lang="en" sz="2000"/>
              <a:t>Determine what steps are missing from process create commands ONE AT A TIME using support materials</a:t>
            </a:r>
            <a:endParaRPr sz="2000"/>
          </a:p>
          <a:p>
            <a:pPr indent="0" lvl="0" marL="457200" rtl="0" algn="l">
              <a:lnSpc>
                <a:spcPct val="113000"/>
              </a:lnSpc>
              <a:spcBef>
                <a:spcPts val="1200"/>
              </a:spcBef>
              <a:spcAft>
                <a:spcPts val="0"/>
              </a:spcAft>
              <a:buNone/>
            </a:pPr>
            <a:r>
              <a:rPr lang="en" sz="2000" u="sng">
                <a:solidFill>
                  <a:schemeClr val="hlink"/>
                </a:solidFill>
                <a:hlinkClick r:id="rId4"/>
              </a:rPr>
              <a:t>DEMO</a:t>
            </a:r>
            <a:endParaRPr sz="2000"/>
          </a:p>
          <a:p>
            <a:pPr indent="0" lvl="0" marL="0" rtl="0" algn="l">
              <a:lnSpc>
                <a:spcPct val="114000"/>
              </a:lnSpc>
              <a:spcBef>
                <a:spcPts val="1200"/>
              </a:spcBef>
              <a:spcAft>
                <a:spcPts val="1600"/>
              </a:spcAft>
              <a:buNone/>
            </a:pPr>
            <a:r>
              <a:t/>
            </a:r>
            <a:endParaRPr>
              <a:solidFill>
                <a:schemeClr val="dk1"/>
              </a:solidFill>
            </a:endParaRPr>
          </a:p>
        </p:txBody>
      </p:sp>
      <p:pic>
        <p:nvPicPr>
          <p:cNvPr id="109" name="Google Shape;109;p19"/>
          <p:cNvPicPr preferRelativeResize="0"/>
          <p:nvPr/>
        </p:nvPicPr>
        <p:blipFill rotWithShape="1">
          <a:blip r:embed="rId5">
            <a:alphaModFix/>
          </a:blip>
          <a:srcRect b="0" l="0" r="219" t="0"/>
          <a:stretch/>
        </p:blipFill>
        <p:spPr>
          <a:xfrm>
            <a:off x="0" y="1042538"/>
            <a:ext cx="9144001" cy="85725"/>
          </a:xfrm>
          <a:prstGeom prst="rect">
            <a:avLst/>
          </a:prstGeom>
          <a:noFill/>
          <a:ln>
            <a:noFill/>
          </a:ln>
        </p:spPr>
      </p:pic>
      <p:pic>
        <p:nvPicPr>
          <p:cNvPr id="110" name="Google Shape;110;p19"/>
          <p:cNvPicPr preferRelativeResize="0"/>
          <p:nvPr/>
        </p:nvPicPr>
        <p:blipFill rotWithShape="1">
          <a:blip r:embed="rId6">
            <a:alphaModFix/>
          </a:blip>
          <a:srcRect b="21845" l="0" r="0" t="57282"/>
          <a:stretch/>
        </p:blipFill>
        <p:spPr>
          <a:xfrm>
            <a:off x="-14250" y="5188125"/>
            <a:ext cx="9221352" cy="166987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20"/>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Creating a macro cont.</a:t>
            </a:r>
            <a:endParaRPr b="1" sz="2400">
              <a:solidFill>
                <a:srgbClr val="27348B"/>
              </a:solidFill>
              <a:latin typeface="Trebuchet MS"/>
              <a:ea typeface="Trebuchet MS"/>
              <a:cs typeface="Trebuchet MS"/>
              <a:sym typeface="Trebuchet MS"/>
            </a:endParaRPr>
          </a:p>
        </p:txBody>
      </p:sp>
      <p:sp>
        <p:nvSpPr>
          <p:cNvPr id="116" name="Google Shape;116;p20"/>
          <p:cNvSpPr txBox="1"/>
          <p:nvPr>
            <p:ph idx="4294967295" type="body"/>
          </p:nvPr>
        </p:nvSpPr>
        <p:spPr>
          <a:xfrm>
            <a:off x="685800" y="1495350"/>
            <a:ext cx="7715400" cy="4596600"/>
          </a:xfrm>
          <a:prstGeom prst="rect">
            <a:avLst/>
          </a:prstGeom>
        </p:spPr>
        <p:txBody>
          <a:bodyPr anchorCtr="0" anchor="t" bIns="91425" lIns="91425" spcFirstLastPara="1" rIns="91425" wrap="square" tIns="91425">
            <a:noAutofit/>
          </a:bodyPr>
          <a:lstStyle/>
          <a:p>
            <a:pPr indent="-355600" lvl="0" marL="457200" rtl="0" algn="l">
              <a:lnSpc>
                <a:spcPct val="113000"/>
              </a:lnSpc>
              <a:spcBef>
                <a:spcPts val="0"/>
              </a:spcBef>
              <a:spcAft>
                <a:spcPts val="0"/>
              </a:spcAft>
              <a:buSzPts val="2000"/>
              <a:buChar char="●"/>
            </a:pPr>
            <a:r>
              <a:rPr lang="en" sz="2000"/>
              <a:t>Base commands are generally simple eg. open/click/type etc.</a:t>
            </a:r>
            <a:endParaRPr sz="2000"/>
          </a:p>
          <a:p>
            <a:pPr indent="-355600" lvl="0" marL="457200" rtl="0" algn="l">
              <a:lnSpc>
                <a:spcPct val="113000"/>
              </a:lnSpc>
              <a:spcBef>
                <a:spcPts val="1200"/>
              </a:spcBef>
              <a:spcAft>
                <a:spcPts val="0"/>
              </a:spcAft>
              <a:buSzPts val="2000"/>
              <a:buChar char="●"/>
            </a:pPr>
            <a:r>
              <a:rPr lang="en" sz="2000"/>
              <a:t>ID = location of element</a:t>
            </a:r>
            <a:endParaRPr sz="2000"/>
          </a:p>
          <a:p>
            <a:pPr indent="-355600" lvl="0" marL="457200" rtl="0" algn="l">
              <a:lnSpc>
                <a:spcPct val="113000"/>
              </a:lnSpc>
              <a:spcBef>
                <a:spcPts val="1200"/>
              </a:spcBef>
              <a:spcAft>
                <a:spcPts val="0"/>
              </a:spcAft>
              <a:buSzPts val="2000"/>
              <a:buChar char="●"/>
            </a:pPr>
            <a:r>
              <a:rPr lang="en" sz="2000"/>
              <a:t>Xpath = CSS location if no ID exists</a:t>
            </a:r>
            <a:endParaRPr sz="2000"/>
          </a:p>
          <a:p>
            <a:pPr indent="-355600" lvl="0" marL="457200" rtl="0" algn="l">
              <a:lnSpc>
                <a:spcPct val="113000"/>
              </a:lnSpc>
              <a:spcBef>
                <a:spcPts val="1200"/>
              </a:spcBef>
              <a:spcAft>
                <a:spcPts val="0"/>
              </a:spcAft>
              <a:buSzPts val="2000"/>
              <a:buChar char="●"/>
            </a:pPr>
            <a:r>
              <a:rPr lang="en" sz="2000"/>
              <a:t>Can also switch to JSON view if preferred</a:t>
            </a:r>
            <a:endParaRPr sz="2000"/>
          </a:p>
          <a:p>
            <a:pPr indent="-355600" lvl="0" marL="457200" rtl="0" algn="l">
              <a:lnSpc>
                <a:spcPct val="113000"/>
              </a:lnSpc>
              <a:spcBef>
                <a:spcPts val="1200"/>
              </a:spcBef>
              <a:spcAft>
                <a:spcPts val="0"/>
              </a:spcAft>
              <a:buSzPts val="2000"/>
              <a:buChar char="●"/>
            </a:pPr>
            <a:r>
              <a:rPr lang="en" sz="2000"/>
              <a:t>Can read/write to CSV</a:t>
            </a:r>
            <a:endParaRPr sz="2000"/>
          </a:p>
          <a:p>
            <a:pPr indent="-355600" lvl="0" marL="457200" rtl="0" algn="l">
              <a:lnSpc>
                <a:spcPct val="113000"/>
              </a:lnSpc>
              <a:spcBef>
                <a:spcPts val="1200"/>
              </a:spcBef>
              <a:spcAft>
                <a:spcPts val="0"/>
              </a:spcAft>
              <a:buSzPts val="2000"/>
              <a:buChar char="●"/>
            </a:pPr>
            <a:r>
              <a:rPr lang="en" sz="2000"/>
              <a:t>If/then/else statements</a:t>
            </a:r>
            <a:endParaRPr sz="2000"/>
          </a:p>
          <a:p>
            <a:pPr indent="-355600" lvl="0" marL="457200" rtl="0" algn="l">
              <a:lnSpc>
                <a:spcPct val="113000"/>
              </a:lnSpc>
              <a:spcBef>
                <a:spcPts val="1200"/>
              </a:spcBef>
              <a:spcAft>
                <a:spcPts val="1200"/>
              </a:spcAft>
              <a:buSzPts val="2000"/>
              <a:buChar char="●"/>
            </a:pPr>
            <a:r>
              <a:rPr lang="en" sz="2000"/>
              <a:t>NEW  - Visual UI Testing</a:t>
            </a:r>
            <a:endParaRPr sz="2000"/>
          </a:p>
        </p:txBody>
      </p:sp>
      <p:pic>
        <p:nvPicPr>
          <p:cNvPr id="117" name="Google Shape;117;p20"/>
          <p:cNvPicPr preferRelativeResize="0"/>
          <p:nvPr/>
        </p:nvPicPr>
        <p:blipFill rotWithShape="1">
          <a:blip r:embed="rId3">
            <a:alphaModFix/>
          </a:blip>
          <a:srcRect b="0" l="0" r="219" t="0"/>
          <a:stretch/>
        </p:blipFill>
        <p:spPr>
          <a:xfrm>
            <a:off x="0" y="1042538"/>
            <a:ext cx="9144001" cy="85725"/>
          </a:xfrm>
          <a:prstGeom prst="rect">
            <a:avLst/>
          </a:prstGeom>
          <a:noFill/>
          <a:ln>
            <a:noFill/>
          </a:ln>
        </p:spPr>
      </p:pic>
      <p:pic>
        <p:nvPicPr>
          <p:cNvPr id="118" name="Google Shape;118;p20"/>
          <p:cNvPicPr preferRelativeResize="0"/>
          <p:nvPr/>
        </p:nvPicPr>
        <p:blipFill rotWithShape="1">
          <a:blip r:embed="rId4">
            <a:alphaModFix/>
          </a:blip>
          <a:srcRect b="54612" l="0" r="0" t="27182"/>
          <a:stretch/>
        </p:blipFill>
        <p:spPr>
          <a:xfrm>
            <a:off x="-42750" y="5188125"/>
            <a:ext cx="9238697" cy="166987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sp>
        <p:nvSpPr>
          <p:cNvPr id="123" name="Google Shape;123;p21"/>
          <p:cNvSpPr txBox="1"/>
          <p:nvPr>
            <p:ph idx="4294967295" type="title"/>
          </p:nvPr>
        </p:nvSpPr>
        <p:spPr>
          <a:xfrm>
            <a:off x="311700" y="279042"/>
            <a:ext cx="8520600" cy="763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b="1" lang="en" sz="2400">
                <a:solidFill>
                  <a:srgbClr val="27348B"/>
                </a:solidFill>
                <a:latin typeface="Trebuchet MS"/>
                <a:ea typeface="Trebuchet MS"/>
                <a:cs typeface="Trebuchet MS"/>
                <a:sym typeface="Trebuchet MS"/>
              </a:rPr>
              <a:t>Support</a:t>
            </a:r>
            <a:endParaRPr b="1" sz="2400">
              <a:solidFill>
                <a:srgbClr val="27348B"/>
              </a:solidFill>
              <a:latin typeface="Trebuchet MS"/>
              <a:ea typeface="Trebuchet MS"/>
              <a:cs typeface="Trebuchet MS"/>
              <a:sym typeface="Trebuchet MS"/>
            </a:endParaRPr>
          </a:p>
        </p:txBody>
      </p:sp>
      <p:sp>
        <p:nvSpPr>
          <p:cNvPr id="124" name="Google Shape;124;p21"/>
          <p:cNvSpPr txBox="1"/>
          <p:nvPr>
            <p:ph idx="4294967295" type="body"/>
          </p:nvPr>
        </p:nvSpPr>
        <p:spPr>
          <a:xfrm>
            <a:off x="685800" y="1536625"/>
            <a:ext cx="7715400" cy="4555200"/>
          </a:xfrm>
          <a:prstGeom prst="rect">
            <a:avLst/>
          </a:prstGeom>
        </p:spPr>
        <p:txBody>
          <a:bodyPr anchorCtr="0" anchor="t" bIns="91425" lIns="91425" spcFirstLastPara="1" rIns="91425" wrap="square" tIns="91425">
            <a:noAutofit/>
          </a:bodyPr>
          <a:lstStyle/>
          <a:p>
            <a:pPr indent="0" lvl="0" marL="0" rtl="0" algn="l">
              <a:lnSpc>
                <a:spcPct val="114000"/>
              </a:lnSpc>
              <a:spcBef>
                <a:spcPts val="0"/>
              </a:spcBef>
              <a:spcAft>
                <a:spcPts val="0"/>
              </a:spcAft>
              <a:buNone/>
            </a:pPr>
            <a:r>
              <a:rPr lang="en" sz="2000"/>
              <a:t>Support documentation:</a:t>
            </a:r>
            <a:endParaRPr sz="2000"/>
          </a:p>
          <a:p>
            <a:pPr indent="0" lvl="0" marL="0" rtl="0" algn="l">
              <a:lnSpc>
                <a:spcPct val="114000"/>
              </a:lnSpc>
              <a:spcBef>
                <a:spcPts val="1600"/>
              </a:spcBef>
              <a:spcAft>
                <a:spcPts val="0"/>
              </a:spcAft>
              <a:buNone/>
            </a:pPr>
            <a:r>
              <a:rPr lang="en" sz="2000" u="sng">
                <a:solidFill>
                  <a:schemeClr val="hlink"/>
                </a:solidFill>
                <a:hlinkClick r:id="rId3"/>
              </a:rPr>
              <a:t>Kantu Docs</a:t>
            </a:r>
            <a:endParaRPr sz="2000"/>
          </a:p>
          <a:p>
            <a:pPr indent="0" lvl="0" marL="0" rtl="0" algn="l">
              <a:lnSpc>
                <a:spcPct val="114000"/>
              </a:lnSpc>
              <a:spcBef>
                <a:spcPts val="1600"/>
              </a:spcBef>
              <a:spcAft>
                <a:spcPts val="0"/>
              </a:spcAft>
              <a:buNone/>
            </a:pPr>
            <a:r>
              <a:rPr lang="en" sz="2000" u="sng">
                <a:solidFill>
                  <a:schemeClr val="hlink"/>
                </a:solidFill>
                <a:hlinkClick r:id="rId4"/>
              </a:rPr>
              <a:t>Selenium ID Commands</a:t>
            </a:r>
            <a:endParaRPr sz="2000"/>
          </a:p>
          <a:p>
            <a:pPr indent="0" lvl="0" marL="0" rtl="0" algn="l">
              <a:lnSpc>
                <a:spcPct val="114000"/>
              </a:lnSpc>
              <a:spcBef>
                <a:spcPts val="1600"/>
              </a:spcBef>
              <a:spcAft>
                <a:spcPts val="0"/>
              </a:spcAft>
              <a:buNone/>
            </a:pPr>
            <a:r>
              <a:rPr lang="en" sz="2000" u="sng">
                <a:solidFill>
                  <a:schemeClr val="hlink"/>
                </a:solidFill>
                <a:hlinkClick r:id="rId5"/>
              </a:rPr>
              <a:t>Kantu User forum </a:t>
            </a:r>
            <a:endParaRPr sz="2000"/>
          </a:p>
          <a:p>
            <a:pPr indent="0" lvl="0" marL="0" rtl="0" algn="l">
              <a:lnSpc>
                <a:spcPct val="114000"/>
              </a:lnSpc>
              <a:spcBef>
                <a:spcPts val="1600"/>
              </a:spcBef>
              <a:spcAft>
                <a:spcPts val="0"/>
              </a:spcAft>
              <a:buNone/>
            </a:pPr>
            <a:r>
              <a:rPr lang="en" sz="2000"/>
              <a:t>Pre-installed Demo macros</a:t>
            </a:r>
            <a:endParaRPr sz="2000"/>
          </a:p>
          <a:p>
            <a:pPr indent="0" lvl="0" marL="0" rtl="0" algn="l">
              <a:lnSpc>
                <a:spcPct val="114000"/>
              </a:lnSpc>
              <a:spcBef>
                <a:spcPts val="1600"/>
              </a:spcBef>
              <a:spcAft>
                <a:spcPts val="0"/>
              </a:spcAft>
              <a:buNone/>
            </a:pPr>
            <a:r>
              <a:rPr lang="en" sz="2000"/>
              <a:t>Google!</a:t>
            </a:r>
            <a:endParaRPr sz="2000"/>
          </a:p>
          <a:p>
            <a:pPr indent="0" lvl="0" marL="0" rtl="0" algn="l">
              <a:lnSpc>
                <a:spcPct val="114000"/>
              </a:lnSpc>
              <a:spcBef>
                <a:spcPts val="1600"/>
              </a:spcBef>
              <a:spcAft>
                <a:spcPts val="0"/>
              </a:spcAft>
              <a:buNone/>
            </a:pPr>
            <a:r>
              <a:t/>
            </a:r>
            <a:endParaRPr>
              <a:solidFill>
                <a:schemeClr val="dk1"/>
              </a:solidFill>
            </a:endParaRPr>
          </a:p>
          <a:p>
            <a:pPr indent="0" lvl="0" marL="0" rtl="0" algn="l">
              <a:lnSpc>
                <a:spcPct val="114000"/>
              </a:lnSpc>
              <a:spcBef>
                <a:spcPts val="1600"/>
              </a:spcBef>
              <a:spcAft>
                <a:spcPts val="1600"/>
              </a:spcAft>
              <a:buNone/>
            </a:pPr>
            <a:r>
              <a:t/>
            </a:r>
            <a:endParaRPr>
              <a:solidFill>
                <a:schemeClr val="dk1"/>
              </a:solidFill>
            </a:endParaRPr>
          </a:p>
        </p:txBody>
      </p:sp>
      <p:pic>
        <p:nvPicPr>
          <p:cNvPr id="125" name="Google Shape;125;p21"/>
          <p:cNvPicPr preferRelativeResize="0"/>
          <p:nvPr/>
        </p:nvPicPr>
        <p:blipFill rotWithShape="1">
          <a:blip r:embed="rId6">
            <a:alphaModFix/>
          </a:blip>
          <a:srcRect b="0" l="0" r="219" t="0"/>
          <a:stretch/>
        </p:blipFill>
        <p:spPr>
          <a:xfrm>
            <a:off x="0" y="1042538"/>
            <a:ext cx="9144001" cy="85725"/>
          </a:xfrm>
          <a:prstGeom prst="rect">
            <a:avLst/>
          </a:prstGeom>
          <a:noFill/>
          <a:ln>
            <a:noFill/>
          </a:ln>
        </p:spPr>
      </p:pic>
      <p:pic>
        <p:nvPicPr>
          <p:cNvPr id="126" name="Google Shape;126;p21"/>
          <p:cNvPicPr preferRelativeResize="0"/>
          <p:nvPr/>
        </p:nvPicPr>
        <p:blipFill rotWithShape="1">
          <a:blip r:embed="rId7">
            <a:alphaModFix/>
          </a:blip>
          <a:srcRect b="70392" l="0" r="0" t="11401"/>
          <a:stretch/>
        </p:blipFill>
        <p:spPr>
          <a:xfrm>
            <a:off x="-42750" y="5188125"/>
            <a:ext cx="9186745" cy="1669873"/>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