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578" r:id="rId2"/>
    <p:sldId id="260" r:id="rId3"/>
    <p:sldId id="580" r:id="rId4"/>
    <p:sldId id="579" r:id="rId5"/>
    <p:sldId id="569" r:id="rId6"/>
    <p:sldId id="570" r:id="rId7"/>
    <p:sldId id="571" r:id="rId8"/>
    <p:sldId id="572" r:id="rId9"/>
    <p:sldId id="573" r:id="rId10"/>
    <p:sldId id="574" r:id="rId11"/>
    <p:sldId id="575" r:id="rId12"/>
    <p:sldId id="576" r:id="rId13"/>
    <p:sldId id="577" r:id="rId14"/>
    <p:sldId id="256" r:id="rId15"/>
    <p:sldId id="565" r:id="rId16"/>
    <p:sldId id="583" r:id="rId17"/>
    <p:sldId id="584" r:id="rId18"/>
    <p:sldId id="585" r:id="rId19"/>
    <p:sldId id="586" r:id="rId20"/>
    <p:sldId id="567" r:id="rId21"/>
    <p:sldId id="265" r:id="rId22"/>
    <p:sldId id="259" r:id="rId23"/>
    <p:sldId id="258" r:id="rId24"/>
    <p:sldId id="262" r:id="rId25"/>
    <p:sldId id="587" r:id="rId26"/>
    <p:sldId id="582" r:id="rId27"/>
    <p:sldId id="581" r:id="rId28"/>
    <p:sldId id="564" r:id="rId29"/>
    <p:sldId id="590" r:id="rId30"/>
  </p:sldIdLst>
  <p:sldSz cx="12192000" cy="6858000"/>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9" autoAdjust="0"/>
    <p:restoredTop sz="94660"/>
  </p:normalViewPr>
  <p:slideViewPr>
    <p:cSldViewPr snapToGrid="0">
      <p:cViewPr varScale="1">
        <p:scale>
          <a:sx n="91" d="100"/>
          <a:sy n="91" d="100"/>
        </p:scale>
        <p:origin x="3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8E1B28-7992-4B05-8233-4CEB343A32EE}" type="doc">
      <dgm:prSet loTypeId="urn:microsoft.com/office/officeart/2005/8/layout/hProcess7" loCatId="list" qsTypeId="urn:microsoft.com/office/officeart/2005/8/quickstyle/simple1" qsCatId="simple" csTypeId="urn:microsoft.com/office/officeart/2005/8/colors/colorful1" csCatId="colorful" phldr="1"/>
      <dgm:spPr/>
      <dgm:t>
        <a:bodyPr/>
        <a:lstStyle/>
        <a:p>
          <a:endParaRPr lang="en-GB"/>
        </a:p>
      </dgm:t>
    </dgm:pt>
    <dgm:pt modelId="{1F498564-8026-44CD-8504-8319242F83CD}">
      <dgm:prSet phldrT="[Tekst]"/>
      <dgm:spPr>
        <a:solidFill>
          <a:schemeClr val="accent5">
            <a:lumMod val="60000"/>
            <a:lumOff val="40000"/>
          </a:schemeClr>
        </a:solidFill>
      </dgm:spPr>
      <dgm:t>
        <a:bodyPr/>
        <a:lstStyle/>
        <a:p>
          <a:r>
            <a:rPr lang="en-US" noProof="0" dirty="0"/>
            <a:t>December 2016 – June 2019</a:t>
          </a:r>
        </a:p>
      </dgm:t>
    </dgm:pt>
    <dgm:pt modelId="{35F92FAA-EF86-4EB3-B224-6AAA484F70B7}" type="parTrans" cxnId="{1087F07C-3F5A-49E5-95CE-2C6680F3529D}">
      <dgm:prSet/>
      <dgm:spPr/>
      <dgm:t>
        <a:bodyPr/>
        <a:lstStyle/>
        <a:p>
          <a:endParaRPr lang="en-GB"/>
        </a:p>
      </dgm:t>
    </dgm:pt>
    <dgm:pt modelId="{0AE8C4F3-ACB4-44F5-80B5-B54EDB76C18E}" type="sibTrans" cxnId="{1087F07C-3F5A-49E5-95CE-2C6680F3529D}">
      <dgm:prSet/>
      <dgm:spPr/>
      <dgm:t>
        <a:bodyPr/>
        <a:lstStyle/>
        <a:p>
          <a:endParaRPr lang="en-GB"/>
        </a:p>
      </dgm:t>
    </dgm:pt>
    <dgm:pt modelId="{EF9EDEF5-0484-4B47-B65B-E58E03420BB7}">
      <dgm:prSet phldrT="[Tekst]"/>
      <dgm:spPr/>
      <dgm:t>
        <a:bodyPr/>
        <a:lstStyle/>
        <a:p>
          <a:r>
            <a:rPr lang="en-US" noProof="0" dirty="0"/>
            <a:t>Piloting phase  RA21</a:t>
          </a:r>
        </a:p>
      </dgm:t>
    </dgm:pt>
    <dgm:pt modelId="{087A9CCD-5B41-4B0E-BC57-99D1DD3ACE2C}" type="parTrans" cxnId="{77E28E4B-9320-40C2-A222-8FBB86317A40}">
      <dgm:prSet/>
      <dgm:spPr/>
      <dgm:t>
        <a:bodyPr/>
        <a:lstStyle/>
        <a:p>
          <a:endParaRPr lang="en-GB"/>
        </a:p>
      </dgm:t>
    </dgm:pt>
    <dgm:pt modelId="{A619ADF5-F194-4646-8968-CC6ED33E907F}" type="sibTrans" cxnId="{77E28E4B-9320-40C2-A222-8FBB86317A40}">
      <dgm:prSet/>
      <dgm:spPr/>
      <dgm:t>
        <a:bodyPr/>
        <a:lstStyle/>
        <a:p>
          <a:endParaRPr lang="en-GB"/>
        </a:p>
      </dgm:t>
    </dgm:pt>
    <dgm:pt modelId="{FFE0EF95-6FCD-402D-926E-60CDA564869A}">
      <dgm:prSet phldrT="[Tekst]"/>
      <dgm:spPr>
        <a:solidFill>
          <a:schemeClr val="accent1">
            <a:lumMod val="50000"/>
          </a:schemeClr>
        </a:solidFill>
      </dgm:spPr>
      <dgm:t>
        <a:bodyPr/>
        <a:lstStyle/>
        <a:p>
          <a:r>
            <a:rPr lang="en-US" noProof="0" dirty="0"/>
            <a:t>July 2019 – June 2020</a:t>
          </a:r>
        </a:p>
      </dgm:t>
    </dgm:pt>
    <dgm:pt modelId="{2E5A38B6-D283-4E96-A6E3-48DCC62D95A2}" type="parTrans" cxnId="{6767C607-51E0-4154-A874-A664A60AD033}">
      <dgm:prSet/>
      <dgm:spPr/>
      <dgm:t>
        <a:bodyPr/>
        <a:lstStyle/>
        <a:p>
          <a:endParaRPr lang="en-GB"/>
        </a:p>
      </dgm:t>
    </dgm:pt>
    <dgm:pt modelId="{D367B941-81E7-4B14-814C-54F2E834AEAB}" type="sibTrans" cxnId="{6767C607-51E0-4154-A874-A664A60AD033}">
      <dgm:prSet/>
      <dgm:spPr/>
      <dgm:t>
        <a:bodyPr/>
        <a:lstStyle/>
        <a:p>
          <a:endParaRPr lang="en-GB"/>
        </a:p>
      </dgm:t>
    </dgm:pt>
    <dgm:pt modelId="{2A8CB6E4-7662-44BF-9AE1-39EC9AE53D45}">
      <dgm:prSet phldrT="[Tekst]"/>
      <dgm:spPr/>
      <dgm:t>
        <a:bodyPr/>
        <a:lstStyle/>
        <a:p>
          <a:r>
            <a:rPr lang="en-US" noProof="0" dirty="0" err="1"/>
            <a:t>SeamlessAccess</a:t>
          </a:r>
          <a:r>
            <a:rPr lang="en-US" noProof="0" dirty="0"/>
            <a:t> Beta Phase Operational</a:t>
          </a:r>
        </a:p>
      </dgm:t>
    </dgm:pt>
    <dgm:pt modelId="{B956BA0D-DC1B-4229-BC1E-04B155FACCD2}" type="parTrans" cxnId="{505213E1-7BE8-4D15-B9FE-01A899DE50EF}">
      <dgm:prSet/>
      <dgm:spPr/>
      <dgm:t>
        <a:bodyPr/>
        <a:lstStyle/>
        <a:p>
          <a:endParaRPr lang="en-GB"/>
        </a:p>
      </dgm:t>
    </dgm:pt>
    <dgm:pt modelId="{F1C12141-B953-454B-B9C3-26B42BEFB16F}" type="sibTrans" cxnId="{505213E1-7BE8-4D15-B9FE-01A899DE50EF}">
      <dgm:prSet/>
      <dgm:spPr/>
      <dgm:t>
        <a:bodyPr/>
        <a:lstStyle/>
        <a:p>
          <a:endParaRPr lang="en-GB"/>
        </a:p>
      </dgm:t>
    </dgm:pt>
    <dgm:pt modelId="{4AF7E1E9-530E-4DE1-AC31-D6E9F5285AD4}">
      <dgm:prSet phldrT="[Tekst]"/>
      <dgm:spPr>
        <a:solidFill>
          <a:schemeClr val="accent1">
            <a:lumMod val="60000"/>
            <a:lumOff val="40000"/>
          </a:schemeClr>
        </a:solidFill>
      </dgm:spPr>
      <dgm:t>
        <a:bodyPr/>
        <a:lstStyle/>
        <a:p>
          <a:r>
            <a:rPr lang="en-US" noProof="0" dirty="0"/>
            <a:t>July 2020 - onwards</a:t>
          </a:r>
        </a:p>
      </dgm:t>
    </dgm:pt>
    <dgm:pt modelId="{9C26555C-08EB-44EE-A43A-61AAAE322F59}" type="parTrans" cxnId="{51828203-E26A-4C43-8E74-36AF773FEA26}">
      <dgm:prSet/>
      <dgm:spPr/>
      <dgm:t>
        <a:bodyPr/>
        <a:lstStyle/>
        <a:p>
          <a:endParaRPr lang="en-GB"/>
        </a:p>
      </dgm:t>
    </dgm:pt>
    <dgm:pt modelId="{7B04E840-907F-4F6A-937A-0291966753FA}" type="sibTrans" cxnId="{51828203-E26A-4C43-8E74-36AF773FEA26}">
      <dgm:prSet/>
      <dgm:spPr/>
      <dgm:t>
        <a:bodyPr/>
        <a:lstStyle/>
        <a:p>
          <a:endParaRPr lang="en-GB"/>
        </a:p>
      </dgm:t>
    </dgm:pt>
    <dgm:pt modelId="{2EC5B11F-14A5-4762-8D36-F402018D1740}">
      <dgm:prSet phldrT="[Tekst]"/>
      <dgm:spPr/>
      <dgm:t>
        <a:bodyPr/>
        <a:lstStyle/>
        <a:p>
          <a:r>
            <a:rPr lang="en-US" noProof="0" dirty="0"/>
            <a:t>Full service operational </a:t>
          </a:r>
        </a:p>
      </dgm:t>
    </dgm:pt>
    <dgm:pt modelId="{79403C2D-5961-4068-98A1-A30D5AAE97CF}" type="parTrans" cxnId="{9A287C66-E0EC-4E72-9077-E69D2B19EE0B}">
      <dgm:prSet/>
      <dgm:spPr/>
      <dgm:t>
        <a:bodyPr/>
        <a:lstStyle/>
        <a:p>
          <a:endParaRPr lang="en-GB"/>
        </a:p>
      </dgm:t>
    </dgm:pt>
    <dgm:pt modelId="{AC0BCFA7-4923-410C-94D8-9878A5B5291A}" type="sibTrans" cxnId="{9A287C66-E0EC-4E72-9077-E69D2B19EE0B}">
      <dgm:prSet/>
      <dgm:spPr/>
      <dgm:t>
        <a:bodyPr/>
        <a:lstStyle/>
        <a:p>
          <a:endParaRPr lang="en-GB"/>
        </a:p>
      </dgm:t>
    </dgm:pt>
    <dgm:pt modelId="{2FD2928D-7A1E-44BD-A0F0-978F8728CAAB}" type="pres">
      <dgm:prSet presAssocID="{168E1B28-7992-4B05-8233-4CEB343A32EE}" presName="Name0" presStyleCnt="0">
        <dgm:presLayoutVars>
          <dgm:dir/>
          <dgm:animLvl val="lvl"/>
          <dgm:resizeHandles val="exact"/>
        </dgm:presLayoutVars>
      </dgm:prSet>
      <dgm:spPr/>
    </dgm:pt>
    <dgm:pt modelId="{B6572FDC-363F-44CF-B208-2756575FD214}" type="pres">
      <dgm:prSet presAssocID="{1F498564-8026-44CD-8504-8319242F83CD}" presName="compositeNode" presStyleCnt="0">
        <dgm:presLayoutVars>
          <dgm:bulletEnabled val="1"/>
        </dgm:presLayoutVars>
      </dgm:prSet>
      <dgm:spPr/>
    </dgm:pt>
    <dgm:pt modelId="{9615114F-2E19-40EC-B577-C5C3B06A818B}" type="pres">
      <dgm:prSet presAssocID="{1F498564-8026-44CD-8504-8319242F83CD}" presName="bgRect" presStyleLbl="node1" presStyleIdx="0" presStyleCnt="3"/>
      <dgm:spPr/>
    </dgm:pt>
    <dgm:pt modelId="{6B58EA51-B48E-4253-83B8-E0BC4969956F}" type="pres">
      <dgm:prSet presAssocID="{1F498564-8026-44CD-8504-8319242F83CD}" presName="parentNode" presStyleLbl="node1" presStyleIdx="0" presStyleCnt="3">
        <dgm:presLayoutVars>
          <dgm:chMax val="0"/>
          <dgm:bulletEnabled val="1"/>
        </dgm:presLayoutVars>
      </dgm:prSet>
      <dgm:spPr/>
    </dgm:pt>
    <dgm:pt modelId="{CDC77286-52F5-490D-87F3-8C96759408DB}" type="pres">
      <dgm:prSet presAssocID="{1F498564-8026-44CD-8504-8319242F83CD}" presName="childNode" presStyleLbl="node1" presStyleIdx="0" presStyleCnt="3">
        <dgm:presLayoutVars>
          <dgm:bulletEnabled val="1"/>
        </dgm:presLayoutVars>
      </dgm:prSet>
      <dgm:spPr/>
    </dgm:pt>
    <dgm:pt modelId="{023DED23-0B06-4F28-B9C5-BD6971E9A925}" type="pres">
      <dgm:prSet presAssocID="{0AE8C4F3-ACB4-44F5-80B5-B54EDB76C18E}" presName="hSp" presStyleCnt="0"/>
      <dgm:spPr/>
    </dgm:pt>
    <dgm:pt modelId="{DE6B9DE1-8016-4835-86D9-602D7EDEF76D}" type="pres">
      <dgm:prSet presAssocID="{0AE8C4F3-ACB4-44F5-80B5-B54EDB76C18E}" presName="vProcSp" presStyleCnt="0"/>
      <dgm:spPr/>
    </dgm:pt>
    <dgm:pt modelId="{0441D6CB-8E14-41AD-8E01-30FCC61D7917}" type="pres">
      <dgm:prSet presAssocID="{0AE8C4F3-ACB4-44F5-80B5-B54EDB76C18E}" presName="vSp1" presStyleCnt="0"/>
      <dgm:spPr/>
    </dgm:pt>
    <dgm:pt modelId="{014A46B6-8DCE-4216-BDAD-EE85CEDDD256}" type="pres">
      <dgm:prSet presAssocID="{0AE8C4F3-ACB4-44F5-80B5-B54EDB76C18E}" presName="simulatedConn" presStyleLbl="solidFgAcc1" presStyleIdx="0" presStyleCnt="2"/>
      <dgm:spPr/>
    </dgm:pt>
    <dgm:pt modelId="{1D18301B-F5BE-4B70-9B48-D9A11FAED5DB}" type="pres">
      <dgm:prSet presAssocID="{0AE8C4F3-ACB4-44F5-80B5-B54EDB76C18E}" presName="vSp2" presStyleCnt="0"/>
      <dgm:spPr/>
    </dgm:pt>
    <dgm:pt modelId="{97E3535B-8EB0-4866-9B0A-D65CE9F3B0B2}" type="pres">
      <dgm:prSet presAssocID="{0AE8C4F3-ACB4-44F5-80B5-B54EDB76C18E}" presName="sibTrans" presStyleCnt="0"/>
      <dgm:spPr/>
    </dgm:pt>
    <dgm:pt modelId="{74B8CFFB-D410-4017-8152-FB964519C8BE}" type="pres">
      <dgm:prSet presAssocID="{FFE0EF95-6FCD-402D-926E-60CDA564869A}" presName="compositeNode" presStyleCnt="0">
        <dgm:presLayoutVars>
          <dgm:bulletEnabled val="1"/>
        </dgm:presLayoutVars>
      </dgm:prSet>
      <dgm:spPr/>
    </dgm:pt>
    <dgm:pt modelId="{CF221880-98C0-498A-A976-E7E174B8D0CC}" type="pres">
      <dgm:prSet presAssocID="{FFE0EF95-6FCD-402D-926E-60CDA564869A}" presName="bgRect" presStyleLbl="node1" presStyleIdx="1" presStyleCnt="3"/>
      <dgm:spPr/>
    </dgm:pt>
    <dgm:pt modelId="{05821993-8956-4835-8C2E-EEA13B8D5551}" type="pres">
      <dgm:prSet presAssocID="{FFE0EF95-6FCD-402D-926E-60CDA564869A}" presName="parentNode" presStyleLbl="node1" presStyleIdx="1" presStyleCnt="3">
        <dgm:presLayoutVars>
          <dgm:chMax val="0"/>
          <dgm:bulletEnabled val="1"/>
        </dgm:presLayoutVars>
      </dgm:prSet>
      <dgm:spPr/>
    </dgm:pt>
    <dgm:pt modelId="{A13E7545-A0B4-4566-A735-D425BFE54619}" type="pres">
      <dgm:prSet presAssocID="{FFE0EF95-6FCD-402D-926E-60CDA564869A}" presName="childNode" presStyleLbl="node1" presStyleIdx="1" presStyleCnt="3">
        <dgm:presLayoutVars>
          <dgm:bulletEnabled val="1"/>
        </dgm:presLayoutVars>
      </dgm:prSet>
      <dgm:spPr/>
    </dgm:pt>
    <dgm:pt modelId="{89458663-884C-4F8D-B20D-F98CBF7FB239}" type="pres">
      <dgm:prSet presAssocID="{D367B941-81E7-4B14-814C-54F2E834AEAB}" presName="hSp" presStyleCnt="0"/>
      <dgm:spPr/>
    </dgm:pt>
    <dgm:pt modelId="{2BC29571-0D80-4275-91ED-AC2324087558}" type="pres">
      <dgm:prSet presAssocID="{D367B941-81E7-4B14-814C-54F2E834AEAB}" presName="vProcSp" presStyleCnt="0"/>
      <dgm:spPr/>
    </dgm:pt>
    <dgm:pt modelId="{C26F1007-55B4-4692-88C9-633A8F3C66DC}" type="pres">
      <dgm:prSet presAssocID="{D367B941-81E7-4B14-814C-54F2E834AEAB}" presName="vSp1" presStyleCnt="0"/>
      <dgm:spPr/>
    </dgm:pt>
    <dgm:pt modelId="{34BA87DD-DB21-4382-88B2-3FE94217EA16}" type="pres">
      <dgm:prSet presAssocID="{D367B941-81E7-4B14-814C-54F2E834AEAB}" presName="simulatedConn" presStyleLbl="solidFgAcc1" presStyleIdx="1" presStyleCnt="2"/>
      <dgm:spPr/>
    </dgm:pt>
    <dgm:pt modelId="{D7FB0E68-57A7-4FE9-89B6-227BD4782F85}" type="pres">
      <dgm:prSet presAssocID="{D367B941-81E7-4B14-814C-54F2E834AEAB}" presName="vSp2" presStyleCnt="0"/>
      <dgm:spPr/>
    </dgm:pt>
    <dgm:pt modelId="{FDE31B36-1647-42C7-BE26-F70347A06A99}" type="pres">
      <dgm:prSet presAssocID="{D367B941-81E7-4B14-814C-54F2E834AEAB}" presName="sibTrans" presStyleCnt="0"/>
      <dgm:spPr/>
    </dgm:pt>
    <dgm:pt modelId="{C52492F5-5DBC-49F4-B0AE-15A9288DF150}" type="pres">
      <dgm:prSet presAssocID="{4AF7E1E9-530E-4DE1-AC31-D6E9F5285AD4}" presName="compositeNode" presStyleCnt="0">
        <dgm:presLayoutVars>
          <dgm:bulletEnabled val="1"/>
        </dgm:presLayoutVars>
      </dgm:prSet>
      <dgm:spPr/>
    </dgm:pt>
    <dgm:pt modelId="{DCADE1DF-87DE-4AD4-9B6C-6F73F171B546}" type="pres">
      <dgm:prSet presAssocID="{4AF7E1E9-530E-4DE1-AC31-D6E9F5285AD4}" presName="bgRect" presStyleLbl="node1" presStyleIdx="2" presStyleCnt="3"/>
      <dgm:spPr/>
    </dgm:pt>
    <dgm:pt modelId="{6F345A98-CABC-44CA-8AF5-5B797A06A9F0}" type="pres">
      <dgm:prSet presAssocID="{4AF7E1E9-530E-4DE1-AC31-D6E9F5285AD4}" presName="parentNode" presStyleLbl="node1" presStyleIdx="2" presStyleCnt="3">
        <dgm:presLayoutVars>
          <dgm:chMax val="0"/>
          <dgm:bulletEnabled val="1"/>
        </dgm:presLayoutVars>
      </dgm:prSet>
      <dgm:spPr/>
    </dgm:pt>
    <dgm:pt modelId="{9706610C-2DC0-40E2-A6DD-940FE02B0AB3}" type="pres">
      <dgm:prSet presAssocID="{4AF7E1E9-530E-4DE1-AC31-D6E9F5285AD4}" presName="childNode" presStyleLbl="node1" presStyleIdx="2" presStyleCnt="3">
        <dgm:presLayoutVars>
          <dgm:bulletEnabled val="1"/>
        </dgm:presLayoutVars>
      </dgm:prSet>
      <dgm:spPr/>
    </dgm:pt>
  </dgm:ptLst>
  <dgm:cxnLst>
    <dgm:cxn modelId="{51828203-E26A-4C43-8E74-36AF773FEA26}" srcId="{168E1B28-7992-4B05-8233-4CEB343A32EE}" destId="{4AF7E1E9-530E-4DE1-AC31-D6E9F5285AD4}" srcOrd="2" destOrd="0" parTransId="{9C26555C-08EB-44EE-A43A-61AAAE322F59}" sibTransId="{7B04E840-907F-4F6A-937A-0291966753FA}"/>
    <dgm:cxn modelId="{6767C607-51E0-4154-A874-A664A60AD033}" srcId="{168E1B28-7992-4B05-8233-4CEB343A32EE}" destId="{FFE0EF95-6FCD-402D-926E-60CDA564869A}" srcOrd="1" destOrd="0" parTransId="{2E5A38B6-D283-4E96-A6E3-48DCC62D95A2}" sibTransId="{D367B941-81E7-4B14-814C-54F2E834AEAB}"/>
    <dgm:cxn modelId="{5D7EBB43-05F8-4558-B793-40B96683432E}" type="presOf" srcId="{2A8CB6E4-7662-44BF-9AE1-39EC9AE53D45}" destId="{A13E7545-A0B4-4566-A735-D425BFE54619}" srcOrd="0" destOrd="0" presId="urn:microsoft.com/office/officeart/2005/8/layout/hProcess7"/>
    <dgm:cxn modelId="{9A287C66-E0EC-4E72-9077-E69D2B19EE0B}" srcId="{4AF7E1E9-530E-4DE1-AC31-D6E9F5285AD4}" destId="{2EC5B11F-14A5-4762-8D36-F402018D1740}" srcOrd="0" destOrd="0" parTransId="{79403C2D-5961-4068-98A1-A30D5AAE97CF}" sibTransId="{AC0BCFA7-4923-410C-94D8-9878A5B5291A}"/>
    <dgm:cxn modelId="{4ACA6948-D1C5-4119-BCB9-2F16A7DDE8D9}" type="presOf" srcId="{FFE0EF95-6FCD-402D-926E-60CDA564869A}" destId="{05821993-8956-4835-8C2E-EEA13B8D5551}" srcOrd="1" destOrd="0" presId="urn:microsoft.com/office/officeart/2005/8/layout/hProcess7"/>
    <dgm:cxn modelId="{77E28E4B-9320-40C2-A222-8FBB86317A40}" srcId="{1F498564-8026-44CD-8504-8319242F83CD}" destId="{EF9EDEF5-0484-4B47-B65B-E58E03420BB7}" srcOrd="0" destOrd="0" parTransId="{087A9CCD-5B41-4B0E-BC57-99D1DD3ACE2C}" sibTransId="{A619ADF5-F194-4646-8968-CC6ED33E907F}"/>
    <dgm:cxn modelId="{69FEA46C-F0E4-4CC5-AB43-861016C90F37}" type="presOf" srcId="{EF9EDEF5-0484-4B47-B65B-E58E03420BB7}" destId="{CDC77286-52F5-490D-87F3-8C96759408DB}" srcOrd="0" destOrd="0" presId="urn:microsoft.com/office/officeart/2005/8/layout/hProcess7"/>
    <dgm:cxn modelId="{15A2E458-FBA0-47D7-B130-BA1572BB95C2}" type="presOf" srcId="{1F498564-8026-44CD-8504-8319242F83CD}" destId="{9615114F-2E19-40EC-B577-C5C3B06A818B}" srcOrd="0" destOrd="0" presId="urn:microsoft.com/office/officeart/2005/8/layout/hProcess7"/>
    <dgm:cxn modelId="{1087F07C-3F5A-49E5-95CE-2C6680F3529D}" srcId="{168E1B28-7992-4B05-8233-4CEB343A32EE}" destId="{1F498564-8026-44CD-8504-8319242F83CD}" srcOrd="0" destOrd="0" parTransId="{35F92FAA-EF86-4EB3-B224-6AAA484F70B7}" sibTransId="{0AE8C4F3-ACB4-44F5-80B5-B54EDB76C18E}"/>
    <dgm:cxn modelId="{4BAF1890-1831-450C-AF35-290E63379181}" type="presOf" srcId="{4AF7E1E9-530E-4DE1-AC31-D6E9F5285AD4}" destId="{6F345A98-CABC-44CA-8AF5-5B797A06A9F0}" srcOrd="1" destOrd="0" presId="urn:microsoft.com/office/officeart/2005/8/layout/hProcess7"/>
    <dgm:cxn modelId="{018EC996-7E0F-4AEF-9B39-589711D34F01}" type="presOf" srcId="{4AF7E1E9-530E-4DE1-AC31-D6E9F5285AD4}" destId="{DCADE1DF-87DE-4AD4-9B6C-6F73F171B546}" srcOrd="0" destOrd="0" presId="urn:microsoft.com/office/officeart/2005/8/layout/hProcess7"/>
    <dgm:cxn modelId="{2BFD10A5-2291-4805-B6F0-31D00E8E8119}" type="presOf" srcId="{2EC5B11F-14A5-4762-8D36-F402018D1740}" destId="{9706610C-2DC0-40E2-A6DD-940FE02B0AB3}" srcOrd="0" destOrd="0" presId="urn:microsoft.com/office/officeart/2005/8/layout/hProcess7"/>
    <dgm:cxn modelId="{F97CEEBF-CC6E-4563-836C-3018A9FEB2DC}" type="presOf" srcId="{168E1B28-7992-4B05-8233-4CEB343A32EE}" destId="{2FD2928D-7A1E-44BD-A0F0-978F8728CAAB}" srcOrd="0" destOrd="0" presId="urn:microsoft.com/office/officeart/2005/8/layout/hProcess7"/>
    <dgm:cxn modelId="{D316C9C3-1890-43DF-AB41-B65FB41DC5A6}" type="presOf" srcId="{FFE0EF95-6FCD-402D-926E-60CDA564869A}" destId="{CF221880-98C0-498A-A976-E7E174B8D0CC}" srcOrd="0" destOrd="0" presId="urn:microsoft.com/office/officeart/2005/8/layout/hProcess7"/>
    <dgm:cxn modelId="{505213E1-7BE8-4D15-B9FE-01A899DE50EF}" srcId="{FFE0EF95-6FCD-402D-926E-60CDA564869A}" destId="{2A8CB6E4-7662-44BF-9AE1-39EC9AE53D45}" srcOrd="0" destOrd="0" parTransId="{B956BA0D-DC1B-4229-BC1E-04B155FACCD2}" sibTransId="{F1C12141-B953-454B-B9C3-26B42BEFB16F}"/>
    <dgm:cxn modelId="{F1AE0EF9-19FA-4774-8F98-C607748CFA94}" type="presOf" srcId="{1F498564-8026-44CD-8504-8319242F83CD}" destId="{6B58EA51-B48E-4253-83B8-E0BC4969956F}" srcOrd="1" destOrd="0" presId="urn:microsoft.com/office/officeart/2005/8/layout/hProcess7"/>
    <dgm:cxn modelId="{AA1DCAFE-146A-49C5-91C8-07935C941917}" type="presParOf" srcId="{2FD2928D-7A1E-44BD-A0F0-978F8728CAAB}" destId="{B6572FDC-363F-44CF-B208-2756575FD214}" srcOrd="0" destOrd="0" presId="urn:microsoft.com/office/officeart/2005/8/layout/hProcess7"/>
    <dgm:cxn modelId="{BD3C3843-42CF-4154-8BFA-ECE5ACDBBF03}" type="presParOf" srcId="{B6572FDC-363F-44CF-B208-2756575FD214}" destId="{9615114F-2E19-40EC-B577-C5C3B06A818B}" srcOrd="0" destOrd="0" presId="urn:microsoft.com/office/officeart/2005/8/layout/hProcess7"/>
    <dgm:cxn modelId="{A8B5B002-C7A9-4C36-8CF1-4512A1DD2E1D}" type="presParOf" srcId="{B6572FDC-363F-44CF-B208-2756575FD214}" destId="{6B58EA51-B48E-4253-83B8-E0BC4969956F}" srcOrd="1" destOrd="0" presId="urn:microsoft.com/office/officeart/2005/8/layout/hProcess7"/>
    <dgm:cxn modelId="{85ABC1F9-2322-4318-B2DE-A0AA498406F8}" type="presParOf" srcId="{B6572FDC-363F-44CF-B208-2756575FD214}" destId="{CDC77286-52F5-490D-87F3-8C96759408DB}" srcOrd="2" destOrd="0" presId="urn:microsoft.com/office/officeart/2005/8/layout/hProcess7"/>
    <dgm:cxn modelId="{CB893380-3051-4ADE-9D8F-639DA19FB1E8}" type="presParOf" srcId="{2FD2928D-7A1E-44BD-A0F0-978F8728CAAB}" destId="{023DED23-0B06-4F28-B9C5-BD6971E9A925}" srcOrd="1" destOrd="0" presId="urn:microsoft.com/office/officeart/2005/8/layout/hProcess7"/>
    <dgm:cxn modelId="{81D124A3-DDF6-4A6A-9EEF-8B132BFA8E81}" type="presParOf" srcId="{2FD2928D-7A1E-44BD-A0F0-978F8728CAAB}" destId="{DE6B9DE1-8016-4835-86D9-602D7EDEF76D}" srcOrd="2" destOrd="0" presId="urn:microsoft.com/office/officeart/2005/8/layout/hProcess7"/>
    <dgm:cxn modelId="{BAAC310F-9643-47E6-95DB-2A8182379339}" type="presParOf" srcId="{DE6B9DE1-8016-4835-86D9-602D7EDEF76D}" destId="{0441D6CB-8E14-41AD-8E01-30FCC61D7917}" srcOrd="0" destOrd="0" presId="urn:microsoft.com/office/officeart/2005/8/layout/hProcess7"/>
    <dgm:cxn modelId="{59653999-6B9E-4CB1-805B-9507A242F152}" type="presParOf" srcId="{DE6B9DE1-8016-4835-86D9-602D7EDEF76D}" destId="{014A46B6-8DCE-4216-BDAD-EE85CEDDD256}" srcOrd="1" destOrd="0" presId="urn:microsoft.com/office/officeart/2005/8/layout/hProcess7"/>
    <dgm:cxn modelId="{A325D6FB-20FE-4499-9AC1-2142AAEE9A14}" type="presParOf" srcId="{DE6B9DE1-8016-4835-86D9-602D7EDEF76D}" destId="{1D18301B-F5BE-4B70-9B48-D9A11FAED5DB}" srcOrd="2" destOrd="0" presId="urn:microsoft.com/office/officeart/2005/8/layout/hProcess7"/>
    <dgm:cxn modelId="{4238931E-66EC-4986-A7AA-726D1B5EEAE1}" type="presParOf" srcId="{2FD2928D-7A1E-44BD-A0F0-978F8728CAAB}" destId="{97E3535B-8EB0-4866-9B0A-D65CE9F3B0B2}" srcOrd="3" destOrd="0" presId="urn:microsoft.com/office/officeart/2005/8/layout/hProcess7"/>
    <dgm:cxn modelId="{AD354B48-C818-48E0-AB9E-8E71B4435026}" type="presParOf" srcId="{2FD2928D-7A1E-44BD-A0F0-978F8728CAAB}" destId="{74B8CFFB-D410-4017-8152-FB964519C8BE}" srcOrd="4" destOrd="0" presId="urn:microsoft.com/office/officeart/2005/8/layout/hProcess7"/>
    <dgm:cxn modelId="{B7DEF994-6E56-403B-A502-12F305D0DDFD}" type="presParOf" srcId="{74B8CFFB-D410-4017-8152-FB964519C8BE}" destId="{CF221880-98C0-498A-A976-E7E174B8D0CC}" srcOrd="0" destOrd="0" presId="urn:microsoft.com/office/officeart/2005/8/layout/hProcess7"/>
    <dgm:cxn modelId="{EBDE808D-66A9-4DF4-A1A2-33B445DD1069}" type="presParOf" srcId="{74B8CFFB-D410-4017-8152-FB964519C8BE}" destId="{05821993-8956-4835-8C2E-EEA13B8D5551}" srcOrd="1" destOrd="0" presId="urn:microsoft.com/office/officeart/2005/8/layout/hProcess7"/>
    <dgm:cxn modelId="{100C6E1D-121D-461E-B878-7E252C829DC8}" type="presParOf" srcId="{74B8CFFB-D410-4017-8152-FB964519C8BE}" destId="{A13E7545-A0B4-4566-A735-D425BFE54619}" srcOrd="2" destOrd="0" presId="urn:microsoft.com/office/officeart/2005/8/layout/hProcess7"/>
    <dgm:cxn modelId="{A08F2266-AC1A-48D5-AF8E-D4DCF29A2C38}" type="presParOf" srcId="{2FD2928D-7A1E-44BD-A0F0-978F8728CAAB}" destId="{89458663-884C-4F8D-B20D-F98CBF7FB239}" srcOrd="5" destOrd="0" presId="urn:microsoft.com/office/officeart/2005/8/layout/hProcess7"/>
    <dgm:cxn modelId="{10DBCBA7-2D37-4137-B499-6D537CB24B61}" type="presParOf" srcId="{2FD2928D-7A1E-44BD-A0F0-978F8728CAAB}" destId="{2BC29571-0D80-4275-91ED-AC2324087558}" srcOrd="6" destOrd="0" presId="urn:microsoft.com/office/officeart/2005/8/layout/hProcess7"/>
    <dgm:cxn modelId="{A0A8B903-0910-435D-BC6A-2CDC9A26C2D2}" type="presParOf" srcId="{2BC29571-0D80-4275-91ED-AC2324087558}" destId="{C26F1007-55B4-4692-88C9-633A8F3C66DC}" srcOrd="0" destOrd="0" presId="urn:microsoft.com/office/officeart/2005/8/layout/hProcess7"/>
    <dgm:cxn modelId="{54831EAA-4AC3-47F4-A26E-989D5A022035}" type="presParOf" srcId="{2BC29571-0D80-4275-91ED-AC2324087558}" destId="{34BA87DD-DB21-4382-88B2-3FE94217EA16}" srcOrd="1" destOrd="0" presId="urn:microsoft.com/office/officeart/2005/8/layout/hProcess7"/>
    <dgm:cxn modelId="{3472A3B4-6CE0-40EF-B3AB-A1C1ABA471A1}" type="presParOf" srcId="{2BC29571-0D80-4275-91ED-AC2324087558}" destId="{D7FB0E68-57A7-4FE9-89B6-227BD4782F85}" srcOrd="2" destOrd="0" presId="urn:microsoft.com/office/officeart/2005/8/layout/hProcess7"/>
    <dgm:cxn modelId="{CFF95400-2A80-430F-BC09-9B1B2CAD19F4}" type="presParOf" srcId="{2FD2928D-7A1E-44BD-A0F0-978F8728CAAB}" destId="{FDE31B36-1647-42C7-BE26-F70347A06A99}" srcOrd="7" destOrd="0" presId="urn:microsoft.com/office/officeart/2005/8/layout/hProcess7"/>
    <dgm:cxn modelId="{07294CB4-9A19-4138-A59A-F08CACCB8AE4}" type="presParOf" srcId="{2FD2928D-7A1E-44BD-A0F0-978F8728CAAB}" destId="{C52492F5-5DBC-49F4-B0AE-15A9288DF150}" srcOrd="8" destOrd="0" presId="urn:microsoft.com/office/officeart/2005/8/layout/hProcess7"/>
    <dgm:cxn modelId="{6FC4DE7D-0F52-4D37-9100-EC0E6522F309}" type="presParOf" srcId="{C52492F5-5DBC-49F4-B0AE-15A9288DF150}" destId="{DCADE1DF-87DE-4AD4-9B6C-6F73F171B546}" srcOrd="0" destOrd="0" presId="urn:microsoft.com/office/officeart/2005/8/layout/hProcess7"/>
    <dgm:cxn modelId="{2DAF604A-C02F-46F5-B5F9-EFD59F9FD6EE}" type="presParOf" srcId="{C52492F5-5DBC-49F4-B0AE-15A9288DF150}" destId="{6F345A98-CABC-44CA-8AF5-5B797A06A9F0}" srcOrd="1" destOrd="0" presId="urn:microsoft.com/office/officeart/2005/8/layout/hProcess7"/>
    <dgm:cxn modelId="{EC2528D8-7C70-47EF-B0A1-89EBF0AB3FD4}" type="presParOf" srcId="{C52492F5-5DBC-49F4-B0AE-15A9288DF150}" destId="{9706610C-2DC0-40E2-A6DD-940FE02B0AB3}"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5114F-2E19-40EC-B577-C5C3B06A818B}">
      <dsp:nvSpPr>
        <dsp:cNvPr id="0" name=""/>
        <dsp:cNvSpPr/>
      </dsp:nvSpPr>
      <dsp:spPr>
        <a:xfrm>
          <a:off x="752" y="0"/>
          <a:ext cx="3240248" cy="3515001"/>
        </a:xfrm>
        <a:prstGeom prst="roundRect">
          <a:avLst>
            <a:gd name="adj" fmla="val 5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r>
            <a:rPr lang="en-US" sz="2000" kern="1200" noProof="0" dirty="0"/>
            <a:t>December 2016 – June 2019</a:t>
          </a:r>
        </a:p>
      </dsp:txBody>
      <dsp:txXfrm rot="16200000">
        <a:off x="-1116372" y="1117125"/>
        <a:ext cx="2882300" cy="648049"/>
      </dsp:txXfrm>
    </dsp:sp>
    <dsp:sp modelId="{CDC77286-52F5-490D-87F3-8C96759408DB}">
      <dsp:nvSpPr>
        <dsp:cNvPr id="0" name=""/>
        <dsp:cNvSpPr/>
      </dsp:nvSpPr>
      <dsp:spPr>
        <a:xfrm>
          <a:off x="648802" y="0"/>
          <a:ext cx="2413985" cy="351500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441" rIns="0" bIns="0" numCol="1" spcCol="1270" anchor="t" anchorCtr="0">
          <a:noAutofit/>
        </a:bodyPr>
        <a:lstStyle/>
        <a:p>
          <a:pPr marL="0" lvl="0" indent="0" algn="l" defTabSz="1289050">
            <a:lnSpc>
              <a:spcPct val="90000"/>
            </a:lnSpc>
            <a:spcBef>
              <a:spcPct val="0"/>
            </a:spcBef>
            <a:spcAft>
              <a:spcPct val="35000"/>
            </a:spcAft>
            <a:buNone/>
          </a:pPr>
          <a:r>
            <a:rPr lang="en-US" sz="2900" kern="1200" noProof="0" dirty="0"/>
            <a:t>Piloting phase  RA21</a:t>
          </a:r>
        </a:p>
      </dsp:txBody>
      <dsp:txXfrm>
        <a:off x="648802" y="0"/>
        <a:ext cx="2413985" cy="3515001"/>
      </dsp:txXfrm>
    </dsp:sp>
    <dsp:sp modelId="{CF221880-98C0-498A-A976-E7E174B8D0CC}">
      <dsp:nvSpPr>
        <dsp:cNvPr id="0" name=""/>
        <dsp:cNvSpPr/>
      </dsp:nvSpPr>
      <dsp:spPr>
        <a:xfrm>
          <a:off x="3354410" y="0"/>
          <a:ext cx="3240248" cy="3515001"/>
        </a:xfrm>
        <a:prstGeom prst="roundRect">
          <a:avLst>
            <a:gd name="adj" fmla="val 5000"/>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r>
            <a:rPr lang="en-US" sz="2000" kern="1200" noProof="0" dirty="0"/>
            <a:t>July 2019 – June 2020</a:t>
          </a:r>
        </a:p>
      </dsp:txBody>
      <dsp:txXfrm rot="16200000">
        <a:off x="2237285" y="1117125"/>
        <a:ext cx="2882300" cy="648049"/>
      </dsp:txXfrm>
    </dsp:sp>
    <dsp:sp modelId="{014A46B6-8DCE-4216-BDAD-EE85CEDDD256}">
      <dsp:nvSpPr>
        <dsp:cNvPr id="0" name=""/>
        <dsp:cNvSpPr/>
      </dsp:nvSpPr>
      <dsp:spPr>
        <a:xfrm rot="5400000">
          <a:off x="3112290" y="2770728"/>
          <a:ext cx="516642" cy="486037"/>
        </a:xfrm>
        <a:prstGeom prst="flowChartExtra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3E7545-A0B4-4566-A735-D425BFE54619}">
      <dsp:nvSpPr>
        <dsp:cNvPr id="0" name=""/>
        <dsp:cNvSpPr/>
      </dsp:nvSpPr>
      <dsp:spPr>
        <a:xfrm>
          <a:off x="4002460" y="0"/>
          <a:ext cx="2413985" cy="351500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441" rIns="0" bIns="0" numCol="1" spcCol="1270" anchor="t" anchorCtr="0">
          <a:noAutofit/>
        </a:bodyPr>
        <a:lstStyle/>
        <a:p>
          <a:pPr marL="0" lvl="0" indent="0" algn="l" defTabSz="1289050">
            <a:lnSpc>
              <a:spcPct val="90000"/>
            </a:lnSpc>
            <a:spcBef>
              <a:spcPct val="0"/>
            </a:spcBef>
            <a:spcAft>
              <a:spcPct val="35000"/>
            </a:spcAft>
            <a:buNone/>
          </a:pPr>
          <a:r>
            <a:rPr lang="en-US" sz="2900" kern="1200" noProof="0" dirty="0" err="1"/>
            <a:t>SeamlessAccess</a:t>
          </a:r>
          <a:r>
            <a:rPr lang="en-US" sz="2900" kern="1200" noProof="0" dirty="0"/>
            <a:t> Beta Phase Operational</a:t>
          </a:r>
        </a:p>
      </dsp:txBody>
      <dsp:txXfrm>
        <a:off x="4002460" y="0"/>
        <a:ext cx="2413985" cy="3515001"/>
      </dsp:txXfrm>
    </dsp:sp>
    <dsp:sp modelId="{DCADE1DF-87DE-4AD4-9B6C-6F73F171B546}">
      <dsp:nvSpPr>
        <dsp:cNvPr id="0" name=""/>
        <dsp:cNvSpPr/>
      </dsp:nvSpPr>
      <dsp:spPr>
        <a:xfrm>
          <a:off x="6708068" y="0"/>
          <a:ext cx="3240248" cy="3515001"/>
        </a:xfrm>
        <a:prstGeom prst="roundRect">
          <a:avLst>
            <a:gd name="adj" fmla="val 5000"/>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r>
            <a:rPr lang="en-US" sz="2000" kern="1200" noProof="0" dirty="0"/>
            <a:t>July 2020 - onwards</a:t>
          </a:r>
        </a:p>
      </dsp:txBody>
      <dsp:txXfrm rot="16200000">
        <a:off x="5590942" y="1117125"/>
        <a:ext cx="2882300" cy="648049"/>
      </dsp:txXfrm>
    </dsp:sp>
    <dsp:sp modelId="{34BA87DD-DB21-4382-88B2-3FE94217EA16}">
      <dsp:nvSpPr>
        <dsp:cNvPr id="0" name=""/>
        <dsp:cNvSpPr/>
      </dsp:nvSpPr>
      <dsp:spPr>
        <a:xfrm rot="5400000">
          <a:off x="6465948" y="2770728"/>
          <a:ext cx="516642" cy="486037"/>
        </a:xfrm>
        <a:prstGeom prst="flowChartExtra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06610C-2DC0-40E2-A6DD-940FE02B0AB3}">
      <dsp:nvSpPr>
        <dsp:cNvPr id="0" name=""/>
        <dsp:cNvSpPr/>
      </dsp:nvSpPr>
      <dsp:spPr>
        <a:xfrm>
          <a:off x="7356117" y="0"/>
          <a:ext cx="2413985" cy="351500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441" rIns="0" bIns="0" numCol="1" spcCol="1270" anchor="t" anchorCtr="0">
          <a:noAutofit/>
        </a:bodyPr>
        <a:lstStyle/>
        <a:p>
          <a:pPr marL="0" lvl="0" indent="0" algn="l" defTabSz="1289050">
            <a:lnSpc>
              <a:spcPct val="90000"/>
            </a:lnSpc>
            <a:spcBef>
              <a:spcPct val="0"/>
            </a:spcBef>
            <a:spcAft>
              <a:spcPct val="35000"/>
            </a:spcAft>
            <a:buNone/>
          </a:pPr>
          <a:r>
            <a:rPr lang="en-US" sz="2900" kern="1200" noProof="0" dirty="0"/>
            <a:t>Full service operational </a:t>
          </a:r>
        </a:p>
      </dsp:txBody>
      <dsp:txXfrm>
        <a:off x="7356117" y="0"/>
        <a:ext cx="2413985" cy="351500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975" cy="501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9375" y="0"/>
            <a:ext cx="2974975" cy="501650"/>
          </a:xfrm>
          <a:prstGeom prst="rect">
            <a:avLst/>
          </a:prstGeom>
        </p:spPr>
        <p:txBody>
          <a:bodyPr vert="horz" lIns="91440" tIns="45720" rIns="91440" bIns="45720" rtlCol="0"/>
          <a:lstStyle>
            <a:lvl1pPr algn="r">
              <a:defRPr sz="1200"/>
            </a:lvl1pPr>
          </a:lstStyle>
          <a:p>
            <a:fld id="{2281844F-850D-BA4B-A95E-3191E91B06F9}" type="datetimeFigureOut">
              <a:rPr lang="en-US" smtClean="0"/>
              <a:t>10/23/2019</a:t>
            </a:fld>
            <a:endParaRPr lang="en-US"/>
          </a:p>
        </p:txBody>
      </p:sp>
      <p:sp>
        <p:nvSpPr>
          <p:cNvPr id="4" name="Slide Image Placehold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7388" y="4811713"/>
            <a:ext cx="5492750" cy="3937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6425"/>
            <a:ext cx="2974975" cy="501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9375" y="9496425"/>
            <a:ext cx="2974975" cy="501650"/>
          </a:xfrm>
          <a:prstGeom prst="rect">
            <a:avLst/>
          </a:prstGeom>
        </p:spPr>
        <p:txBody>
          <a:bodyPr vert="horz" lIns="91440" tIns="45720" rIns="91440" bIns="45720" rtlCol="0" anchor="b"/>
          <a:lstStyle>
            <a:lvl1pPr algn="r">
              <a:defRPr sz="1200"/>
            </a:lvl1pPr>
          </a:lstStyle>
          <a:p>
            <a:fld id="{8B1B8248-1080-F849-BF8A-EE2FA1F9DB5E}" type="slidenum">
              <a:rPr lang="en-US" smtClean="0"/>
              <a:t>‹#›</a:t>
            </a:fld>
            <a:endParaRPr lang="en-US"/>
          </a:p>
        </p:txBody>
      </p:sp>
    </p:spTree>
    <p:extLst>
      <p:ext uri="{BB962C8B-B14F-4D97-AF65-F5344CB8AC3E}">
        <p14:creationId xmlns:p14="http://schemas.microsoft.com/office/powerpoint/2010/main" val="1506283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872722" eaLnBrk="1" fontAlgn="auto" latinLnBrk="0" hangingPunct="1">
              <a:lnSpc>
                <a:spcPct val="100000"/>
              </a:lnSpc>
              <a:spcBef>
                <a:spcPts val="0"/>
              </a:spcBef>
              <a:spcAft>
                <a:spcPts val="0"/>
              </a:spcAft>
              <a:buClrTx/>
              <a:buSzTx/>
              <a:buFontTx/>
              <a:buNone/>
              <a:tabLst/>
              <a:defRPr/>
            </a:pPr>
            <a:r>
              <a:rPr lang="en-US" dirty="0"/>
              <a:t>Chris</a:t>
            </a:r>
          </a:p>
          <a:p>
            <a:endParaRPr lang="en-US" dirty="0"/>
          </a:p>
        </p:txBody>
      </p:sp>
    </p:spTree>
    <p:extLst>
      <p:ext uri="{BB962C8B-B14F-4D97-AF65-F5344CB8AC3E}">
        <p14:creationId xmlns:p14="http://schemas.microsoft.com/office/powerpoint/2010/main" val="3785629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6C8F-9012-4B84-B9D6-57635DD5F2D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GB"/>
          </a:p>
        </p:txBody>
      </p:sp>
      <p:sp>
        <p:nvSpPr>
          <p:cNvPr id="3" name="Ondertitel 2">
            <a:extLst>
              <a:ext uri="{FF2B5EF4-FFF2-40B4-BE49-F238E27FC236}">
                <a16:creationId xmlns:a16="http://schemas.microsoft.com/office/drawing/2014/main" id="{AD6C97FA-F48D-4B26-82E8-9A4E87245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GB"/>
          </a:p>
        </p:txBody>
      </p:sp>
      <p:sp>
        <p:nvSpPr>
          <p:cNvPr id="4" name="Tijdelijke aanduiding voor datum 3">
            <a:extLst>
              <a:ext uri="{FF2B5EF4-FFF2-40B4-BE49-F238E27FC236}">
                <a16:creationId xmlns:a16="http://schemas.microsoft.com/office/drawing/2014/main" id="{91D0AE60-6A50-4417-97A8-60DFE1D31322}"/>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A30725FB-BE9A-458E-80A6-3269E6F9186E}"/>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DFA82BF1-D046-4E21-A282-C58BCB846BD0}"/>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277294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A1CC1-E239-41A1-9AE5-DA8802B1B07C}"/>
              </a:ext>
            </a:extLst>
          </p:cNvPr>
          <p:cNvSpPr>
            <a:spLocks noGrp="1"/>
          </p:cNvSpPr>
          <p:nvPr>
            <p:ph type="title"/>
          </p:nvPr>
        </p:nvSpPr>
        <p:spPr/>
        <p:txBody>
          <a:bodyPr/>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2C9031E0-9173-4D5B-BEB1-35F214BAC99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9E89E741-D8CD-4B4B-984F-A116BDF44590}"/>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DAA95021-25BA-4B9A-B0DE-C83AA4315B06}"/>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9EAD5F5F-417B-4DEE-BB13-A2570E88111C}"/>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331840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332A10F-2399-4EB5-AAC9-6CFAE9757252}"/>
              </a:ext>
            </a:extLst>
          </p:cNvPr>
          <p:cNvSpPr>
            <a:spLocks noGrp="1"/>
          </p:cNvSpPr>
          <p:nvPr>
            <p:ph type="title" orient="vert"/>
          </p:nvPr>
        </p:nvSpPr>
        <p:spPr>
          <a:xfrm>
            <a:off x="8724900" y="365125"/>
            <a:ext cx="2628900" cy="5811838"/>
          </a:xfrm>
        </p:spPr>
        <p:txBody>
          <a:bodyPr vert="eaVert"/>
          <a:lstStyle/>
          <a:p>
            <a:r>
              <a:rPr lang="nl-NL"/>
              <a:t>Klik om stijl te bewerken</a:t>
            </a:r>
            <a:endParaRPr lang="en-GB"/>
          </a:p>
        </p:txBody>
      </p:sp>
      <p:sp>
        <p:nvSpPr>
          <p:cNvPr id="3" name="Tijdelijke aanduiding voor verticale tekst 2">
            <a:extLst>
              <a:ext uri="{FF2B5EF4-FFF2-40B4-BE49-F238E27FC236}">
                <a16:creationId xmlns:a16="http://schemas.microsoft.com/office/drawing/2014/main" id="{D552E875-E0EE-4D3C-BFBD-DB8351802C3E}"/>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2AED864F-01DB-4D9B-951C-BF3358B82BDB}"/>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F6909028-4622-4202-9D12-8C2D3D173043}"/>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29F14859-139D-4BE4-BB54-1EED5ADBFE5A}"/>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1588065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9332874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8791DB-8BE0-4422-A29C-06FA9CEE5B74}"/>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90B5E9D3-B6E8-4847-A82E-BE355D1D86D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EDB13DBD-708F-4E5C-A3F9-E186DCF2198D}"/>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EA959CB1-F695-40A3-AC0D-AF2674DE1264}"/>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14D936AE-7783-4C80-9813-25CB7D447550}"/>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52805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70DD8-D5DF-482F-977C-1191E6A1589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0DAD87F4-8F5E-4E05-A50A-9D3E11075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E3CAC7C2-A811-4E13-B6F9-516F37BDB2BD}"/>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314EF874-5B60-4585-B852-858DBAF42830}"/>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CBB09440-0CEC-4043-956C-9265C46DE1FF}"/>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77645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2188A2-7B72-4B65-8A76-20A0959C5346}"/>
              </a:ext>
            </a:extLst>
          </p:cNvPr>
          <p:cNvSpPr>
            <a:spLocks noGrp="1"/>
          </p:cNvSpPr>
          <p:nvPr>
            <p:ph type="title"/>
          </p:nvPr>
        </p:nvSpPr>
        <p:spPr/>
        <p:txBody>
          <a:body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572AD92A-A6F4-411B-9468-3F0D0B1BBF3B}"/>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a:extLst>
              <a:ext uri="{FF2B5EF4-FFF2-40B4-BE49-F238E27FC236}">
                <a16:creationId xmlns:a16="http://schemas.microsoft.com/office/drawing/2014/main" id="{38540DD1-7AEB-414D-86A1-07BF8F149E3D}"/>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a:extLst>
              <a:ext uri="{FF2B5EF4-FFF2-40B4-BE49-F238E27FC236}">
                <a16:creationId xmlns:a16="http://schemas.microsoft.com/office/drawing/2014/main" id="{B1242FDE-549C-4A03-9AFB-6DA5DFC0D9C6}"/>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6" name="Tijdelijke aanduiding voor voettekst 5">
            <a:extLst>
              <a:ext uri="{FF2B5EF4-FFF2-40B4-BE49-F238E27FC236}">
                <a16:creationId xmlns:a16="http://schemas.microsoft.com/office/drawing/2014/main" id="{99CF5A7F-E56F-4A5E-A298-9FD875E4308E}"/>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D3865C55-87C7-41E9-B829-7A228FD772BC}"/>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53069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8E3A52-69DD-4955-AA87-80EA7DC3D22D}"/>
              </a:ext>
            </a:extLst>
          </p:cNvPr>
          <p:cNvSpPr>
            <a:spLocks noGrp="1"/>
          </p:cNvSpPr>
          <p:nvPr>
            <p:ph type="title"/>
          </p:nvPr>
        </p:nvSpPr>
        <p:spPr>
          <a:xfrm>
            <a:off x="839788" y="365125"/>
            <a:ext cx="10515600" cy="1325563"/>
          </a:xfrm>
        </p:spPr>
        <p:txBody>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158FC7CB-8034-4514-8D13-ACBC03DF5B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C4DD875E-E040-49D8-B1E7-0539A72847EB}"/>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a:extLst>
              <a:ext uri="{FF2B5EF4-FFF2-40B4-BE49-F238E27FC236}">
                <a16:creationId xmlns:a16="http://schemas.microsoft.com/office/drawing/2014/main" id="{28D640F7-114B-4403-80B6-A00451202F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AB3E578A-2CB7-410A-BD83-BFB414482BBD}"/>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a:extLst>
              <a:ext uri="{FF2B5EF4-FFF2-40B4-BE49-F238E27FC236}">
                <a16:creationId xmlns:a16="http://schemas.microsoft.com/office/drawing/2014/main" id="{49A0F99C-54A2-4003-8205-E923AC948A89}"/>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8" name="Tijdelijke aanduiding voor voettekst 7">
            <a:extLst>
              <a:ext uri="{FF2B5EF4-FFF2-40B4-BE49-F238E27FC236}">
                <a16:creationId xmlns:a16="http://schemas.microsoft.com/office/drawing/2014/main" id="{4B1D7AD8-42EB-4241-BEDF-737A97CF23E6}"/>
              </a:ext>
            </a:extLst>
          </p:cNvPr>
          <p:cNvSpPr>
            <a:spLocks noGrp="1"/>
          </p:cNvSpPr>
          <p:nvPr>
            <p:ph type="ftr" sz="quarter" idx="11"/>
          </p:nvPr>
        </p:nvSpPr>
        <p:spPr/>
        <p:txBody>
          <a:bodyPr/>
          <a:lstStyle/>
          <a:p>
            <a:endParaRPr lang="en-GB"/>
          </a:p>
        </p:txBody>
      </p:sp>
      <p:sp>
        <p:nvSpPr>
          <p:cNvPr id="9" name="Tijdelijke aanduiding voor dianummer 8">
            <a:extLst>
              <a:ext uri="{FF2B5EF4-FFF2-40B4-BE49-F238E27FC236}">
                <a16:creationId xmlns:a16="http://schemas.microsoft.com/office/drawing/2014/main" id="{94FC0E6A-02E7-4A54-AF99-78A398D62012}"/>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80742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78390A-9DFE-42ED-BBE1-3044F0DF6428}"/>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043099EF-DC83-44A1-BD73-27B83FC82A70}"/>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4" name="Tijdelijke aanduiding voor voettekst 3">
            <a:extLst>
              <a:ext uri="{FF2B5EF4-FFF2-40B4-BE49-F238E27FC236}">
                <a16:creationId xmlns:a16="http://schemas.microsoft.com/office/drawing/2014/main" id="{D89C6101-63B7-4114-AFF6-6463EEACE349}"/>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4123B128-F0B8-413B-AD4D-048F8553018F}"/>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367305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7286FF9-F3BE-48E9-BFF8-0AB887A115E0}"/>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3" name="Tijdelijke aanduiding voor voettekst 2">
            <a:extLst>
              <a:ext uri="{FF2B5EF4-FFF2-40B4-BE49-F238E27FC236}">
                <a16:creationId xmlns:a16="http://schemas.microsoft.com/office/drawing/2014/main" id="{D0C929EA-9A55-4DD5-B70C-8A225377210F}"/>
              </a:ext>
            </a:extLst>
          </p:cNvPr>
          <p:cNvSpPr>
            <a:spLocks noGrp="1"/>
          </p:cNvSpPr>
          <p:nvPr>
            <p:ph type="ftr" sz="quarter" idx="11"/>
          </p:nvPr>
        </p:nvSpPr>
        <p:spPr/>
        <p:txBody>
          <a:bodyPr/>
          <a:lstStyle/>
          <a:p>
            <a:endParaRPr lang="en-GB"/>
          </a:p>
        </p:txBody>
      </p:sp>
      <p:sp>
        <p:nvSpPr>
          <p:cNvPr id="4" name="Tijdelijke aanduiding voor dianummer 3">
            <a:extLst>
              <a:ext uri="{FF2B5EF4-FFF2-40B4-BE49-F238E27FC236}">
                <a16:creationId xmlns:a16="http://schemas.microsoft.com/office/drawing/2014/main" id="{2CFEC04E-A688-4E0F-B30E-515F703A19BC}"/>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276672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DB5DB4-6220-41CB-B142-375DC30A645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inhoud 2">
            <a:extLst>
              <a:ext uri="{FF2B5EF4-FFF2-40B4-BE49-F238E27FC236}">
                <a16:creationId xmlns:a16="http://schemas.microsoft.com/office/drawing/2014/main" id="{F251833D-A804-41C4-A25B-F188C7D551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a:extLst>
              <a:ext uri="{FF2B5EF4-FFF2-40B4-BE49-F238E27FC236}">
                <a16:creationId xmlns:a16="http://schemas.microsoft.com/office/drawing/2014/main" id="{E34CE9A3-FB7E-449F-B48D-9A924B8E2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8CD3E7E8-94D2-4906-8779-037C98F1AC8A}"/>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6" name="Tijdelijke aanduiding voor voettekst 5">
            <a:extLst>
              <a:ext uri="{FF2B5EF4-FFF2-40B4-BE49-F238E27FC236}">
                <a16:creationId xmlns:a16="http://schemas.microsoft.com/office/drawing/2014/main" id="{F957FB5A-3B64-4D35-ACC2-86AE030420A1}"/>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9F6CF4EE-0572-425F-A130-E1E9A3F52A38}"/>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140213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7390D2-1B23-4DBC-AB96-DE9B469066F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GB"/>
          </a:p>
        </p:txBody>
      </p:sp>
      <p:sp>
        <p:nvSpPr>
          <p:cNvPr id="3" name="Tijdelijke aanduiding voor afbeelding 2">
            <a:extLst>
              <a:ext uri="{FF2B5EF4-FFF2-40B4-BE49-F238E27FC236}">
                <a16:creationId xmlns:a16="http://schemas.microsoft.com/office/drawing/2014/main" id="{5E553565-DF45-455F-A550-1B54B22331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a:extLst>
              <a:ext uri="{FF2B5EF4-FFF2-40B4-BE49-F238E27FC236}">
                <a16:creationId xmlns:a16="http://schemas.microsoft.com/office/drawing/2014/main" id="{E9C0CA52-B1C0-49D4-9689-6C76718BC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8766A1D-5521-48D0-A6E1-54E7601E640C}"/>
              </a:ext>
            </a:extLst>
          </p:cNvPr>
          <p:cNvSpPr>
            <a:spLocks noGrp="1"/>
          </p:cNvSpPr>
          <p:nvPr>
            <p:ph type="dt" sz="half" idx="10"/>
          </p:nvPr>
        </p:nvSpPr>
        <p:spPr/>
        <p:txBody>
          <a:bodyPr/>
          <a:lstStyle/>
          <a:p>
            <a:fld id="{B486A76E-9BFB-4F85-AEC9-EC9B1986AB3C}" type="datetimeFigureOut">
              <a:rPr lang="en-GB" smtClean="0"/>
              <a:t>23/10/2019</a:t>
            </a:fld>
            <a:endParaRPr lang="en-GB"/>
          </a:p>
        </p:txBody>
      </p:sp>
      <p:sp>
        <p:nvSpPr>
          <p:cNvPr id="6" name="Tijdelijke aanduiding voor voettekst 5">
            <a:extLst>
              <a:ext uri="{FF2B5EF4-FFF2-40B4-BE49-F238E27FC236}">
                <a16:creationId xmlns:a16="http://schemas.microsoft.com/office/drawing/2014/main" id="{847B5E3B-76FB-42FE-937D-D5F89FDDC33F}"/>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D78AFD2C-A1B9-4734-95A3-D2710F83190B}"/>
              </a:ext>
            </a:extLst>
          </p:cNvPr>
          <p:cNvSpPr>
            <a:spLocks noGrp="1"/>
          </p:cNvSpPr>
          <p:nvPr>
            <p:ph type="sldNum" sz="quarter" idx="12"/>
          </p:nvPr>
        </p:nvSpPr>
        <p:spPr/>
        <p:txBody>
          <a:bodyPr/>
          <a:lstStyle/>
          <a:p>
            <a:fld id="{07CAAAC9-23A9-4E32-8448-014898553C38}" type="slidenum">
              <a:rPr lang="en-GB" smtClean="0"/>
              <a:t>‹#›</a:t>
            </a:fld>
            <a:endParaRPr lang="en-GB"/>
          </a:p>
        </p:txBody>
      </p:sp>
    </p:spTree>
    <p:extLst>
      <p:ext uri="{BB962C8B-B14F-4D97-AF65-F5344CB8AC3E}">
        <p14:creationId xmlns:p14="http://schemas.microsoft.com/office/powerpoint/2010/main" val="237675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2EA2527-8811-4B19-B78B-6CFB04101A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GB"/>
          </a:p>
        </p:txBody>
      </p:sp>
      <p:sp>
        <p:nvSpPr>
          <p:cNvPr id="3" name="Tijdelijke aanduiding voor tekst 2">
            <a:extLst>
              <a:ext uri="{FF2B5EF4-FFF2-40B4-BE49-F238E27FC236}">
                <a16:creationId xmlns:a16="http://schemas.microsoft.com/office/drawing/2014/main" id="{071D75CE-6D7F-4D3D-9E14-169EB166D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a:extLst>
              <a:ext uri="{FF2B5EF4-FFF2-40B4-BE49-F238E27FC236}">
                <a16:creationId xmlns:a16="http://schemas.microsoft.com/office/drawing/2014/main" id="{30951293-BDCC-431F-A6B1-858D687FA4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6A76E-9BFB-4F85-AEC9-EC9B1986AB3C}" type="datetimeFigureOut">
              <a:rPr lang="en-GB" smtClean="0"/>
              <a:t>23/10/2019</a:t>
            </a:fld>
            <a:endParaRPr lang="en-GB"/>
          </a:p>
        </p:txBody>
      </p:sp>
      <p:sp>
        <p:nvSpPr>
          <p:cNvPr id="5" name="Tijdelijke aanduiding voor voettekst 4">
            <a:extLst>
              <a:ext uri="{FF2B5EF4-FFF2-40B4-BE49-F238E27FC236}">
                <a16:creationId xmlns:a16="http://schemas.microsoft.com/office/drawing/2014/main" id="{44CAE35D-B52E-4768-AEB2-6093C46900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a:extLst>
              <a:ext uri="{FF2B5EF4-FFF2-40B4-BE49-F238E27FC236}">
                <a16:creationId xmlns:a16="http://schemas.microsoft.com/office/drawing/2014/main" id="{86A0154B-F07A-40B9-8F7A-C72B52BBF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AAAC9-23A9-4E32-8448-014898553C38}" type="slidenum">
              <a:rPr lang="en-GB" smtClean="0"/>
              <a:t>‹#›</a:t>
            </a:fld>
            <a:endParaRPr lang="en-GB"/>
          </a:p>
        </p:txBody>
      </p:sp>
    </p:spTree>
    <p:extLst>
      <p:ext uri="{BB962C8B-B14F-4D97-AF65-F5344CB8AC3E}">
        <p14:creationId xmlns:p14="http://schemas.microsoft.com/office/powerpoint/2010/main" val="4002135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s.niso.org/apps/group_public/download.php/21892/NISO_RP-27-2019_RA21_Identity_Discovery_and_Persistenc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hiss.io/" TargetMode="External"/><Relationship Id="rId2" Type="http://schemas.openxmlformats.org/officeDocument/2006/relationships/hyperlink" Target="https://www.niso.org/standards-committees/ra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iki.refeds.org/display/CODE/Data+Protection+Code+of+Conduct+Hom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aasi.de/de/fim4l/" TargetMode="External"/><Relationship Id="rId2" Type="http://schemas.openxmlformats.org/officeDocument/2006/relationships/hyperlink" Target="https://fim4r.org/"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ifla.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ylor-francis-ra21.mnt.se/#id=wvsp08&amp;p=google_scholar_-_study_6_-_de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s.niso.org/apps/group_public/download.php/21892/NISO_RP-27-2019_RA21_Identity_Discovery_and_Persistence.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hyperlink" Target="mailto:rwenger@mit.edu" TargetMode="External"/><Relationship Id="rId2" Type="http://schemas.openxmlformats.org/officeDocument/2006/relationships/hyperlink" Target="https://seamlessaccess.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8428C-C969-4AB7-AFCE-CAC519964656}"/>
              </a:ext>
            </a:extLst>
          </p:cNvPr>
          <p:cNvSpPr>
            <a:spLocks noGrp="1"/>
          </p:cNvSpPr>
          <p:nvPr>
            <p:ph type="ctrTitle"/>
          </p:nvPr>
        </p:nvSpPr>
        <p:spPr/>
        <p:txBody>
          <a:bodyPr>
            <a:normAutofit fontScale="90000"/>
          </a:bodyPr>
          <a:lstStyle/>
          <a:p>
            <a:r>
              <a:rPr lang="en-US" b="1" dirty="0">
                <a:solidFill>
                  <a:srgbClr val="C00000"/>
                </a:solidFill>
              </a:rPr>
              <a:t>Seamless Access</a:t>
            </a:r>
            <a:br>
              <a:rPr lang="en-US" dirty="0"/>
            </a:br>
            <a:br>
              <a:rPr lang="en-US" dirty="0"/>
            </a:br>
            <a:r>
              <a:rPr lang="en-US" b="1" dirty="0">
                <a:solidFill>
                  <a:srgbClr val="C00000"/>
                </a:solidFill>
              </a:rPr>
              <a:t>The successor to IP Filtering</a:t>
            </a:r>
          </a:p>
        </p:txBody>
      </p:sp>
      <p:sp>
        <p:nvSpPr>
          <p:cNvPr id="3" name="Subtitle 2">
            <a:extLst>
              <a:ext uri="{FF2B5EF4-FFF2-40B4-BE49-F238E27FC236}">
                <a16:creationId xmlns:a16="http://schemas.microsoft.com/office/drawing/2014/main" id="{27CE7C2B-6E3C-4AE5-A9AA-C6F8AC763EAB}"/>
              </a:ext>
            </a:extLst>
          </p:cNvPr>
          <p:cNvSpPr>
            <a:spLocks noGrp="1"/>
          </p:cNvSpPr>
          <p:nvPr>
            <p:ph type="subTitle" idx="1"/>
          </p:nvPr>
        </p:nvSpPr>
        <p:spPr>
          <a:xfrm>
            <a:off x="1524000" y="3951215"/>
            <a:ext cx="9144000" cy="1879134"/>
          </a:xfrm>
        </p:spPr>
        <p:txBody>
          <a:bodyPr>
            <a:normAutofit/>
          </a:bodyPr>
          <a:lstStyle/>
          <a:p>
            <a:endParaRPr lang="en-US" dirty="0"/>
          </a:p>
          <a:p>
            <a:r>
              <a:rPr lang="en-US" dirty="0"/>
              <a:t>Rich Wenger</a:t>
            </a:r>
          </a:p>
          <a:p>
            <a:r>
              <a:rPr lang="en-US" dirty="0"/>
              <a:t>E-Resource Systems Manager, 4/1/2003 – 3/31/2019</a:t>
            </a:r>
            <a:endParaRPr lang="en-US" i="1" dirty="0"/>
          </a:p>
          <a:p>
            <a:r>
              <a:rPr lang="en-US" dirty="0"/>
              <a:t>MIT Library</a:t>
            </a:r>
          </a:p>
        </p:txBody>
      </p:sp>
    </p:spTree>
    <p:extLst>
      <p:ext uri="{BB962C8B-B14F-4D97-AF65-F5344CB8AC3E}">
        <p14:creationId xmlns:p14="http://schemas.microsoft.com/office/powerpoint/2010/main" val="555318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Improving the user experience</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fontScale="92500" lnSpcReduction="10000"/>
          </a:bodyPr>
          <a:lstStyle/>
          <a:p>
            <a:endParaRPr lang="en-US" b="1" u="sng" dirty="0"/>
          </a:p>
          <a:p>
            <a:r>
              <a:rPr lang="en-US" dirty="0"/>
              <a:t>The point of referral for authentication must be located at  providers’ sites, not in our portals.</a:t>
            </a:r>
          </a:p>
          <a:p>
            <a:endParaRPr lang="en-US" dirty="0"/>
          </a:p>
          <a:p>
            <a:r>
              <a:rPr lang="en-US" dirty="0"/>
              <a:t>Institutional affiliation defaults must be preserved across browser sessions without compromising privacy.</a:t>
            </a:r>
          </a:p>
          <a:p>
            <a:endParaRPr lang="en-US" dirty="0"/>
          </a:p>
          <a:p>
            <a:r>
              <a:rPr lang="en-US" dirty="0"/>
              <a:t>All devices must be supported appropriately.</a:t>
            </a:r>
          </a:p>
          <a:p>
            <a:endParaRPr lang="en-US" dirty="0"/>
          </a:p>
          <a:p>
            <a:r>
              <a:rPr lang="en-US" dirty="0"/>
              <a:t>Patrons’ privacy must be preserved.</a:t>
            </a:r>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216AD708-7E17-4245-BAE6-AB42DF7E89AD}"/>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20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Security</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lnSpcReduction="10000"/>
          </a:bodyPr>
          <a:lstStyle/>
          <a:p>
            <a:endParaRPr lang="en-US" b="1" u="sng" dirty="0"/>
          </a:p>
          <a:p>
            <a:r>
              <a:rPr lang="en-US" dirty="0"/>
              <a:t>Focus on </a:t>
            </a:r>
            <a:r>
              <a:rPr lang="en-US" u="sng" dirty="0"/>
              <a:t>who</a:t>
            </a:r>
            <a:r>
              <a:rPr lang="en-US" dirty="0"/>
              <a:t> the patron is, not on </a:t>
            </a:r>
            <a:r>
              <a:rPr lang="en-US" u="sng" dirty="0"/>
              <a:t>where</a:t>
            </a:r>
            <a:r>
              <a:rPr lang="en-US" dirty="0"/>
              <a:t> they are.</a:t>
            </a:r>
          </a:p>
          <a:p>
            <a:endParaRPr lang="en-US" dirty="0"/>
          </a:p>
          <a:p>
            <a:r>
              <a:rPr lang="en-US" dirty="0"/>
              <a:t>Use institutional credentials, not proprietary ones.</a:t>
            </a:r>
          </a:p>
          <a:p>
            <a:endParaRPr lang="en-US" dirty="0"/>
          </a:p>
          <a:p>
            <a:r>
              <a:rPr lang="en-US" dirty="0"/>
              <a:t>Preserve patron privacy by using opaque session identifiers. In case of inappropriate downloading, individual </a:t>
            </a:r>
            <a:r>
              <a:rPr lang="en-US" u="sng" dirty="0">
                <a:solidFill>
                  <a:srgbClr val="C00000"/>
                </a:solidFill>
              </a:rPr>
              <a:t>sessions</a:t>
            </a:r>
            <a:r>
              <a:rPr lang="en-US" dirty="0"/>
              <a:t> can be blocked.</a:t>
            </a:r>
          </a:p>
          <a:p>
            <a:endParaRPr lang="en-US" dirty="0"/>
          </a:p>
          <a:p>
            <a:r>
              <a:rPr lang="en-US" dirty="0"/>
              <a:t>Support SSO across all devices.</a:t>
            </a:r>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CE169D7E-85B0-4806-A66A-FDDCF0AFE55C}"/>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331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A way forward</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r>
              <a:rPr lang="en-US" b="1" u="sng" dirty="0">
                <a:solidFill>
                  <a:srgbClr val="0070C0"/>
                </a:solidFill>
              </a:rPr>
              <a:t>Federated Identity Management, robustly implemented by providers and subscribers</a:t>
            </a:r>
            <a:r>
              <a:rPr lang="en-US" b="1" u="sng" dirty="0"/>
              <a:t>.</a:t>
            </a:r>
          </a:p>
          <a:p>
            <a:endParaRPr lang="en-US" b="1" u="sng" dirty="0"/>
          </a:p>
          <a:p>
            <a:pPr lvl="1"/>
            <a:r>
              <a:rPr lang="en-GB" dirty="0"/>
              <a:t>SAML-based: highly secure, stable, open source.</a:t>
            </a:r>
          </a:p>
          <a:p>
            <a:pPr lvl="1"/>
            <a:endParaRPr lang="en-GB" dirty="0"/>
          </a:p>
          <a:p>
            <a:pPr lvl="1"/>
            <a:r>
              <a:rPr lang="en-GB" dirty="0"/>
              <a:t>Federated metadata.</a:t>
            </a:r>
          </a:p>
          <a:p>
            <a:pPr lvl="1"/>
            <a:endParaRPr lang="en-GB" dirty="0"/>
          </a:p>
          <a:p>
            <a:pPr lvl="1"/>
            <a:r>
              <a:rPr lang="en-GB" dirty="0"/>
              <a:t>Authentication at the point of need, using institutional credentials.</a:t>
            </a:r>
          </a:p>
          <a:p>
            <a:pPr lvl="1"/>
            <a:endParaRPr lang="en-GB" dirty="0"/>
          </a:p>
          <a:p>
            <a:pPr lvl="1"/>
            <a:r>
              <a:rPr lang="en-GB" dirty="0"/>
              <a:t>Support for affiliation at multiple institutions.</a:t>
            </a:r>
          </a:p>
          <a:p>
            <a:pPr lvl="1"/>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C3830D64-8762-4EB0-AB22-0476BD07B5E0}"/>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34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RA21: 2016 - 2019</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r>
              <a:rPr lang="en-US" b="1" u="sng" dirty="0">
                <a:solidFill>
                  <a:srgbClr val="0070C0"/>
                </a:solidFill>
              </a:rPr>
              <a:t>Two major outputs</a:t>
            </a:r>
            <a:endParaRPr lang="en-US" b="1" u="sng" dirty="0"/>
          </a:p>
          <a:p>
            <a:endParaRPr lang="en-US" b="1" u="sng" dirty="0"/>
          </a:p>
          <a:p>
            <a:pPr lvl="1"/>
            <a:r>
              <a:rPr lang="en-GB" dirty="0"/>
              <a:t>A detailed set of </a:t>
            </a:r>
            <a:r>
              <a:rPr lang="en-GB" dirty="0">
                <a:hlinkClick r:id="rId2"/>
              </a:rPr>
              <a:t>recommended best practices</a:t>
            </a:r>
            <a:r>
              <a:rPr lang="en-GB" dirty="0"/>
              <a:t> certified by NISO.</a:t>
            </a:r>
          </a:p>
          <a:p>
            <a:pPr marL="457200" lvl="1" indent="0">
              <a:buNone/>
            </a:pPr>
            <a:endParaRPr lang="en-GB" dirty="0"/>
          </a:p>
          <a:p>
            <a:pPr lvl="1"/>
            <a:endParaRPr lang="en-GB" dirty="0"/>
          </a:p>
          <a:p>
            <a:pPr lvl="1"/>
            <a:r>
              <a:rPr lang="en-GB" dirty="0"/>
              <a:t>A small set of </a:t>
            </a:r>
            <a:r>
              <a:rPr lang="en-GB" b="1" u="sng" dirty="0"/>
              <a:t>optional</a:t>
            </a:r>
            <a:r>
              <a:rPr lang="en-GB" dirty="0"/>
              <a:t> light-weight central services hosted by a non-profit consortium.</a:t>
            </a:r>
          </a:p>
          <a:p>
            <a:pPr lvl="2"/>
            <a:r>
              <a:rPr lang="en-GB" dirty="0"/>
              <a:t>Standardized WAYF menu</a:t>
            </a:r>
          </a:p>
          <a:p>
            <a:pPr lvl="2"/>
            <a:r>
              <a:rPr lang="en-GB" dirty="0"/>
              <a:t>Persistent storage of institutional affiliation(s).</a:t>
            </a:r>
          </a:p>
          <a:p>
            <a:pPr lvl="1"/>
            <a:endParaRPr lang="en-GB" dirty="0"/>
          </a:p>
          <a:p>
            <a:pPr lvl="1"/>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3"/>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6EEEE876-6DD5-4F13-A7CC-A85C5F4F86A8}"/>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130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rgbClr val="2C50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75F1A91F-07F3-4BB7-B988-F0241956D9FE}"/>
              </a:ext>
            </a:extLst>
          </p:cNvPr>
          <p:cNvSpPr>
            <a:spLocks noGrp="1"/>
          </p:cNvSpPr>
          <p:nvPr>
            <p:ph type="ctrTitle"/>
          </p:nvPr>
        </p:nvSpPr>
        <p:spPr>
          <a:xfrm>
            <a:off x="5189620" y="1306071"/>
            <a:ext cx="5478379" cy="2663407"/>
          </a:xfrm>
        </p:spPr>
        <p:txBody>
          <a:bodyPr>
            <a:normAutofit/>
          </a:bodyPr>
          <a:lstStyle/>
          <a:p>
            <a:pPr algn="l"/>
            <a:r>
              <a:rPr lang="nl-NL" sz="5000" dirty="0" err="1">
                <a:solidFill>
                  <a:srgbClr val="FFFFFF"/>
                </a:solidFill>
              </a:rPr>
              <a:t>SeamlessAccess.org</a:t>
            </a:r>
            <a:endParaRPr lang="en-GB" sz="5000" dirty="0">
              <a:solidFill>
                <a:srgbClr val="FFFFFF"/>
              </a:solidFill>
            </a:endParaRPr>
          </a:p>
        </p:txBody>
      </p:sp>
      <p:sp>
        <p:nvSpPr>
          <p:cNvPr id="3" name="Ondertitel 2">
            <a:extLst>
              <a:ext uri="{FF2B5EF4-FFF2-40B4-BE49-F238E27FC236}">
                <a16:creationId xmlns:a16="http://schemas.microsoft.com/office/drawing/2014/main" id="{09B95558-95A1-4176-8184-71FF03E0596A}"/>
              </a:ext>
            </a:extLst>
          </p:cNvPr>
          <p:cNvSpPr>
            <a:spLocks noGrp="1"/>
          </p:cNvSpPr>
          <p:nvPr>
            <p:ph type="subTitle" idx="1"/>
          </p:nvPr>
        </p:nvSpPr>
        <p:spPr>
          <a:xfrm>
            <a:off x="5189620" y="4106004"/>
            <a:ext cx="6697580" cy="1860883"/>
          </a:xfrm>
        </p:spPr>
        <p:txBody>
          <a:bodyPr>
            <a:normAutofit fontScale="77500" lnSpcReduction="20000"/>
          </a:bodyPr>
          <a:lstStyle/>
          <a:p>
            <a:pPr algn="l"/>
            <a:r>
              <a:rPr lang="en-US" sz="2800" b="1" dirty="0">
                <a:solidFill>
                  <a:srgbClr val="FFFFFF"/>
                </a:solidFill>
              </a:rPr>
              <a:t>Infrastructure Collaboration for FIM:</a:t>
            </a:r>
          </a:p>
          <a:p>
            <a:pPr algn="l"/>
            <a:r>
              <a:rPr lang="en-US" sz="2800" b="1" dirty="0">
                <a:solidFill>
                  <a:srgbClr val="FFFFFF"/>
                </a:solidFill>
              </a:rPr>
              <a:t>Federated Identity Management</a:t>
            </a:r>
          </a:p>
          <a:p>
            <a:pPr algn="l"/>
            <a:r>
              <a:rPr lang="en-US" sz="2800" dirty="0">
                <a:solidFill>
                  <a:srgbClr val="FFFFFF"/>
                </a:solidFill>
              </a:rPr>
              <a:t>for more streamlined digital authentication</a:t>
            </a:r>
          </a:p>
          <a:p>
            <a:pPr algn="l"/>
            <a:endParaRPr lang="en-US" sz="2800" dirty="0">
              <a:solidFill>
                <a:srgbClr val="FFFFFF"/>
              </a:solidFill>
            </a:endParaRPr>
          </a:p>
          <a:p>
            <a:pPr algn="l"/>
            <a:r>
              <a:rPr lang="en-US" sz="2800" dirty="0">
                <a:solidFill>
                  <a:srgbClr val="FFFFFF"/>
                </a:solidFill>
              </a:rPr>
              <a:t>Heather Flanagan, Program </a:t>
            </a:r>
            <a:r>
              <a:rPr lang="nl-NL" sz="2800" dirty="0">
                <a:solidFill>
                  <a:srgbClr val="FFFFFF"/>
                </a:solidFill>
              </a:rPr>
              <a:t>Director</a:t>
            </a:r>
            <a:endParaRPr lang="en-GB" sz="2800" dirty="0">
              <a:solidFill>
                <a:srgbClr val="FFFFFF"/>
              </a:solidFill>
            </a:endParaRPr>
          </a:p>
        </p:txBody>
      </p:sp>
      <p:pic>
        <p:nvPicPr>
          <p:cNvPr id="4" name="Afbeelding 3">
            <a:extLst>
              <a:ext uri="{FF2B5EF4-FFF2-40B4-BE49-F238E27FC236}">
                <a16:creationId xmlns:a16="http://schemas.microsoft.com/office/drawing/2014/main" id="{17DB0C99-FE70-479C-A2A6-D9D4EF6AE988}"/>
              </a:ext>
            </a:extLst>
          </p:cNvPr>
          <p:cNvPicPr>
            <a:picLocks noChangeAspect="1"/>
          </p:cNvPicPr>
          <p:nvPr/>
        </p:nvPicPr>
        <p:blipFill>
          <a:blip r:embed="rId2"/>
          <a:stretch>
            <a:fillRect/>
          </a:stretch>
        </p:blipFill>
        <p:spPr>
          <a:xfrm>
            <a:off x="421594" y="1445320"/>
            <a:ext cx="3836082" cy="3031741"/>
          </a:xfrm>
          <a:prstGeom prst="rect">
            <a:avLst/>
          </a:prstGeom>
        </p:spPr>
      </p:pic>
      <p:pic>
        <p:nvPicPr>
          <p:cNvPr id="5" name="Afbeelding 4">
            <a:extLst>
              <a:ext uri="{FF2B5EF4-FFF2-40B4-BE49-F238E27FC236}">
                <a16:creationId xmlns:a16="http://schemas.microsoft.com/office/drawing/2014/main" id="{75E0F01A-23DF-4B95-8CD8-34830D04A31C}"/>
              </a:ext>
            </a:extLst>
          </p:cNvPr>
          <p:cNvPicPr>
            <a:picLocks noChangeAspect="1"/>
          </p:cNvPicPr>
          <p:nvPr/>
        </p:nvPicPr>
        <p:blipFill>
          <a:blip r:embed="rId3"/>
          <a:stretch>
            <a:fillRect/>
          </a:stretch>
        </p:blipFill>
        <p:spPr>
          <a:xfrm>
            <a:off x="4620130" y="414958"/>
            <a:ext cx="7595372" cy="2337038"/>
          </a:xfrm>
          <a:prstGeom prst="rect">
            <a:avLst/>
          </a:prstGeom>
        </p:spPr>
      </p:pic>
    </p:spTree>
    <p:extLst>
      <p:ext uri="{BB962C8B-B14F-4D97-AF65-F5344CB8AC3E}">
        <p14:creationId xmlns:p14="http://schemas.microsoft.com/office/powerpoint/2010/main" val="39302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ACAC-099F-1841-908C-1FB11CF252B7}"/>
              </a:ext>
            </a:extLst>
          </p:cNvPr>
          <p:cNvSpPr>
            <a:spLocks noGrp="1"/>
          </p:cNvSpPr>
          <p:nvPr>
            <p:ph type="title"/>
          </p:nvPr>
        </p:nvSpPr>
        <p:spPr/>
        <p:txBody>
          <a:bodyPr/>
          <a:lstStyle/>
          <a:p>
            <a:r>
              <a:rPr lang="en-US" dirty="0"/>
              <a:t>What is </a:t>
            </a:r>
            <a:r>
              <a:rPr lang="en-US" dirty="0" err="1"/>
              <a:t>SeamlessAccess.Org</a:t>
            </a:r>
            <a:r>
              <a:rPr lang="en-US" dirty="0"/>
              <a:t>?</a:t>
            </a:r>
          </a:p>
        </p:txBody>
      </p:sp>
      <p:sp>
        <p:nvSpPr>
          <p:cNvPr id="3" name="Content Placeholder 2">
            <a:extLst>
              <a:ext uri="{FF2B5EF4-FFF2-40B4-BE49-F238E27FC236}">
                <a16:creationId xmlns:a16="http://schemas.microsoft.com/office/drawing/2014/main" id="{09CF3BB4-2149-0643-BCA8-BEB940AF0D2C}"/>
              </a:ext>
            </a:extLst>
          </p:cNvPr>
          <p:cNvSpPr>
            <a:spLocks noGrp="1"/>
          </p:cNvSpPr>
          <p:nvPr>
            <p:ph idx="1"/>
          </p:nvPr>
        </p:nvSpPr>
        <p:spPr/>
        <p:txBody>
          <a:bodyPr/>
          <a:lstStyle/>
          <a:p>
            <a:r>
              <a:rPr lang="en-US" dirty="0"/>
              <a:t>The operational successor of RA21</a:t>
            </a:r>
          </a:p>
          <a:p>
            <a:endParaRPr lang="en-US" dirty="0"/>
          </a:p>
          <a:p>
            <a:r>
              <a:rPr lang="en-US" dirty="0"/>
              <a:t>Implementing the Best Practices as described in NISO document:</a:t>
            </a:r>
          </a:p>
          <a:p>
            <a:pPr marL="0" indent="0" algn="ctr">
              <a:buNone/>
            </a:pPr>
            <a:r>
              <a:rPr lang="en-US" i="1" dirty="0">
                <a:hlinkClick r:id="rId2"/>
              </a:rPr>
              <a:t>Recommended Practices for Improved Access to Institutionally-Provided Information Resources: Results from the Resource Access in the 21st Century (RA21) Project</a:t>
            </a:r>
            <a:endParaRPr lang="en-US" i="1" dirty="0"/>
          </a:p>
          <a:p>
            <a:r>
              <a:rPr lang="en-US" dirty="0"/>
              <a:t>Built on </a:t>
            </a:r>
            <a:r>
              <a:rPr lang="en-US" dirty="0">
                <a:hlinkClick r:id="rId3"/>
              </a:rPr>
              <a:t>thiss.io</a:t>
            </a:r>
            <a:endParaRPr lang="en-US" dirty="0"/>
          </a:p>
          <a:p>
            <a:endParaRPr lang="en-US" dirty="0"/>
          </a:p>
          <a:p>
            <a:r>
              <a:rPr lang="en-US" dirty="0"/>
              <a:t>At long last, a certified set of best practices to which we can refer!</a:t>
            </a:r>
          </a:p>
        </p:txBody>
      </p:sp>
      <p:cxnSp>
        <p:nvCxnSpPr>
          <p:cNvPr id="4" name="Straight Connector 3">
            <a:extLst>
              <a:ext uri="{FF2B5EF4-FFF2-40B4-BE49-F238E27FC236}">
                <a16:creationId xmlns:a16="http://schemas.microsoft.com/office/drawing/2014/main" id="{F90A9CEB-8FF1-439E-9133-33B7F17D7AAF}"/>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268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ACAC-099F-1841-908C-1FB11CF252B7}"/>
              </a:ext>
            </a:extLst>
          </p:cNvPr>
          <p:cNvSpPr>
            <a:spLocks noGrp="1"/>
          </p:cNvSpPr>
          <p:nvPr>
            <p:ph type="title"/>
          </p:nvPr>
        </p:nvSpPr>
        <p:spPr/>
        <p:txBody>
          <a:bodyPr/>
          <a:lstStyle/>
          <a:p>
            <a:r>
              <a:rPr lang="en-US" dirty="0"/>
              <a:t>Summary of NISO-certified best practices</a:t>
            </a:r>
          </a:p>
        </p:txBody>
      </p:sp>
      <p:sp>
        <p:nvSpPr>
          <p:cNvPr id="3" name="Content Placeholder 2">
            <a:extLst>
              <a:ext uri="{FF2B5EF4-FFF2-40B4-BE49-F238E27FC236}">
                <a16:creationId xmlns:a16="http://schemas.microsoft.com/office/drawing/2014/main" id="{09CF3BB4-2149-0643-BCA8-BEB940AF0D2C}"/>
              </a:ext>
            </a:extLst>
          </p:cNvPr>
          <p:cNvSpPr>
            <a:spLocks noGrp="1"/>
          </p:cNvSpPr>
          <p:nvPr>
            <p:ph idx="1"/>
          </p:nvPr>
        </p:nvSpPr>
        <p:spPr/>
        <p:txBody>
          <a:bodyPr/>
          <a:lstStyle/>
          <a:p>
            <a:r>
              <a:rPr lang="en-US" dirty="0"/>
              <a:t>Guiding principles for:</a:t>
            </a:r>
          </a:p>
          <a:p>
            <a:pPr lvl="1"/>
            <a:endParaRPr lang="en-US" dirty="0"/>
          </a:p>
          <a:p>
            <a:pPr lvl="1"/>
            <a:r>
              <a:rPr lang="en-US" dirty="0"/>
              <a:t>Privacy </a:t>
            </a:r>
          </a:p>
          <a:p>
            <a:pPr lvl="1"/>
            <a:endParaRPr lang="en-US" dirty="0"/>
          </a:p>
          <a:p>
            <a:pPr lvl="1"/>
            <a:r>
              <a:rPr lang="en-US" dirty="0"/>
              <a:t>Security </a:t>
            </a:r>
          </a:p>
          <a:p>
            <a:pPr lvl="1"/>
            <a:endParaRPr lang="en-US" dirty="0"/>
          </a:p>
          <a:p>
            <a:pPr lvl="1"/>
            <a:r>
              <a:rPr lang="en-US" dirty="0"/>
              <a:t>User experience</a:t>
            </a:r>
          </a:p>
          <a:p>
            <a:pPr lvl="1"/>
            <a:endParaRPr lang="en-US" dirty="0"/>
          </a:p>
          <a:p>
            <a:pPr lvl="1"/>
            <a:r>
              <a:rPr lang="en-US" dirty="0"/>
              <a:t>Governance.</a:t>
            </a:r>
          </a:p>
          <a:p>
            <a:endParaRPr lang="en-US" dirty="0"/>
          </a:p>
        </p:txBody>
      </p:sp>
      <p:cxnSp>
        <p:nvCxnSpPr>
          <p:cNvPr id="4" name="Straight Connector 3">
            <a:extLst>
              <a:ext uri="{FF2B5EF4-FFF2-40B4-BE49-F238E27FC236}">
                <a16:creationId xmlns:a16="http://schemas.microsoft.com/office/drawing/2014/main" id="{F90A9CEB-8FF1-439E-9133-33B7F17D7AAF}"/>
              </a:ext>
            </a:extLst>
          </p:cNvPr>
          <p:cNvCxnSpPr>
            <a:cxnSpLocks/>
          </p:cNvCxnSpPr>
          <p:nvPr/>
        </p:nvCxnSpPr>
        <p:spPr>
          <a:xfrm>
            <a:off x="939567" y="1426128"/>
            <a:ext cx="9362114"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950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ACAC-099F-1841-908C-1FB11CF252B7}"/>
              </a:ext>
            </a:extLst>
          </p:cNvPr>
          <p:cNvSpPr>
            <a:spLocks noGrp="1"/>
          </p:cNvSpPr>
          <p:nvPr>
            <p:ph type="title"/>
          </p:nvPr>
        </p:nvSpPr>
        <p:spPr/>
        <p:txBody>
          <a:bodyPr/>
          <a:lstStyle/>
          <a:p>
            <a:r>
              <a:rPr lang="en-US" dirty="0"/>
              <a:t>Summary of NISO-certified best practices</a:t>
            </a:r>
          </a:p>
        </p:txBody>
      </p:sp>
      <p:sp>
        <p:nvSpPr>
          <p:cNvPr id="3" name="Content Placeholder 2">
            <a:extLst>
              <a:ext uri="{FF2B5EF4-FFF2-40B4-BE49-F238E27FC236}">
                <a16:creationId xmlns:a16="http://schemas.microsoft.com/office/drawing/2014/main" id="{09CF3BB4-2149-0643-BCA8-BEB940AF0D2C}"/>
              </a:ext>
            </a:extLst>
          </p:cNvPr>
          <p:cNvSpPr>
            <a:spLocks noGrp="1"/>
          </p:cNvSpPr>
          <p:nvPr>
            <p:ph idx="1"/>
          </p:nvPr>
        </p:nvSpPr>
        <p:spPr/>
        <p:txBody>
          <a:bodyPr>
            <a:normAutofit/>
          </a:bodyPr>
          <a:lstStyle/>
          <a:p>
            <a:r>
              <a:rPr lang="en-US" dirty="0"/>
              <a:t>Recommended practices:</a:t>
            </a:r>
          </a:p>
          <a:p>
            <a:pPr marL="457200" lvl="1" indent="0">
              <a:buNone/>
            </a:pPr>
            <a:r>
              <a:rPr lang="en-US" sz="1800" dirty="0"/>
              <a:t>2.1</a:t>
            </a:r>
            <a:r>
              <a:rPr lang="en-US" dirty="0"/>
              <a:t>  Adopt Multilateral </a:t>
            </a:r>
            <a:r>
              <a:rPr lang="en-US" b="1" u="sng" dirty="0">
                <a:solidFill>
                  <a:srgbClr val="C00000"/>
                </a:solidFill>
              </a:rPr>
              <a:t>Federated</a:t>
            </a:r>
            <a:r>
              <a:rPr lang="en-US" dirty="0"/>
              <a:t> Authentication.</a:t>
            </a:r>
          </a:p>
          <a:p>
            <a:pPr marL="457200" lvl="1" indent="0">
              <a:buNone/>
            </a:pPr>
            <a:endParaRPr lang="en-US" dirty="0"/>
          </a:p>
          <a:p>
            <a:pPr marL="457200" lvl="1" indent="0">
              <a:buNone/>
            </a:pPr>
            <a:r>
              <a:rPr lang="en-US" sz="1800" dirty="0"/>
              <a:t>2.2</a:t>
            </a:r>
            <a:r>
              <a:rPr lang="en-US" dirty="0"/>
              <a:t>  Establish Multilateral Federations where they do not exist.</a:t>
            </a:r>
          </a:p>
          <a:p>
            <a:pPr marL="457200" lvl="1" indent="0">
              <a:buNone/>
            </a:pPr>
            <a:endParaRPr lang="en-US" dirty="0"/>
          </a:p>
          <a:p>
            <a:pPr marL="457200" lvl="1" indent="0">
              <a:buNone/>
            </a:pPr>
            <a:r>
              <a:rPr lang="en-US" sz="1800" dirty="0"/>
              <a:t>2.3 </a:t>
            </a:r>
            <a:r>
              <a:rPr lang="en-US" dirty="0"/>
              <a:t> Ensure Privacy is Preserved while Enabling Convenient SSO and Granular Authorization.</a:t>
            </a:r>
          </a:p>
          <a:p>
            <a:pPr marL="457200" lvl="1" indent="0">
              <a:buNone/>
            </a:pPr>
            <a:endParaRPr lang="en-US" dirty="0"/>
          </a:p>
          <a:p>
            <a:pPr marL="457200" lvl="1" indent="0">
              <a:buNone/>
            </a:pPr>
            <a:r>
              <a:rPr lang="en-US" sz="1800" dirty="0"/>
              <a:t>2.4</a:t>
            </a:r>
            <a:r>
              <a:rPr lang="en-US" dirty="0"/>
              <a:t>  Improve the User Experience of Identity Provider Discovery (WAYF menu).</a:t>
            </a:r>
          </a:p>
          <a:p>
            <a:pPr marL="457200" lvl="1" indent="0">
              <a:buNone/>
            </a:pPr>
            <a:endParaRPr lang="en-US" dirty="0"/>
          </a:p>
          <a:p>
            <a:pPr marL="457200" lvl="1" indent="0">
              <a:buNone/>
            </a:pPr>
            <a:r>
              <a:rPr lang="en-US" sz="1800" dirty="0"/>
              <a:t>2.5</a:t>
            </a:r>
            <a:r>
              <a:rPr lang="en-US" dirty="0"/>
              <a:t>  Establish a Cross-domain Identity Provider Persistence Service.</a:t>
            </a:r>
          </a:p>
          <a:p>
            <a:endParaRPr lang="en-US" dirty="0"/>
          </a:p>
        </p:txBody>
      </p:sp>
      <p:cxnSp>
        <p:nvCxnSpPr>
          <p:cNvPr id="4" name="Straight Connector 3">
            <a:extLst>
              <a:ext uri="{FF2B5EF4-FFF2-40B4-BE49-F238E27FC236}">
                <a16:creationId xmlns:a16="http://schemas.microsoft.com/office/drawing/2014/main" id="{F90A9CEB-8FF1-439E-9133-33B7F17D7AAF}"/>
              </a:ext>
            </a:extLst>
          </p:cNvPr>
          <p:cNvCxnSpPr>
            <a:cxnSpLocks/>
          </p:cNvCxnSpPr>
          <p:nvPr/>
        </p:nvCxnSpPr>
        <p:spPr>
          <a:xfrm>
            <a:off x="939567" y="1426128"/>
            <a:ext cx="9362114"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8843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ACAC-099F-1841-908C-1FB11CF252B7}"/>
              </a:ext>
            </a:extLst>
          </p:cNvPr>
          <p:cNvSpPr>
            <a:spLocks noGrp="1"/>
          </p:cNvSpPr>
          <p:nvPr>
            <p:ph type="title"/>
          </p:nvPr>
        </p:nvSpPr>
        <p:spPr/>
        <p:txBody>
          <a:bodyPr/>
          <a:lstStyle/>
          <a:p>
            <a:r>
              <a:rPr lang="en-US" dirty="0"/>
              <a:t>Summary of NISO-certified best practices</a:t>
            </a:r>
          </a:p>
        </p:txBody>
      </p:sp>
      <p:sp>
        <p:nvSpPr>
          <p:cNvPr id="3" name="Content Placeholder 2">
            <a:extLst>
              <a:ext uri="{FF2B5EF4-FFF2-40B4-BE49-F238E27FC236}">
                <a16:creationId xmlns:a16="http://schemas.microsoft.com/office/drawing/2014/main" id="{09CF3BB4-2149-0643-BCA8-BEB940AF0D2C}"/>
              </a:ext>
            </a:extLst>
          </p:cNvPr>
          <p:cNvSpPr>
            <a:spLocks noGrp="1"/>
          </p:cNvSpPr>
          <p:nvPr>
            <p:ph idx="1"/>
          </p:nvPr>
        </p:nvSpPr>
        <p:spPr/>
        <p:txBody>
          <a:bodyPr>
            <a:normAutofit/>
          </a:bodyPr>
          <a:lstStyle/>
          <a:p>
            <a:r>
              <a:rPr lang="en-US" dirty="0"/>
              <a:t>Recommended practices:</a:t>
            </a:r>
          </a:p>
          <a:p>
            <a:pPr marL="457200" lvl="1" indent="0">
              <a:buNone/>
            </a:pPr>
            <a:endParaRPr lang="en-US" dirty="0"/>
          </a:p>
          <a:p>
            <a:pPr marL="457200" lvl="1" indent="0">
              <a:buNone/>
            </a:pPr>
            <a:r>
              <a:rPr lang="en-US" sz="1800" dirty="0"/>
              <a:t>2.6</a:t>
            </a:r>
            <a:r>
              <a:rPr lang="en-US" dirty="0"/>
              <a:t>  Improve Metadata Quality and Apply Consistent Standards.</a:t>
            </a:r>
          </a:p>
          <a:p>
            <a:pPr marL="457200" lvl="1" indent="0">
              <a:buNone/>
            </a:pPr>
            <a:endParaRPr lang="en-US" dirty="0"/>
          </a:p>
          <a:p>
            <a:pPr marL="457200" lvl="1" indent="0">
              <a:buNone/>
            </a:pPr>
            <a:r>
              <a:rPr lang="en-US" sz="1800" dirty="0"/>
              <a:t>2.7</a:t>
            </a:r>
            <a:r>
              <a:rPr lang="en-US" dirty="0"/>
              <a:t>  Set Session Timeout Periods based on Type of Resource and Institutional Risk Management Policy.</a:t>
            </a:r>
          </a:p>
          <a:p>
            <a:pPr marL="457200" lvl="1" indent="0">
              <a:buNone/>
            </a:pPr>
            <a:endParaRPr lang="en-US" dirty="0"/>
          </a:p>
          <a:p>
            <a:pPr marL="457200" lvl="1" indent="0">
              <a:buNone/>
            </a:pPr>
            <a:r>
              <a:rPr lang="en-US" sz="1800" dirty="0"/>
              <a:t>2.8</a:t>
            </a:r>
            <a:r>
              <a:rPr lang="en-US" dirty="0"/>
              <a:t>  Establish Security Incident Reporting Frameworks</a:t>
            </a:r>
          </a:p>
          <a:p>
            <a:pPr marL="457200" lvl="1" indent="0">
              <a:buNone/>
            </a:pPr>
            <a:endParaRPr lang="en-US" dirty="0"/>
          </a:p>
          <a:p>
            <a:pPr marL="457200" lvl="1" indent="0">
              <a:buNone/>
            </a:pPr>
            <a:r>
              <a:rPr lang="en-US" sz="1800" dirty="0"/>
              <a:t>2.9</a:t>
            </a:r>
            <a:r>
              <a:rPr lang="en-US" dirty="0"/>
              <a:t>  Leverage new or Existing Inter-federation Services for SP and </a:t>
            </a:r>
            <a:r>
              <a:rPr lang="en-US" dirty="0" err="1"/>
              <a:t>IdP</a:t>
            </a:r>
            <a:r>
              <a:rPr lang="en-US" dirty="0"/>
              <a:t> Interoperability.</a:t>
            </a:r>
          </a:p>
          <a:p>
            <a:endParaRPr lang="en-US" dirty="0"/>
          </a:p>
        </p:txBody>
      </p:sp>
      <p:cxnSp>
        <p:nvCxnSpPr>
          <p:cNvPr id="4" name="Straight Connector 3">
            <a:extLst>
              <a:ext uri="{FF2B5EF4-FFF2-40B4-BE49-F238E27FC236}">
                <a16:creationId xmlns:a16="http://schemas.microsoft.com/office/drawing/2014/main" id="{F90A9CEB-8FF1-439E-9133-33B7F17D7AAF}"/>
              </a:ext>
            </a:extLst>
          </p:cNvPr>
          <p:cNvCxnSpPr>
            <a:cxnSpLocks/>
          </p:cNvCxnSpPr>
          <p:nvPr/>
        </p:nvCxnSpPr>
        <p:spPr>
          <a:xfrm>
            <a:off x="939567" y="1426128"/>
            <a:ext cx="9362114"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426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ACAC-099F-1841-908C-1FB11CF252B7}"/>
              </a:ext>
            </a:extLst>
          </p:cNvPr>
          <p:cNvSpPr>
            <a:spLocks noGrp="1"/>
          </p:cNvSpPr>
          <p:nvPr>
            <p:ph type="title"/>
          </p:nvPr>
        </p:nvSpPr>
        <p:spPr/>
        <p:txBody>
          <a:bodyPr/>
          <a:lstStyle/>
          <a:p>
            <a:r>
              <a:rPr lang="en-US" dirty="0"/>
              <a:t>Summary of NISO-certified best practices</a:t>
            </a:r>
          </a:p>
        </p:txBody>
      </p:sp>
      <p:sp>
        <p:nvSpPr>
          <p:cNvPr id="3" name="Content Placeholder 2">
            <a:extLst>
              <a:ext uri="{FF2B5EF4-FFF2-40B4-BE49-F238E27FC236}">
                <a16:creationId xmlns:a16="http://schemas.microsoft.com/office/drawing/2014/main" id="{09CF3BB4-2149-0643-BCA8-BEB940AF0D2C}"/>
              </a:ext>
            </a:extLst>
          </p:cNvPr>
          <p:cNvSpPr>
            <a:spLocks noGrp="1"/>
          </p:cNvSpPr>
          <p:nvPr>
            <p:ph idx="1"/>
          </p:nvPr>
        </p:nvSpPr>
        <p:spPr/>
        <p:txBody>
          <a:bodyPr>
            <a:normAutofit/>
          </a:bodyPr>
          <a:lstStyle/>
          <a:p>
            <a:endParaRPr lang="en-US" dirty="0"/>
          </a:p>
          <a:p>
            <a:endParaRPr lang="en-US" dirty="0"/>
          </a:p>
          <a:p>
            <a:r>
              <a:rPr lang="en-US" dirty="0"/>
              <a:t>Endorsement of </a:t>
            </a:r>
            <a:r>
              <a:rPr lang="en-US" dirty="0">
                <a:hlinkClick r:id="rId2"/>
              </a:rPr>
              <a:t>GÉANT</a:t>
            </a:r>
            <a:r>
              <a:rPr lang="en-US" b="1" dirty="0">
                <a:hlinkClick r:id="rId2"/>
              </a:rPr>
              <a:t> </a:t>
            </a:r>
            <a:r>
              <a:rPr lang="en-US" dirty="0">
                <a:hlinkClick r:id="rId2"/>
              </a:rPr>
              <a:t>Data Protection Code of Conduct</a:t>
            </a:r>
            <a:r>
              <a:rPr lang="en-US" dirty="0"/>
              <a:t>:</a:t>
            </a:r>
          </a:p>
          <a:p>
            <a:pPr marL="457200" lvl="1" indent="0">
              <a:buNone/>
            </a:pPr>
            <a:endParaRPr lang="en-US" dirty="0"/>
          </a:p>
          <a:p>
            <a:pPr marL="457200" lvl="1" indent="0">
              <a:buNone/>
            </a:pPr>
            <a:r>
              <a:rPr lang="en-US" dirty="0"/>
              <a:t>General Data Protection Regulation (GDPR) compliant.</a:t>
            </a:r>
          </a:p>
          <a:p>
            <a:endParaRPr lang="en-US" dirty="0"/>
          </a:p>
        </p:txBody>
      </p:sp>
      <p:cxnSp>
        <p:nvCxnSpPr>
          <p:cNvPr id="4" name="Straight Connector 3">
            <a:extLst>
              <a:ext uri="{FF2B5EF4-FFF2-40B4-BE49-F238E27FC236}">
                <a16:creationId xmlns:a16="http://schemas.microsoft.com/office/drawing/2014/main" id="{F90A9CEB-8FF1-439E-9133-33B7F17D7AAF}"/>
              </a:ext>
            </a:extLst>
          </p:cNvPr>
          <p:cNvCxnSpPr>
            <a:cxnSpLocks/>
          </p:cNvCxnSpPr>
          <p:nvPr/>
        </p:nvCxnSpPr>
        <p:spPr>
          <a:xfrm>
            <a:off x="939567" y="1426128"/>
            <a:ext cx="9362114"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94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dirty="0"/>
              <a:t> </a:t>
            </a:r>
            <a:r>
              <a:rPr lang="en-US" b="1" dirty="0"/>
              <a:t>Disclaimer</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endParaRPr lang="en-US" dirty="0"/>
          </a:p>
          <a:p>
            <a:r>
              <a:rPr lang="en-US" dirty="0"/>
              <a:t>IANL</a:t>
            </a:r>
          </a:p>
          <a:p>
            <a:endParaRPr lang="en-US" dirty="0"/>
          </a:p>
          <a:p>
            <a:r>
              <a:rPr lang="en-US" dirty="0"/>
              <a:t>I am retired and do not speak for the MIT Library. </a:t>
            </a:r>
          </a:p>
          <a:p>
            <a:endParaRPr lang="en-US" dirty="0"/>
          </a:p>
          <a:p>
            <a:endParaRPr lang="en-GB" dirty="0"/>
          </a:p>
          <a:p>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11" name="Straight Connector 10">
            <a:extLst>
              <a:ext uri="{FF2B5EF4-FFF2-40B4-BE49-F238E27FC236}">
                <a16:creationId xmlns:a16="http://schemas.microsoft.com/office/drawing/2014/main" id="{10C7902F-87D5-4F81-AD79-6E433ADE3F03}"/>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2093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467144" y="286435"/>
            <a:ext cx="9777640" cy="1325563"/>
          </a:xfrm>
        </p:spPr>
        <p:txBody>
          <a:bodyPr>
            <a:normAutofit/>
          </a:bodyPr>
          <a:lstStyle/>
          <a:p>
            <a:r>
              <a:rPr lang="en-US" dirty="0"/>
              <a:t>Federated Identity Management, FIM:</a:t>
            </a:r>
            <a:br>
              <a:rPr lang="en-US" dirty="0"/>
            </a:br>
            <a:r>
              <a:rPr lang="en-US" dirty="0"/>
              <a:t>Why is FIM so important ?</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467144" y="1825625"/>
            <a:ext cx="6980583" cy="4351338"/>
          </a:xfrm>
        </p:spPr>
        <p:txBody>
          <a:bodyPr>
            <a:normAutofit lnSpcReduction="10000"/>
          </a:bodyPr>
          <a:lstStyle/>
          <a:p>
            <a:r>
              <a:rPr lang="en-US" dirty="0"/>
              <a:t>For streamlined online access from any place and any device into:</a:t>
            </a:r>
          </a:p>
          <a:p>
            <a:pPr lvl="1"/>
            <a:r>
              <a:rPr lang="en-US" dirty="0"/>
              <a:t>Library resources</a:t>
            </a:r>
          </a:p>
          <a:p>
            <a:pPr lvl="1"/>
            <a:r>
              <a:rPr lang="en-US" dirty="0"/>
              <a:t>Research facilities</a:t>
            </a:r>
          </a:p>
          <a:p>
            <a:pPr lvl="1"/>
            <a:r>
              <a:rPr lang="en-US" dirty="0"/>
              <a:t>Collaborative labs</a:t>
            </a:r>
          </a:p>
          <a:p>
            <a:pPr lvl="1"/>
            <a:r>
              <a:rPr lang="en-US" dirty="0"/>
              <a:t>Scholarly collaboration tools</a:t>
            </a:r>
          </a:p>
          <a:p>
            <a:pPr lvl="1"/>
            <a:r>
              <a:rPr lang="en-US" dirty="0"/>
              <a:t>Open Science platforms</a:t>
            </a:r>
          </a:p>
          <a:p>
            <a:pPr lvl="1"/>
            <a:r>
              <a:rPr lang="en-US" dirty="0"/>
              <a:t>Open Access authoring sites</a:t>
            </a:r>
          </a:p>
          <a:p>
            <a:pPr lvl="1"/>
            <a:r>
              <a:rPr lang="en-US" dirty="0"/>
              <a:t>Preprint servers, sharing sites, </a:t>
            </a:r>
            <a:r>
              <a:rPr lang="en-US" dirty="0" err="1"/>
              <a:t>etc</a:t>
            </a:r>
            <a:endParaRPr lang="en-US" dirty="0"/>
          </a:p>
          <a:p>
            <a:r>
              <a:rPr lang="en-US" dirty="0"/>
              <a:t>For preservation of user privacy via SAML federated authentication technology</a:t>
            </a:r>
          </a:p>
          <a:p>
            <a:endParaRPr lang="en-GB" dirty="0"/>
          </a:p>
          <a:p>
            <a:endParaRPr lang="nl-NL" dirty="0"/>
          </a:p>
          <a:p>
            <a:endParaRPr lang="en-GB" dirty="0"/>
          </a:p>
        </p:txBody>
      </p:sp>
      <p:sp>
        <p:nvSpPr>
          <p:cNvPr id="4" name="Tekstvak 3">
            <a:extLst>
              <a:ext uri="{FF2B5EF4-FFF2-40B4-BE49-F238E27FC236}">
                <a16:creationId xmlns:a16="http://schemas.microsoft.com/office/drawing/2014/main" id="{BF9D9280-F676-4B91-901E-04A5869CE2FD}"/>
              </a:ext>
            </a:extLst>
          </p:cNvPr>
          <p:cNvSpPr txBox="1"/>
          <p:nvPr/>
        </p:nvSpPr>
        <p:spPr>
          <a:xfrm>
            <a:off x="8348870" y="2568346"/>
            <a:ext cx="3406211" cy="2677656"/>
          </a:xfrm>
          <a:prstGeom prst="rect">
            <a:avLst/>
          </a:prstGeom>
          <a:noFill/>
        </p:spPr>
        <p:txBody>
          <a:bodyPr wrap="square" rtlCol="0">
            <a:spAutoFit/>
          </a:bodyPr>
          <a:lstStyle/>
          <a:p>
            <a:r>
              <a:rPr lang="nl-NL" sz="2800" dirty="0"/>
              <a:t>See </a:t>
            </a:r>
            <a:r>
              <a:rPr lang="nl-NL" sz="2800" dirty="0" err="1"/>
              <a:t>initiatives</a:t>
            </a:r>
            <a:r>
              <a:rPr lang="nl-NL" sz="2800" dirty="0"/>
              <a:t> </a:t>
            </a:r>
            <a:r>
              <a:rPr lang="nl-NL" sz="2800" dirty="0" err="1"/>
              <a:t>for</a:t>
            </a:r>
            <a:endParaRPr lang="nl-NL" sz="2800" dirty="0"/>
          </a:p>
          <a:p>
            <a:endParaRPr lang="nl-NL" sz="2800" dirty="0"/>
          </a:p>
          <a:p>
            <a:r>
              <a:rPr lang="nl-NL" sz="2800" dirty="0">
                <a:hlinkClick r:id="rId2"/>
              </a:rPr>
              <a:t>FIM4R</a:t>
            </a:r>
            <a:r>
              <a:rPr lang="nl-NL" sz="2800" dirty="0"/>
              <a:t>: Researchers</a:t>
            </a:r>
          </a:p>
          <a:p>
            <a:endParaRPr lang="nl-NL" sz="2800" dirty="0"/>
          </a:p>
          <a:p>
            <a:r>
              <a:rPr lang="nl-NL" sz="2800" dirty="0">
                <a:hlinkClick r:id="rId3"/>
              </a:rPr>
              <a:t>FIM4L</a:t>
            </a:r>
            <a:r>
              <a:rPr lang="nl-NL" sz="2800" dirty="0"/>
              <a:t>: Libraries</a:t>
            </a:r>
          </a:p>
          <a:p>
            <a:endParaRPr lang="en-GB" sz="2800" dirty="0"/>
          </a:p>
        </p:txBody>
      </p:sp>
      <p:pic>
        <p:nvPicPr>
          <p:cNvPr id="5" name="Afbeelding 4">
            <a:extLst>
              <a:ext uri="{FF2B5EF4-FFF2-40B4-BE49-F238E27FC236}">
                <a16:creationId xmlns:a16="http://schemas.microsoft.com/office/drawing/2014/main" id="{13B4A94F-028F-428D-8DB8-89B3CD6CF7AE}"/>
              </a:ext>
            </a:extLst>
          </p:cNvPr>
          <p:cNvPicPr>
            <a:picLocks noChangeAspect="1"/>
          </p:cNvPicPr>
          <p:nvPr/>
        </p:nvPicPr>
        <p:blipFill>
          <a:blip r:embed="rId4"/>
          <a:stretch>
            <a:fillRect/>
          </a:stretch>
        </p:blipFill>
        <p:spPr>
          <a:xfrm>
            <a:off x="7752522" y="1949158"/>
            <a:ext cx="4134678" cy="362968"/>
          </a:xfrm>
          <a:prstGeom prst="rect">
            <a:avLst/>
          </a:prstGeom>
        </p:spPr>
      </p:pic>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5"/>
          <a:stretch>
            <a:fillRect/>
          </a:stretch>
        </p:blipFill>
        <p:spPr>
          <a:xfrm>
            <a:off x="10244784" y="65093"/>
            <a:ext cx="1914310" cy="1511939"/>
          </a:xfrm>
          <a:prstGeom prst="rect">
            <a:avLst/>
          </a:prstGeom>
        </p:spPr>
      </p:pic>
      <p:cxnSp>
        <p:nvCxnSpPr>
          <p:cNvPr id="8" name="Straight Connector 7">
            <a:extLst>
              <a:ext uri="{FF2B5EF4-FFF2-40B4-BE49-F238E27FC236}">
                <a16:creationId xmlns:a16="http://schemas.microsoft.com/office/drawing/2014/main" id="{3313535E-3C0C-4073-B0B5-B500975E0501}"/>
              </a:ext>
            </a:extLst>
          </p:cNvPr>
          <p:cNvCxnSpPr>
            <a:cxnSpLocks/>
          </p:cNvCxnSpPr>
          <p:nvPr/>
        </p:nvCxnSpPr>
        <p:spPr>
          <a:xfrm>
            <a:off x="595618" y="1543574"/>
            <a:ext cx="9345336"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893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14CC12-225E-4EA7-B47F-9CF152D35D31}"/>
              </a:ext>
            </a:extLst>
          </p:cNvPr>
          <p:cNvSpPr>
            <a:spLocks noGrp="1"/>
          </p:cNvSpPr>
          <p:nvPr>
            <p:ph type="title"/>
          </p:nvPr>
        </p:nvSpPr>
        <p:spPr/>
        <p:txBody>
          <a:bodyPr/>
          <a:lstStyle/>
          <a:p>
            <a:r>
              <a:rPr lang="en-US" dirty="0"/>
              <a:t>Tackling several Big Issues:</a:t>
            </a:r>
          </a:p>
        </p:txBody>
      </p:sp>
      <p:sp>
        <p:nvSpPr>
          <p:cNvPr id="3" name="Tijdelijke aanduiding voor inhoud 2">
            <a:extLst>
              <a:ext uri="{FF2B5EF4-FFF2-40B4-BE49-F238E27FC236}">
                <a16:creationId xmlns:a16="http://schemas.microsoft.com/office/drawing/2014/main" id="{65105A3C-B786-46D6-BDC8-789EEB8F4D79}"/>
              </a:ext>
            </a:extLst>
          </p:cNvPr>
          <p:cNvSpPr>
            <a:spLocks noGrp="1"/>
          </p:cNvSpPr>
          <p:nvPr>
            <p:ph idx="1"/>
          </p:nvPr>
        </p:nvSpPr>
        <p:spPr/>
        <p:txBody>
          <a:bodyPr/>
          <a:lstStyle/>
          <a:p>
            <a:r>
              <a:rPr lang="en-GB" b="1" dirty="0"/>
              <a:t>Privacy</a:t>
            </a:r>
            <a:r>
              <a:rPr lang="en-GB" dirty="0"/>
              <a:t> – leveraging a distributed technical approach, working with librarians, academia, infrastructure partners; a system from scholars for scholars, the data stays at and belongs to the institute</a:t>
            </a:r>
          </a:p>
          <a:p>
            <a:r>
              <a:rPr lang="en-GB" b="1" dirty="0"/>
              <a:t>Transparency</a:t>
            </a:r>
            <a:r>
              <a:rPr lang="en-GB" dirty="0"/>
              <a:t>  - we are transparent with everyone about how it works, what the approach is, where the data remains</a:t>
            </a:r>
          </a:p>
          <a:p>
            <a:r>
              <a:rPr lang="en-GB" b="1" dirty="0"/>
              <a:t>Interoperability</a:t>
            </a:r>
            <a:r>
              <a:rPr lang="en-GB" dirty="0"/>
              <a:t> – this is infrastructure, operated by GÉANT, that works for </a:t>
            </a:r>
            <a:r>
              <a:rPr lang="en-GB" u="sng" dirty="0"/>
              <a:t>any</a:t>
            </a:r>
            <a:r>
              <a:rPr lang="en-GB" dirty="0"/>
              <a:t> institution.  Any provider of resources can join. </a:t>
            </a:r>
          </a:p>
          <a:p>
            <a:r>
              <a:rPr lang="en-GB" b="1" dirty="0"/>
              <a:t>Speed &amp; Convenience &amp; User Experience</a:t>
            </a:r>
            <a:r>
              <a:rPr lang="en-GB" dirty="0"/>
              <a:t> – integrated design and architecture, serves as the backbone of the collaboration between GÉANT, STM, NISO, Internet2 and ORCID.</a:t>
            </a:r>
          </a:p>
          <a:p>
            <a:endParaRPr lang="en-GB" dirty="0"/>
          </a:p>
        </p:txBody>
      </p:sp>
      <p:pic>
        <p:nvPicPr>
          <p:cNvPr id="4" name="Afbeelding 3">
            <a:extLst>
              <a:ext uri="{FF2B5EF4-FFF2-40B4-BE49-F238E27FC236}">
                <a16:creationId xmlns:a16="http://schemas.microsoft.com/office/drawing/2014/main" id="{0F28ACE4-89D9-4410-8A29-76E9278FD10B}"/>
              </a:ext>
            </a:extLst>
          </p:cNvPr>
          <p:cNvPicPr>
            <a:picLocks noChangeAspect="1"/>
          </p:cNvPicPr>
          <p:nvPr/>
        </p:nvPicPr>
        <p:blipFill rotWithShape="1">
          <a:blip r:embed="rId2"/>
          <a:srcRect l="15382" r="14992"/>
          <a:stretch/>
        </p:blipFill>
        <p:spPr>
          <a:xfrm>
            <a:off x="10880033" y="65093"/>
            <a:ext cx="1139688" cy="1292813"/>
          </a:xfrm>
          <a:prstGeom prst="rect">
            <a:avLst/>
          </a:prstGeom>
        </p:spPr>
      </p:pic>
      <p:cxnSp>
        <p:nvCxnSpPr>
          <p:cNvPr id="5" name="Straight Connector 4">
            <a:extLst>
              <a:ext uri="{FF2B5EF4-FFF2-40B4-BE49-F238E27FC236}">
                <a16:creationId xmlns:a16="http://schemas.microsoft.com/office/drawing/2014/main" id="{DB5AEFB7-5E65-4B99-81E4-13ABB9D541CC}"/>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787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8EDCF-84F3-45C8-8E39-F908A1253A8A}"/>
              </a:ext>
            </a:extLst>
          </p:cNvPr>
          <p:cNvSpPr>
            <a:spLocks noGrp="1"/>
          </p:cNvSpPr>
          <p:nvPr>
            <p:ph type="title"/>
          </p:nvPr>
        </p:nvSpPr>
        <p:spPr>
          <a:xfrm>
            <a:off x="573156" y="499564"/>
            <a:ext cx="10306879" cy="971428"/>
          </a:xfrm>
        </p:spPr>
        <p:txBody>
          <a:bodyPr>
            <a:noAutofit/>
          </a:bodyPr>
          <a:lstStyle/>
          <a:p>
            <a:r>
              <a:rPr lang="en-US" sz="4000" dirty="0"/>
              <a:t>Made to support a shared research infrastructure</a:t>
            </a:r>
          </a:p>
        </p:txBody>
      </p:sp>
      <p:sp>
        <p:nvSpPr>
          <p:cNvPr id="4" name="Tekstvak 3">
            <a:extLst>
              <a:ext uri="{FF2B5EF4-FFF2-40B4-BE49-F238E27FC236}">
                <a16:creationId xmlns:a16="http://schemas.microsoft.com/office/drawing/2014/main" id="{53585E6F-ED5E-4BCA-9FED-D603054F667D}"/>
              </a:ext>
            </a:extLst>
          </p:cNvPr>
          <p:cNvSpPr txBox="1"/>
          <p:nvPr/>
        </p:nvSpPr>
        <p:spPr>
          <a:xfrm>
            <a:off x="7365164" y="3200401"/>
            <a:ext cx="3703443" cy="3693319"/>
          </a:xfrm>
          <a:prstGeom prst="rect">
            <a:avLst/>
          </a:prstGeom>
          <a:noFill/>
        </p:spPr>
        <p:txBody>
          <a:bodyPr wrap="square" rtlCol="0">
            <a:spAutoFit/>
          </a:bodyPr>
          <a:lstStyle/>
          <a:p>
            <a:r>
              <a:rPr lang="nl-NL" sz="2400" dirty="0" err="1"/>
              <a:t>Governed</a:t>
            </a:r>
            <a:r>
              <a:rPr lang="nl-NL" sz="2400" dirty="0"/>
              <a:t> </a:t>
            </a:r>
            <a:r>
              <a:rPr lang="nl-NL" sz="2400" dirty="0" err="1"/>
              <a:t>and</a:t>
            </a:r>
            <a:r>
              <a:rPr lang="nl-NL" sz="2400" dirty="0"/>
              <a:t> </a:t>
            </a:r>
            <a:r>
              <a:rPr lang="nl-NL" sz="2400" dirty="0" err="1"/>
              <a:t>initiated</a:t>
            </a:r>
            <a:r>
              <a:rPr lang="nl-NL" sz="2400" dirty="0"/>
              <a:t> </a:t>
            </a:r>
            <a:r>
              <a:rPr lang="nl-NL" sz="2400" dirty="0" err="1"/>
              <a:t>by</a:t>
            </a:r>
            <a:r>
              <a:rPr lang="nl-NL" sz="2400" dirty="0"/>
              <a:t>:</a:t>
            </a:r>
          </a:p>
          <a:p>
            <a:r>
              <a:rPr lang="nl-NL" sz="2400" b="1" dirty="0"/>
              <a:t>STM</a:t>
            </a:r>
          </a:p>
          <a:p>
            <a:r>
              <a:rPr lang="nl-NL" sz="2400" b="1" dirty="0"/>
              <a:t>NISO</a:t>
            </a:r>
          </a:p>
          <a:p>
            <a:r>
              <a:rPr lang="nl-NL" sz="2400" b="1" dirty="0"/>
              <a:t>GÉANT</a:t>
            </a:r>
          </a:p>
          <a:p>
            <a:r>
              <a:rPr lang="nl-NL" sz="2400" b="1" dirty="0"/>
              <a:t>Internet2</a:t>
            </a:r>
          </a:p>
          <a:p>
            <a:r>
              <a:rPr lang="nl-NL" sz="2400" b="1" dirty="0"/>
              <a:t>ORCID</a:t>
            </a:r>
          </a:p>
          <a:p>
            <a:endParaRPr lang="nl-NL" sz="2400" b="1" dirty="0"/>
          </a:p>
          <a:p>
            <a:r>
              <a:rPr lang="nl-NL" sz="2400" b="1" dirty="0"/>
              <a:t>(Invitation extended to </a:t>
            </a:r>
            <a:r>
              <a:rPr lang="nl-NL" sz="2400" b="1" dirty="0">
                <a:hlinkClick r:id="rId2"/>
              </a:rPr>
              <a:t>IFLA</a:t>
            </a:r>
            <a:endParaRPr lang="nl-NL" sz="2400" b="1" dirty="0"/>
          </a:p>
          <a:p>
            <a:r>
              <a:rPr lang="nl-NL" sz="1600" dirty="0"/>
              <a:t>Int’l Federation of Library Associations</a:t>
            </a:r>
            <a:r>
              <a:rPr lang="nl-NL" sz="2400" b="1" dirty="0"/>
              <a:t>)</a:t>
            </a:r>
          </a:p>
          <a:p>
            <a:endParaRPr lang="en-GB" dirty="0"/>
          </a:p>
        </p:txBody>
      </p:sp>
      <p:pic>
        <p:nvPicPr>
          <p:cNvPr id="5" name="Afbeelding 4">
            <a:extLst>
              <a:ext uri="{FF2B5EF4-FFF2-40B4-BE49-F238E27FC236}">
                <a16:creationId xmlns:a16="http://schemas.microsoft.com/office/drawing/2014/main" id="{4AA2120D-6F16-4B48-9324-4A9C0506F493}"/>
              </a:ext>
            </a:extLst>
          </p:cNvPr>
          <p:cNvPicPr>
            <a:picLocks noChangeAspect="1"/>
          </p:cNvPicPr>
          <p:nvPr/>
        </p:nvPicPr>
        <p:blipFill rotWithShape="1">
          <a:blip r:embed="rId3"/>
          <a:srcRect t="34332"/>
          <a:stretch/>
        </p:blipFill>
        <p:spPr>
          <a:xfrm>
            <a:off x="6520069" y="1577032"/>
            <a:ext cx="5393635" cy="1662726"/>
          </a:xfrm>
          <a:prstGeom prst="rect">
            <a:avLst/>
          </a:prstGeom>
        </p:spPr>
      </p:pic>
      <p:pic>
        <p:nvPicPr>
          <p:cNvPr id="6" name="Afbeelding 5">
            <a:extLst>
              <a:ext uri="{FF2B5EF4-FFF2-40B4-BE49-F238E27FC236}">
                <a16:creationId xmlns:a16="http://schemas.microsoft.com/office/drawing/2014/main" id="{3DD854A0-DCA8-4B2A-A03E-4CEF6ADD3EC0}"/>
              </a:ext>
            </a:extLst>
          </p:cNvPr>
          <p:cNvPicPr>
            <a:picLocks noChangeAspect="1"/>
          </p:cNvPicPr>
          <p:nvPr/>
        </p:nvPicPr>
        <p:blipFill rotWithShape="1">
          <a:blip r:embed="rId4"/>
          <a:srcRect l="15382" r="14992"/>
          <a:stretch/>
        </p:blipFill>
        <p:spPr>
          <a:xfrm>
            <a:off x="10880033" y="65093"/>
            <a:ext cx="1139688" cy="1292813"/>
          </a:xfrm>
          <a:prstGeom prst="rect">
            <a:avLst/>
          </a:prstGeom>
        </p:spPr>
      </p:pic>
      <p:sp>
        <p:nvSpPr>
          <p:cNvPr id="8" name="Tijdelijke aanduiding voor inhoud 7">
            <a:extLst>
              <a:ext uri="{FF2B5EF4-FFF2-40B4-BE49-F238E27FC236}">
                <a16:creationId xmlns:a16="http://schemas.microsoft.com/office/drawing/2014/main" id="{F66A1167-0B6F-4546-AC4A-D61F70431DED}"/>
              </a:ext>
            </a:extLst>
          </p:cNvPr>
          <p:cNvSpPr>
            <a:spLocks noGrp="1"/>
          </p:cNvSpPr>
          <p:nvPr>
            <p:ph idx="1"/>
          </p:nvPr>
        </p:nvSpPr>
        <p:spPr>
          <a:xfrm>
            <a:off x="838200" y="1825624"/>
            <a:ext cx="5549348" cy="4532811"/>
          </a:xfrm>
        </p:spPr>
        <p:txBody>
          <a:bodyPr/>
          <a:lstStyle/>
          <a:p>
            <a:r>
              <a:rPr lang="en-US" dirty="0"/>
              <a:t>For more Open Science</a:t>
            </a:r>
          </a:p>
          <a:p>
            <a:r>
              <a:rPr lang="en-US" dirty="0"/>
              <a:t>For more international research collaboration.</a:t>
            </a:r>
          </a:p>
          <a:p>
            <a:r>
              <a:rPr lang="en-US" dirty="0"/>
              <a:t>For access to resources from any place and any device.</a:t>
            </a:r>
          </a:p>
          <a:p>
            <a:r>
              <a:rPr lang="en-US" dirty="0"/>
              <a:t>For secure identity management and network safety.</a:t>
            </a:r>
          </a:p>
          <a:p>
            <a:r>
              <a:rPr lang="en-US" dirty="0"/>
              <a:t>For local management of data privacy issues.</a:t>
            </a:r>
          </a:p>
        </p:txBody>
      </p:sp>
      <p:cxnSp>
        <p:nvCxnSpPr>
          <p:cNvPr id="7" name="Straight Connector 6">
            <a:extLst>
              <a:ext uri="{FF2B5EF4-FFF2-40B4-BE49-F238E27FC236}">
                <a16:creationId xmlns:a16="http://schemas.microsoft.com/office/drawing/2014/main" id="{1F97CE3F-1242-4822-8904-F330F2C30E08}"/>
              </a:ext>
            </a:extLst>
          </p:cNvPr>
          <p:cNvCxnSpPr>
            <a:cxnSpLocks/>
          </p:cNvCxnSpPr>
          <p:nvPr/>
        </p:nvCxnSpPr>
        <p:spPr>
          <a:xfrm flipV="1">
            <a:off x="654341" y="1357906"/>
            <a:ext cx="10142290" cy="68222"/>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507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99F116-A3BA-42B7-A723-7EBE8D23CBFD}"/>
              </a:ext>
            </a:extLst>
          </p:cNvPr>
          <p:cNvSpPr>
            <a:spLocks noGrp="1"/>
          </p:cNvSpPr>
          <p:nvPr>
            <p:ph type="title"/>
          </p:nvPr>
        </p:nvSpPr>
        <p:spPr>
          <a:xfrm>
            <a:off x="387627" y="312053"/>
            <a:ext cx="10515600" cy="1092678"/>
          </a:xfrm>
        </p:spPr>
        <p:txBody>
          <a:bodyPr>
            <a:normAutofit fontScale="90000"/>
          </a:bodyPr>
          <a:lstStyle/>
          <a:p>
            <a:r>
              <a:rPr lang="en-US" dirty="0" err="1"/>
              <a:t>SeamlessAccess.org</a:t>
            </a:r>
            <a:r>
              <a:rPr lang="en-US" dirty="0"/>
              <a:t> preserves user privacy and</a:t>
            </a:r>
            <a:br>
              <a:rPr lang="en-US" dirty="0"/>
            </a:br>
            <a:r>
              <a:rPr lang="en-US" dirty="0"/>
              <a:t>maintains institutional control for secure access</a:t>
            </a:r>
          </a:p>
        </p:txBody>
      </p:sp>
      <p:sp>
        <p:nvSpPr>
          <p:cNvPr id="3" name="Tijdelijke aanduiding voor inhoud 2">
            <a:extLst>
              <a:ext uri="{FF2B5EF4-FFF2-40B4-BE49-F238E27FC236}">
                <a16:creationId xmlns:a16="http://schemas.microsoft.com/office/drawing/2014/main" id="{D167273C-BB6D-4015-BD4F-D40C999C981E}"/>
              </a:ext>
            </a:extLst>
          </p:cNvPr>
          <p:cNvSpPr>
            <a:spLocks noGrp="1"/>
          </p:cNvSpPr>
          <p:nvPr>
            <p:ph idx="1"/>
          </p:nvPr>
        </p:nvSpPr>
        <p:spPr>
          <a:xfrm>
            <a:off x="387627" y="1690687"/>
            <a:ext cx="7510670" cy="4802187"/>
          </a:xfrm>
        </p:spPr>
        <p:txBody>
          <a:bodyPr>
            <a:normAutofit fontScale="85000" lnSpcReduction="20000"/>
          </a:bodyPr>
          <a:lstStyle/>
          <a:p>
            <a:pPr marL="0" indent="0" fontAlgn="base">
              <a:buNone/>
            </a:pPr>
            <a:r>
              <a:rPr lang="en-GB" b="1" dirty="0"/>
              <a:t>A Modern and Reliable Approach to Resource Access</a:t>
            </a:r>
          </a:p>
          <a:p>
            <a:pPr fontAlgn="base"/>
            <a:r>
              <a:rPr lang="en-GB" dirty="0"/>
              <a:t>Ensure access to resources and services to those entitled to have it. It is increasingly complex to identify legitimate users. Seamless Access enables access using individual’s federated authentication (sign on.) </a:t>
            </a:r>
          </a:p>
          <a:p>
            <a:pPr marL="0" indent="0" fontAlgn="base">
              <a:buNone/>
            </a:pPr>
            <a:r>
              <a:rPr lang="en-GB" b="1" dirty="0"/>
              <a:t>Proven User Experience</a:t>
            </a:r>
          </a:p>
          <a:p>
            <a:pPr fontAlgn="base"/>
            <a:r>
              <a:rPr lang="en-GB" dirty="0"/>
              <a:t>The Seamless Access solution remembers user’s last sign-on choice, simplifies institution search, and uses clear language and images to meet user expectations.</a:t>
            </a:r>
          </a:p>
          <a:p>
            <a:pPr marL="0" indent="0" fontAlgn="base">
              <a:buNone/>
            </a:pPr>
            <a:r>
              <a:rPr lang="en-GB" b="1" dirty="0"/>
              <a:t>Single Sign On… For Real!</a:t>
            </a:r>
          </a:p>
          <a:p>
            <a:pPr fontAlgn="base"/>
            <a:r>
              <a:rPr lang="en-GB" dirty="0"/>
              <a:t>Seamless Access enables true Single Sign On. Users will be able to sign in using their preferred sign in credentials (for example, those from their institution), and will not be bothered for them again for all Seamless Access-enabled sites.</a:t>
            </a:r>
          </a:p>
          <a:p>
            <a:endParaRPr lang="en-GB" dirty="0"/>
          </a:p>
        </p:txBody>
      </p:sp>
      <p:pic>
        <p:nvPicPr>
          <p:cNvPr id="5" name="Afbeelding 4">
            <a:extLst>
              <a:ext uri="{FF2B5EF4-FFF2-40B4-BE49-F238E27FC236}">
                <a16:creationId xmlns:a16="http://schemas.microsoft.com/office/drawing/2014/main" id="{BE3B2945-E368-43A0-8FC8-A985B84AB4AA}"/>
              </a:ext>
            </a:extLst>
          </p:cNvPr>
          <p:cNvPicPr>
            <a:picLocks noChangeAspect="1"/>
          </p:cNvPicPr>
          <p:nvPr/>
        </p:nvPicPr>
        <p:blipFill>
          <a:blip r:embed="rId2"/>
          <a:stretch>
            <a:fillRect/>
          </a:stretch>
        </p:blipFill>
        <p:spPr>
          <a:xfrm>
            <a:off x="7892961" y="2168613"/>
            <a:ext cx="4232779" cy="3772694"/>
          </a:xfrm>
          <a:prstGeom prst="rect">
            <a:avLst/>
          </a:prstGeom>
          <a:ln>
            <a:solidFill>
              <a:schemeClr val="accent1"/>
            </a:solidFill>
          </a:ln>
        </p:spPr>
      </p:pic>
      <p:pic>
        <p:nvPicPr>
          <p:cNvPr id="6" name="Afbeelding 5">
            <a:extLst>
              <a:ext uri="{FF2B5EF4-FFF2-40B4-BE49-F238E27FC236}">
                <a16:creationId xmlns:a16="http://schemas.microsoft.com/office/drawing/2014/main" id="{37FFB0F0-29C2-4838-B511-4B1AC6F1C517}"/>
              </a:ext>
            </a:extLst>
          </p:cNvPr>
          <p:cNvPicPr>
            <a:picLocks noChangeAspect="1"/>
          </p:cNvPicPr>
          <p:nvPr/>
        </p:nvPicPr>
        <p:blipFill>
          <a:blip r:embed="rId3"/>
          <a:stretch>
            <a:fillRect/>
          </a:stretch>
        </p:blipFill>
        <p:spPr>
          <a:xfrm>
            <a:off x="10274642" y="102058"/>
            <a:ext cx="1917358" cy="1514988"/>
          </a:xfrm>
          <a:prstGeom prst="rect">
            <a:avLst/>
          </a:prstGeom>
        </p:spPr>
      </p:pic>
      <p:cxnSp>
        <p:nvCxnSpPr>
          <p:cNvPr id="7" name="Straight Connector 6">
            <a:extLst>
              <a:ext uri="{FF2B5EF4-FFF2-40B4-BE49-F238E27FC236}">
                <a16:creationId xmlns:a16="http://schemas.microsoft.com/office/drawing/2014/main" id="{8FA46EFB-EB16-4BD2-BCAD-04194DEAFA4B}"/>
              </a:ext>
            </a:extLst>
          </p:cNvPr>
          <p:cNvCxnSpPr>
            <a:cxnSpLocks/>
          </p:cNvCxnSpPr>
          <p:nvPr/>
        </p:nvCxnSpPr>
        <p:spPr>
          <a:xfrm>
            <a:off x="461394" y="1468073"/>
            <a:ext cx="9813248"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1777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191A18-2EC0-4AC4-82EE-2D8E634BACAB}"/>
              </a:ext>
            </a:extLst>
          </p:cNvPr>
          <p:cNvSpPr>
            <a:spLocks noGrp="1"/>
          </p:cNvSpPr>
          <p:nvPr>
            <p:ph type="title"/>
          </p:nvPr>
        </p:nvSpPr>
        <p:spPr/>
        <p:txBody>
          <a:bodyPr/>
          <a:lstStyle/>
          <a:p>
            <a:r>
              <a:rPr lang="nl-NL" dirty="0"/>
              <a:t>Project timeline of SeamlessAccess.org</a:t>
            </a:r>
            <a:endParaRPr lang="en-GB" dirty="0"/>
          </a:p>
        </p:txBody>
      </p:sp>
      <p:pic>
        <p:nvPicPr>
          <p:cNvPr id="5" name="Afbeelding 4">
            <a:extLst>
              <a:ext uri="{FF2B5EF4-FFF2-40B4-BE49-F238E27FC236}">
                <a16:creationId xmlns:a16="http://schemas.microsoft.com/office/drawing/2014/main" id="{0C442D81-0C0F-40E9-9EDF-14AAE11E18DB}"/>
              </a:ext>
            </a:extLst>
          </p:cNvPr>
          <p:cNvPicPr>
            <a:picLocks noChangeAspect="1"/>
          </p:cNvPicPr>
          <p:nvPr/>
        </p:nvPicPr>
        <p:blipFill>
          <a:blip r:embed="rId2"/>
          <a:stretch>
            <a:fillRect/>
          </a:stretch>
        </p:blipFill>
        <p:spPr>
          <a:xfrm>
            <a:off x="10244784" y="65093"/>
            <a:ext cx="1914310" cy="1511939"/>
          </a:xfrm>
          <a:prstGeom prst="rect">
            <a:avLst/>
          </a:prstGeom>
        </p:spPr>
      </p:pic>
      <p:graphicFrame>
        <p:nvGraphicFramePr>
          <p:cNvPr id="7" name="Tijdelijke aanduiding voor inhoud 6">
            <a:extLst>
              <a:ext uri="{FF2B5EF4-FFF2-40B4-BE49-F238E27FC236}">
                <a16:creationId xmlns:a16="http://schemas.microsoft.com/office/drawing/2014/main" id="{6DCA2CFA-968A-45C5-BEC1-ECF4FC112F78}"/>
              </a:ext>
            </a:extLst>
          </p:cNvPr>
          <p:cNvGraphicFramePr>
            <a:graphicFrameLocks noGrp="1"/>
          </p:cNvGraphicFramePr>
          <p:nvPr>
            <p:ph idx="1"/>
            <p:extLst>
              <p:ext uri="{D42A27DB-BD31-4B8C-83A1-F6EECF244321}">
                <p14:modId xmlns:p14="http://schemas.microsoft.com/office/powerpoint/2010/main" val="1176868061"/>
              </p:ext>
            </p:extLst>
          </p:nvPr>
        </p:nvGraphicFramePr>
        <p:xfrm>
          <a:off x="838200" y="2117171"/>
          <a:ext cx="9949070" cy="3515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a:extLst>
              <a:ext uri="{FF2B5EF4-FFF2-40B4-BE49-F238E27FC236}">
                <a16:creationId xmlns:a16="http://schemas.microsoft.com/office/drawing/2014/main" id="{5DE66164-80C1-491B-B612-1F4E72ACB9F4}"/>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30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4200765-8237-4864-ABED-34F47E41895E}"/>
              </a:ext>
            </a:extLst>
          </p:cNvPr>
          <p:cNvSpPr>
            <a:spLocks noGrp="1"/>
          </p:cNvSpPr>
          <p:nvPr>
            <p:ph idx="1"/>
          </p:nvPr>
        </p:nvSpPr>
        <p:spPr>
          <a:xfrm>
            <a:off x="838200" y="1825624"/>
            <a:ext cx="9102754" cy="4031837"/>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hlinkClick r:id="rId2"/>
              </a:rPr>
              <a:t>Demo</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nl-NL" b="1" dirty="0"/>
          </a:p>
        </p:txBody>
      </p:sp>
      <p:sp>
        <p:nvSpPr>
          <p:cNvPr id="5" name="Tekstvak 4">
            <a:extLst>
              <a:ext uri="{FF2B5EF4-FFF2-40B4-BE49-F238E27FC236}">
                <a16:creationId xmlns:a16="http://schemas.microsoft.com/office/drawing/2014/main" id="{0CE0E159-60B4-4EDA-B0EE-54563D28CA2A}"/>
              </a:ext>
            </a:extLst>
          </p:cNvPr>
          <p:cNvSpPr txBox="1"/>
          <p:nvPr/>
        </p:nvSpPr>
        <p:spPr>
          <a:xfrm>
            <a:off x="838200" y="354956"/>
            <a:ext cx="9382539" cy="646331"/>
          </a:xfrm>
          <a:prstGeom prst="rect">
            <a:avLst/>
          </a:prstGeom>
          <a:noFill/>
        </p:spPr>
        <p:txBody>
          <a:bodyPr wrap="square" rtlCol="0">
            <a:spAutoFit/>
          </a:bodyPr>
          <a:lstStyle/>
          <a:p>
            <a:r>
              <a:rPr lang="en-US" sz="3600" b="1" dirty="0">
                <a:solidFill>
                  <a:schemeClr val="accent1"/>
                </a:solidFill>
              </a:rPr>
              <a:t> Seamless Access central services in action</a:t>
            </a:r>
          </a:p>
        </p:txBody>
      </p:sp>
      <p:cxnSp>
        <p:nvCxnSpPr>
          <p:cNvPr id="6" name="Straight Connector 5">
            <a:extLst>
              <a:ext uri="{FF2B5EF4-FFF2-40B4-BE49-F238E27FC236}">
                <a16:creationId xmlns:a16="http://schemas.microsoft.com/office/drawing/2014/main" id="{53864E8D-C00D-449C-8F3E-3A0D7D9DCC26}"/>
              </a:ext>
            </a:extLst>
          </p:cNvPr>
          <p:cNvCxnSpPr/>
          <p:nvPr/>
        </p:nvCxnSpPr>
        <p:spPr>
          <a:xfrm>
            <a:off x="939567" y="1317071"/>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Afbeelding 4">
            <a:extLst>
              <a:ext uri="{FF2B5EF4-FFF2-40B4-BE49-F238E27FC236}">
                <a16:creationId xmlns:a16="http://schemas.microsoft.com/office/drawing/2014/main" id="{DB42E808-2590-484A-A3D6-2AD8798CD135}"/>
              </a:ext>
            </a:extLst>
          </p:cNvPr>
          <p:cNvPicPr>
            <a:picLocks noChangeAspect="1"/>
          </p:cNvPicPr>
          <p:nvPr/>
        </p:nvPicPr>
        <p:blipFill>
          <a:blip r:embed="rId3"/>
          <a:stretch>
            <a:fillRect/>
          </a:stretch>
        </p:blipFill>
        <p:spPr>
          <a:xfrm>
            <a:off x="10244784" y="65093"/>
            <a:ext cx="1914310" cy="1511939"/>
          </a:xfrm>
          <a:prstGeom prst="rect">
            <a:avLst/>
          </a:prstGeom>
        </p:spPr>
      </p:pic>
    </p:spTree>
    <p:extLst>
      <p:ext uri="{BB962C8B-B14F-4D97-AF65-F5344CB8AC3E}">
        <p14:creationId xmlns:p14="http://schemas.microsoft.com/office/powerpoint/2010/main" val="607844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4200765-8237-4864-ABED-34F47E41895E}"/>
              </a:ext>
            </a:extLst>
          </p:cNvPr>
          <p:cNvSpPr>
            <a:spLocks noGrp="1"/>
          </p:cNvSpPr>
          <p:nvPr>
            <p:ph idx="1"/>
          </p:nvPr>
        </p:nvSpPr>
        <p:spPr>
          <a:xfrm>
            <a:off x="838200" y="1825624"/>
            <a:ext cx="9102754" cy="4031837"/>
          </a:xfrm>
        </p:spPr>
        <p:txBody>
          <a:bodyPr>
            <a:normAutofit lnSpcReduction="10000"/>
          </a:bodyPr>
          <a:lstStyle/>
          <a:p>
            <a:pPr marL="0" indent="0">
              <a:buNone/>
            </a:pPr>
            <a:r>
              <a:rPr lang="en-US" dirty="0"/>
              <a:t>Broad implementation of the NISO-certified best practices by providers and subscribers. (</a:t>
            </a:r>
            <a:r>
              <a:rPr lang="en-US" dirty="0" err="1"/>
              <a:t>SpringerNature</a:t>
            </a:r>
            <a:r>
              <a:rPr lang="en-US" dirty="0"/>
              <a:t>)</a:t>
            </a:r>
          </a:p>
          <a:p>
            <a:pPr marL="0" indent="0">
              <a:buNone/>
            </a:pPr>
            <a:endParaRPr lang="en-US" dirty="0"/>
          </a:p>
          <a:p>
            <a:pPr marL="0" indent="0">
              <a:buNone/>
            </a:pPr>
            <a:r>
              <a:rPr lang="en-US" dirty="0"/>
              <a:t>Entity Categories and Attribute Bundles working group has just been launched.</a:t>
            </a:r>
          </a:p>
          <a:p>
            <a:pPr marL="0" indent="0">
              <a:buNone/>
            </a:pPr>
            <a:endParaRPr lang="en-US" dirty="0"/>
          </a:p>
          <a:p>
            <a:pPr marL="0" indent="0">
              <a:buNone/>
            </a:pPr>
            <a:r>
              <a:rPr lang="en-US" dirty="0"/>
              <a:t>See </a:t>
            </a:r>
            <a:r>
              <a:rPr lang="en-US" dirty="0">
                <a:hlinkClick r:id="rId2"/>
              </a:rPr>
              <a:t>Section 3. Future Work Items</a:t>
            </a:r>
            <a:r>
              <a:rPr lang="en-US" dirty="0"/>
              <a:t> page 40.</a:t>
            </a:r>
          </a:p>
          <a:p>
            <a:pPr marL="0" indent="0">
              <a:buNone/>
            </a:pPr>
            <a:endParaRPr lang="en-US" dirty="0"/>
          </a:p>
          <a:p>
            <a:pPr marL="0" indent="0">
              <a:buNone/>
            </a:pPr>
            <a:r>
              <a:rPr lang="en-US" dirty="0"/>
              <a:t>Greater collaboration between libraries and campus IT.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nl-NL" b="1" dirty="0"/>
          </a:p>
        </p:txBody>
      </p:sp>
      <p:sp>
        <p:nvSpPr>
          <p:cNvPr id="5" name="Tekstvak 4">
            <a:extLst>
              <a:ext uri="{FF2B5EF4-FFF2-40B4-BE49-F238E27FC236}">
                <a16:creationId xmlns:a16="http://schemas.microsoft.com/office/drawing/2014/main" id="{0CE0E159-60B4-4EDA-B0EE-54563D28CA2A}"/>
              </a:ext>
            </a:extLst>
          </p:cNvPr>
          <p:cNvSpPr txBox="1"/>
          <p:nvPr/>
        </p:nvSpPr>
        <p:spPr>
          <a:xfrm>
            <a:off x="838200" y="354956"/>
            <a:ext cx="9382539" cy="646331"/>
          </a:xfrm>
          <a:prstGeom prst="rect">
            <a:avLst/>
          </a:prstGeom>
          <a:noFill/>
        </p:spPr>
        <p:txBody>
          <a:bodyPr wrap="square" rtlCol="0">
            <a:spAutoFit/>
          </a:bodyPr>
          <a:lstStyle/>
          <a:p>
            <a:r>
              <a:rPr lang="en-US" sz="3600" b="1" dirty="0">
                <a:solidFill>
                  <a:schemeClr val="accent1"/>
                </a:solidFill>
              </a:rPr>
              <a:t>A look ahead</a:t>
            </a:r>
          </a:p>
        </p:txBody>
      </p:sp>
      <p:cxnSp>
        <p:nvCxnSpPr>
          <p:cNvPr id="6" name="Straight Connector 5">
            <a:extLst>
              <a:ext uri="{FF2B5EF4-FFF2-40B4-BE49-F238E27FC236}">
                <a16:creationId xmlns:a16="http://schemas.microsoft.com/office/drawing/2014/main" id="{53864E8D-C00D-449C-8F3E-3A0D7D9DCC26}"/>
              </a:ext>
            </a:extLst>
          </p:cNvPr>
          <p:cNvCxnSpPr/>
          <p:nvPr/>
        </p:nvCxnSpPr>
        <p:spPr>
          <a:xfrm>
            <a:off x="939567" y="1317071"/>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Afbeelding 4">
            <a:extLst>
              <a:ext uri="{FF2B5EF4-FFF2-40B4-BE49-F238E27FC236}">
                <a16:creationId xmlns:a16="http://schemas.microsoft.com/office/drawing/2014/main" id="{DB42E808-2590-484A-A3D6-2AD8798CD135}"/>
              </a:ext>
            </a:extLst>
          </p:cNvPr>
          <p:cNvPicPr>
            <a:picLocks noChangeAspect="1"/>
          </p:cNvPicPr>
          <p:nvPr/>
        </p:nvPicPr>
        <p:blipFill>
          <a:blip r:embed="rId3"/>
          <a:stretch>
            <a:fillRect/>
          </a:stretch>
        </p:blipFill>
        <p:spPr>
          <a:xfrm>
            <a:off x="10244784" y="65093"/>
            <a:ext cx="1914310" cy="1511939"/>
          </a:xfrm>
          <a:prstGeom prst="rect">
            <a:avLst/>
          </a:prstGeom>
        </p:spPr>
      </p:pic>
    </p:spTree>
    <p:extLst>
      <p:ext uri="{BB962C8B-B14F-4D97-AF65-F5344CB8AC3E}">
        <p14:creationId xmlns:p14="http://schemas.microsoft.com/office/powerpoint/2010/main" val="1899078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4200765-8237-4864-ABED-34F47E41895E}"/>
              </a:ext>
            </a:extLst>
          </p:cNvPr>
          <p:cNvSpPr>
            <a:spLocks noGrp="1"/>
          </p:cNvSpPr>
          <p:nvPr>
            <p:ph idx="1"/>
          </p:nvPr>
        </p:nvSpPr>
        <p:spPr>
          <a:xfrm>
            <a:off x="838200" y="1825624"/>
            <a:ext cx="9195033" cy="4031837"/>
          </a:xfrm>
        </p:spPr>
        <p:txBody>
          <a:bodyPr>
            <a:normAutofit/>
          </a:bodyPr>
          <a:lstStyle/>
          <a:p>
            <a:pPr marL="0" indent="0">
              <a:buNone/>
            </a:pPr>
            <a:endParaRPr lang="en-US" dirty="0"/>
          </a:p>
          <a:p>
            <a:pPr lvl="0"/>
            <a:r>
              <a:rPr lang="en-US" dirty="0"/>
              <a:t>Getting serious about privacy</a:t>
            </a:r>
          </a:p>
          <a:p>
            <a:pPr marL="0" lvl="0" indent="0">
              <a:buNone/>
            </a:pPr>
            <a:endParaRPr lang="en-US" dirty="0"/>
          </a:p>
          <a:p>
            <a:pPr lvl="0"/>
            <a:r>
              <a:rPr lang="en-US" dirty="0"/>
              <a:t>Technical evaluation of new access models</a:t>
            </a:r>
          </a:p>
          <a:p>
            <a:pPr lvl="0"/>
            <a:endParaRPr lang="en-US" dirty="0"/>
          </a:p>
          <a:p>
            <a:r>
              <a:rPr lang="en-US" dirty="0"/>
              <a:t>Contract language is underutilized</a:t>
            </a:r>
          </a:p>
          <a:p>
            <a:pPr lvl="0"/>
            <a:endParaRPr lang="en-US" dirty="0"/>
          </a:p>
          <a:p>
            <a:endParaRPr lang="en-US" dirty="0"/>
          </a:p>
          <a:p>
            <a:pPr marL="0" indent="0">
              <a:buNone/>
            </a:pPr>
            <a:endParaRPr lang="en-US" dirty="0"/>
          </a:p>
          <a:p>
            <a:pPr marL="0" indent="0">
              <a:buNone/>
            </a:pPr>
            <a:endParaRPr lang="nl-NL" b="1" dirty="0"/>
          </a:p>
        </p:txBody>
      </p:sp>
      <p:sp>
        <p:nvSpPr>
          <p:cNvPr id="5" name="Tekstvak 4">
            <a:extLst>
              <a:ext uri="{FF2B5EF4-FFF2-40B4-BE49-F238E27FC236}">
                <a16:creationId xmlns:a16="http://schemas.microsoft.com/office/drawing/2014/main" id="{0CE0E159-60B4-4EDA-B0EE-54563D28CA2A}"/>
              </a:ext>
            </a:extLst>
          </p:cNvPr>
          <p:cNvSpPr txBox="1"/>
          <p:nvPr/>
        </p:nvSpPr>
        <p:spPr>
          <a:xfrm>
            <a:off x="838200" y="371734"/>
            <a:ext cx="9382539" cy="1200329"/>
          </a:xfrm>
          <a:prstGeom prst="rect">
            <a:avLst/>
          </a:prstGeom>
          <a:noFill/>
        </p:spPr>
        <p:txBody>
          <a:bodyPr wrap="square" rtlCol="0">
            <a:spAutoFit/>
          </a:bodyPr>
          <a:lstStyle/>
          <a:p>
            <a:pPr algn="ctr"/>
            <a:endParaRPr lang="en-US" sz="3600" b="1" dirty="0">
              <a:solidFill>
                <a:schemeClr val="accent1"/>
              </a:solidFill>
            </a:endParaRPr>
          </a:p>
          <a:p>
            <a:pPr algn="ctr"/>
            <a:r>
              <a:rPr lang="en-US" sz="3600" b="1" dirty="0">
                <a:solidFill>
                  <a:schemeClr val="accent1"/>
                </a:solidFill>
              </a:rPr>
              <a:t>Closing the Policy Void</a:t>
            </a:r>
          </a:p>
        </p:txBody>
      </p:sp>
      <p:cxnSp>
        <p:nvCxnSpPr>
          <p:cNvPr id="6" name="Straight Connector 5">
            <a:extLst>
              <a:ext uri="{FF2B5EF4-FFF2-40B4-BE49-F238E27FC236}">
                <a16:creationId xmlns:a16="http://schemas.microsoft.com/office/drawing/2014/main" id="{53864E8D-C00D-449C-8F3E-3A0D7D9DCC26}"/>
              </a:ext>
            </a:extLst>
          </p:cNvPr>
          <p:cNvCxnSpPr/>
          <p:nvPr/>
        </p:nvCxnSpPr>
        <p:spPr>
          <a:xfrm>
            <a:off x="939567" y="1543574"/>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Afbeelding 4">
            <a:extLst>
              <a:ext uri="{FF2B5EF4-FFF2-40B4-BE49-F238E27FC236}">
                <a16:creationId xmlns:a16="http://schemas.microsoft.com/office/drawing/2014/main" id="{13CDB51E-BDAE-485F-A3DE-A51AD02A6FEE}"/>
              </a:ext>
            </a:extLst>
          </p:cNvPr>
          <p:cNvPicPr>
            <a:picLocks noChangeAspect="1"/>
          </p:cNvPicPr>
          <p:nvPr/>
        </p:nvPicPr>
        <p:blipFill>
          <a:blip r:embed="rId2"/>
          <a:stretch>
            <a:fillRect/>
          </a:stretch>
        </p:blipFill>
        <p:spPr>
          <a:xfrm>
            <a:off x="10244784" y="65093"/>
            <a:ext cx="1914310" cy="1511939"/>
          </a:xfrm>
          <a:prstGeom prst="rect">
            <a:avLst/>
          </a:prstGeom>
        </p:spPr>
      </p:pic>
    </p:spTree>
    <p:extLst>
      <p:ext uri="{BB962C8B-B14F-4D97-AF65-F5344CB8AC3E}">
        <p14:creationId xmlns:p14="http://schemas.microsoft.com/office/powerpoint/2010/main" val="2424064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37686"/>
            <a:ext cx="9448800" cy="5210713"/>
          </a:xfrm>
        </p:spPr>
        <p:txBody>
          <a:bodyPr>
            <a:normAutofit/>
          </a:bodyPr>
          <a:lstStyle/>
          <a:p>
            <a:pPr marL="0" indent="0">
              <a:buNone/>
            </a:pPr>
            <a:r>
              <a:rPr lang="en-US" sz="2800" dirty="0"/>
              <a:t>Individuals from more than 60 different organizations have been involved in RA21 since its inception in late 2016.</a:t>
            </a:r>
          </a:p>
        </p:txBody>
      </p:sp>
      <p:sp>
        <p:nvSpPr>
          <p:cNvPr id="5" name="Slide Number Placeholder 4"/>
          <p:cNvSpPr>
            <a:spLocks noGrp="1"/>
          </p:cNvSpPr>
          <p:nvPr>
            <p:ph type="sldNum" sz="quarter" idx="4294967295"/>
          </p:nvPr>
        </p:nvSpPr>
        <p:spPr/>
        <p:txBody>
          <a:bodyPr/>
          <a:lstStyle/>
          <a:p>
            <a:pPr>
              <a:defRPr/>
            </a:pPr>
            <a:fld id="{75F686EE-AB71-466A-81D8-3144E8DFAC73}" type="slidenum">
              <a:rPr lang="en-GB" smtClean="0"/>
              <a:pPr>
                <a:defRPr/>
              </a:pPr>
              <a:t>28</a:t>
            </a:fld>
            <a:endParaRPr lang="en-GB" dirty="0"/>
          </a:p>
        </p:txBody>
      </p:sp>
      <p:sp>
        <p:nvSpPr>
          <p:cNvPr id="6" name="Rectangle 5"/>
          <p:cNvSpPr/>
          <p:nvPr/>
        </p:nvSpPr>
        <p:spPr>
          <a:xfrm>
            <a:off x="2286000" y="1981200"/>
            <a:ext cx="2743200" cy="4524315"/>
          </a:xfrm>
          <a:prstGeom prst="rect">
            <a:avLst/>
          </a:prstGeom>
        </p:spPr>
        <p:txBody>
          <a:bodyPr wrap="square">
            <a:spAutoFit/>
          </a:bodyPr>
          <a:lstStyle/>
          <a:p>
            <a:r>
              <a:rPr lang="en-US" sz="1200" dirty="0"/>
              <a:t>AbbVie Pharmaceuticals</a:t>
            </a:r>
          </a:p>
          <a:p>
            <a:r>
              <a:rPr lang="en-US" sz="1200" dirty="0"/>
              <a:t>American Medical Association / JAMA</a:t>
            </a:r>
          </a:p>
          <a:p>
            <a:r>
              <a:rPr lang="en-US" sz="1200" dirty="0"/>
              <a:t>American Chemical Society</a:t>
            </a:r>
          </a:p>
          <a:p>
            <a:r>
              <a:rPr lang="en-US" sz="1200" dirty="0"/>
              <a:t>American University </a:t>
            </a:r>
          </a:p>
          <a:p>
            <a:r>
              <a:rPr lang="en-US" sz="1200" dirty="0"/>
              <a:t>American Psychological Association</a:t>
            </a:r>
          </a:p>
          <a:p>
            <a:r>
              <a:rPr lang="en-US" sz="1200" dirty="0"/>
              <a:t>Association of Research Libraries </a:t>
            </a:r>
          </a:p>
          <a:p>
            <a:r>
              <a:rPr lang="en-US" sz="1200" dirty="0"/>
              <a:t>American Society of Civil Engineers</a:t>
            </a:r>
          </a:p>
          <a:p>
            <a:r>
              <a:rPr lang="en-US" sz="1200" dirty="0" err="1"/>
              <a:t>Atypon</a:t>
            </a:r>
            <a:r>
              <a:rPr lang="en-US" sz="1200" dirty="0"/>
              <a:t> Systems</a:t>
            </a:r>
          </a:p>
          <a:p>
            <a:r>
              <a:rPr lang="en-US" sz="1200" dirty="0"/>
              <a:t>BASF</a:t>
            </a:r>
          </a:p>
          <a:p>
            <a:r>
              <a:rPr lang="en-US" sz="1200" dirty="0" err="1"/>
              <a:t>Bibliotheksservice-Zentrum</a:t>
            </a:r>
            <a:endParaRPr lang="en-US" sz="1200" dirty="0"/>
          </a:p>
          <a:p>
            <a:r>
              <a:rPr lang="en-US" sz="1200" dirty="0"/>
              <a:t>Brill Publishers</a:t>
            </a:r>
          </a:p>
          <a:p>
            <a:r>
              <a:rPr lang="en-US" sz="1200" dirty="0"/>
              <a:t>Brown University</a:t>
            </a:r>
          </a:p>
          <a:p>
            <a:r>
              <a:rPr lang="en-US" sz="1200" dirty="0"/>
              <a:t>Centre for Agriculture and Bioscience</a:t>
            </a:r>
          </a:p>
          <a:p>
            <a:r>
              <a:rPr lang="en-US" sz="1200" dirty="0"/>
              <a:t>Carnegie Mellon University</a:t>
            </a:r>
          </a:p>
          <a:p>
            <a:r>
              <a:rPr lang="en-US" sz="1200" dirty="0" err="1"/>
              <a:t>Clarivate</a:t>
            </a:r>
            <a:r>
              <a:rPr lang="en-US" sz="1200" dirty="0"/>
              <a:t> Analytics</a:t>
            </a:r>
          </a:p>
          <a:p>
            <a:r>
              <a:rPr lang="en-US" sz="1200" dirty="0"/>
              <a:t>Cambridge University Press</a:t>
            </a:r>
          </a:p>
          <a:p>
            <a:r>
              <a:rPr lang="en-US" sz="1200" dirty="0"/>
              <a:t>Copyright Clearance Center</a:t>
            </a:r>
          </a:p>
          <a:p>
            <a:r>
              <a:rPr lang="en-US" sz="1200" dirty="0"/>
              <a:t>Denver University</a:t>
            </a:r>
          </a:p>
          <a:p>
            <a:r>
              <a:rPr lang="en-US" sz="1200" dirty="0"/>
              <a:t>EBSCO Information Services</a:t>
            </a:r>
          </a:p>
          <a:p>
            <a:r>
              <a:rPr lang="en-US" sz="1200" dirty="0" err="1"/>
              <a:t>Eduserv</a:t>
            </a:r>
            <a:endParaRPr lang="en-US" sz="1200" dirty="0"/>
          </a:p>
          <a:p>
            <a:r>
              <a:rPr lang="en-US" sz="1200" dirty="0"/>
              <a:t>Elsevier Publishing</a:t>
            </a:r>
          </a:p>
          <a:p>
            <a:r>
              <a:rPr lang="en-US" sz="1200" dirty="0"/>
              <a:t>Emerald Publishing Group</a:t>
            </a:r>
          </a:p>
          <a:p>
            <a:r>
              <a:rPr lang="en-US" sz="1200" dirty="0" err="1"/>
              <a:t>Erasumus</a:t>
            </a:r>
            <a:r>
              <a:rPr lang="en-US" sz="1200" dirty="0"/>
              <a:t> University Rotterdam</a:t>
            </a:r>
          </a:p>
          <a:p>
            <a:r>
              <a:rPr lang="en-US" sz="1200" dirty="0"/>
              <a:t>ETHZ</a:t>
            </a:r>
          </a:p>
        </p:txBody>
      </p:sp>
      <p:sp>
        <p:nvSpPr>
          <p:cNvPr id="8" name="Rectangle 7"/>
          <p:cNvSpPr/>
          <p:nvPr/>
        </p:nvSpPr>
        <p:spPr>
          <a:xfrm>
            <a:off x="5054600" y="1981201"/>
            <a:ext cx="2590800" cy="4893647"/>
          </a:xfrm>
          <a:prstGeom prst="rect">
            <a:avLst/>
          </a:prstGeom>
        </p:spPr>
        <p:txBody>
          <a:bodyPr wrap="square">
            <a:spAutoFit/>
          </a:bodyPr>
          <a:lstStyle/>
          <a:p>
            <a:r>
              <a:rPr lang="en-US" sz="1200" dirty="0"/>
              <a:t>GEANT</a:t>
            </a:r>
          </a:p>
          <a:p>
            <a:r>
              <a:rPr lang="en-US" sz="1200" dirty="0"/>
              <a:t>GlaxoSmithKline Pharmaceuticals</a:t>
            </a:r>
          </a:p>
          <a:p>
            <a:r>
              <a:rPr lang="en-US" sz="1200" dirty="0"/>
              <a:t>Harvard</a:t>
            </a:r>
          </a:p>
          <a:p>
            <a:r>
              <a:rPr lang="en-US" sz="1200" dirty="0" err="1"/>
              <a:t>Highwire</a:t>
            </a:r>
            <a:r>
              <a:rPr lang="en-US" sz="1200" dirty="0"/>
              <a:t> Press</a:t>
            </a:r>
          </a:p>
          <a:p>
            <a:r>
              <a:rPr lang="en-US" sz="1200" dirty="0"/>
              <a:t>Hypothes.is</a:t>
            </a:r>
          </a:p>
          <a:p>
            <a:r>
              <a:rPr lang="en-US" sz="1200" dirty="0"/>
              <a:t>IEEE</a:t>
            </a:r>
          </a:p>
          <a:p>
            <a:r>
              <a:rPr lang="en-US" sz="1200" dirty="0"/>
              <a:t>Informed Strategies LLC</a:t>
            </a:r>
          </a:p>
          <a:p>
            <a:r>
              <a:rPr lang="en-US" sz="1200" dirty="0"/>
              <a:t>Internet2</a:t>
            </a:r>
          </a:p>
          <a:p>
            <a:r>
              <a:rPr lang="en-US" sz="1200" dirty="0"/>
              <a:t>Institute of Physics Publishing</a:t>
            </a:r>
          </a:p>
          <a:p>
            <a:r>
              <a:rPr lang="en-US" sz="1200" dirty="0"/>
              <a:t>JISC</a:t>
            </a:r>
          </a:p>
          <a:p>
            <a:r>
              <a:rPr lang="en-US" sz="1200" dirty="0"/>
              <a:t>Johns Hopkins University</a:t>
            </a:r>
          </a:p>
          <a:p>
            <a:r>
              <a:rPr lang="en-US" sz="1200" dirty="0"/>
              <a:t>KTH Royal Institute of Technology</a:t>
            </a:r>
          </a:p>
          <a:p>
            <a:r>
              <a:rPr lang="en-US" sz="1200" dirty="0" err="1"/>
              <a:t>Liblynx</a:t>
            </a:r>
            <a:endParaRPr lang="en-US" sz="1200" dirty="0"/>
          </a:p>
          <a:p>
            <a:r>
              <a:rPr lang="en-US" sz="1200" dirty="0"/>
              <a:t>MIT</a:t>
            </a:r>
          </a:p>
          <a:p>
            <a:r>
              <a:rPr lang="en-US" sz="1200" dirty="0" err="1"/>
              <a:t>MyUniDys</a:t>
            </a:r>
            <a:endParaRPr lang="en-US" sz="1200" dirty="0"/>
          </a:p>
          <a:p>
            <a:r>
              <a:rPr lang="en-US" sz="1200" dirty="0"/>
              <a:t>NISO</a:t>
            </a:r>
          </a:p>
          <a:p>
            <a:r>
              <a:rPr lang="en-US" sz="1200" dirty="0"/>
              <a:t>Novartis</a:t>
            </a:r>
          </a:p>
          <a:p>
            <a:r>
              <a:rPr lang="en-US" sz="1200" dirty="0"/>
              <a:t>OCLC</a:t>
            </a:r>
          </a:p>
          <a:p>
            <a:r>
              <a:rPr lang="en-US" sz="1200" dirty="0"/>
              <a:t>Open University</a:t>
            </a:r>
          </a:p>
          <a:p>
            <a:r>
              <a:rPr lang="en-US" sz="1200" dirty="0"/>
              <a:t>ORCID</a:t>
            </a:r>
          </a:p>
          <a:p>
            <a:r>
              <a:rPr lang="en-US" sz="1200" dirty="0" err="1"/>
              <a:t>Opitcal</a:t>
            </a:r>
            <a:r>
              <a:rPr lang="en-US" sz="1200" dirty="0"/>
              <a:t> Society of America</a:t>
            </a:r>
          </a:p>
          <a:p>
            <a:r>
              <a:rPr lang="en-US" sz="1200" dirty="0"/>
              <a:t>Oxford University Press </a:t>
            </a:r>
          </a:p>
          <a:p>
            <a:r>
              <a:rPr lang="en-US" sz="1200" dirty="0" err="1"/>
              <a:t>Proquest</a:t>
            </a:r>
            <a:endParaRPr lang="en-US" sz="1200" dirty="0"/>
          </a:p>
          <a:p>
            <a:r>
              <a:rPr lang="en-US" sz="1200" dirty="0"/>
              <a:t>Ringgold</a:t>
            </a:r>
          </a:p>
          <a:p>
            <a:endParaRPr lang="en-US" sz="1200" dirty="0"/>
          </a:p>
          <a:p>
            <a:endParaRPr lang="en-US" sz="1200" dirty="0"/>
          </a:p>
        </p:txBody>
      </p:sp>
      <p:sp>
        <p:nvSpPr>
          <p:cNvPr id="9" name="Rectangle 8"/>
          <p:cNvSpPr/>
          <p:nvPr/>
        </p:nvSpPr>
        <p:spPr>
          <a:xfrm>
            <a:off x="7924800" y="1981200"/>
            <a:ext cx="2590800" cy="3416320"/>
          </a:xfrm>
          <a:prstGeom prst="rect">
            <a:avLst/>
          </a:prstGeom>
        </p:spPr>
        <p:txBody>
          <a:bodyPr wrap="square">
            <a:spAutoFit/>
          </a:bodyPr>
          <a:lstStyle/>
          <a:p>
            <a:r>
              <a:rPr lang="en-US" sz="1200" dirty="0"/>
              <a:t>Roche Holding AGG</a:t>
            </a:r>
          </a:p>
          <a:p>
            <a:r>
              <a:rPr lang="en-US" sz="1200" dirty="0"/>
              <a:t>Sage Publications</a:t>
            </a:r>
          </a:p>
          <a:p>
            <a:r>
              <a:rPr lang="en-US" sz="1200" dirty="0" err="1"/>
              <a:t>Silverchair</a:t>
            </a:r>
            <a:r>
              <a:rPr lang="en-US" sz="1200" dirty="0"/>
              <a:t> Information Systems</a:t>
            </a:r>
          </a:p>
          <a:p>
            <a:r>
              <a:rPr lang="en-US" sz="1200" dirty="0"/>
              <a:t>Springer Nature</a:t>
            </a:r>
          </a:p>
          <a:p>
            <a:r>
              <a:rPr lang="en-US" sz="1200" dirty="0"/>
              <a:t>STM</a:t>
            </a:r>
          </a:p>
          <a:p>
            <a:r>
              <a:rPr lang="en-US" sz="1200" dirty="0"/>
              <a:t>SUNET</a:t>
            </a:r>
          </a:p>
          <a:p>
            <a:r>
              <a:rPr lang="en-US" sz="1200" dirty="0"/>
              <a:t>Switch</a:t>
            </a:r>
          </a:p>
          <a:p>
            <a:r>
              <a:rPr lang="en-US" sz="1200" dirty="0"/>
              <a:t>Taylor &amp; Francis Group</a:t>
            </a:r>
          </a:p>
          <a:p>
            <a:r>
              <a:rPr lang="en-US" sz="1200" dirty="0" err="1"/>
              <a:t>Thieme</a:t>
            </a:r>
            <a:r>
              <a:rPr lang="en-US" sz="1200" dirty="0"/>
              <a:t> Medical Publishers</a:t>
            </a:r>
          </a:p>
          <a:p>
            <a:r>
              <a:rPr lang="en-US" sz="1200" dirty="0"/>
              <a:t>Tilburg University</a:t>
            </a:r>
          </a:p>
          <a:p>
            <a:r>
              <a:rPr lang="en-US" sz="1200" dirty="0"/>
              <a:t>UC Davis</a:t>
            </a:r>
          </a:p>
          <a:p>
            <a:r>
              <a:rPr lang="en-US" sz="1200" dirty="0" err="1"/>
              <a:t>Universiti</a:t>
            </a:r>
            <a:r>
              <a:rPr lang="en-US" sz="1200" dirty="0"/>
              <a:t> Putra Malaysia</a:t>
            </a:r>
          </a:p>
          <a:p>
            <a:r>
              <a:rPr lang="en-US" sz="1200" dirty="0"/>
              <a:t>University at Buffalo</a:t>
            </a:r>
          </a:p>
          <a:p>
            <a:r>
              <a:rPr lang="en-US" sz="1200" dirty="0"/>
              <a:t>University of Bath</a:t>
            </a:r>
          </a:p>
          <a:p>
            <a:r>
              <a:rPr lang="en-US" sz="1200" dirty="0"/>
              <a:t>University of Nottingham</a:t>
            </a:r>
          </a:p>
          <a:p>
            <a:r>
              <a:rPr lang="en-US" sz="1200" dirty="0"/>
              <a:t>University of Surrey</a:t>
            </a:r>
          </a:p>
          <a:p>
            <a:r>
              <a:rPr lang="en-US" sz="1200" dirty="0"/>
              <a:t>Wiley</a:t>
            </a:r>
          </a:p>
          <a:p>
            <a:r>
              <a:rPr lang="en-US" sz="1200" dirty="0"/>
              <a:t>Wolters Kluwer Publishing</a:t>
            </a:r>
          </a:p>
        </p:txBody>
      </p:sp>
      <p:sp>
        <p:nvSpPr>
          <p:cNvPr id="11" name="Rectangle 10"/>
          <p:cNvSpPr/>
          <p:nvPr/>
        </p:nvSpPr>
        <p:spPr>
          <a:xfrm>
            <a:off x="2286000" y="1981200"/>
            <a:ext cx="1828800" cy="228600"/>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7941276" y="1981200"/>
            <a:ext cx="1828800" cy="228600"/>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310713" y="3509319"/>
            <a:ext cx="584887" cy="148281"/>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5041557" y="4960883"/>
            <a:ext cx="762000" cy="172994"/>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2286000" y="2209800"/>
            <a:ext cx="2590800" cy="228600"/>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286000" y="2414716"/>
            <a:ext cx="1981200"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286000" y="2743200"/>
            <a:ext cx="2514600"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286000" y="3138616"/>
            <a:ext cx="2514600"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286000" y="3855308"/>
            <a:ext cx="1257300" cy="183292"/>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306135" y="4768678"/>
            <a:ext cx="2108887"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2306135" y="5683078"/>
            <a:ext cx="1499287" cy="176083"/>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2306135" y="5868429"/>
            <a:ext cx="1956487"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5066270" y="2955999"/>
            <a:ext cx="737287" cy="151370"/>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5066271" y="3536766"/>
            <a:ext cx="2185086"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5066271" y="5699198"/>
            <a:ext cx="2185086"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5066271" y="5859836"/>
            <a:ext cx="2185086"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7920681" y="2236573"/>
            <a:ext cx="1375719"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7920681" y="2582562"/>
            <a:ext cx="1375719"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7920680" y="3336324"/>
            <a:ext cx="1756719" cy="160638"/>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7920680" y="3509318"/>
            <a:ext cx="1985319" cy="185351"/>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7920680" y="4992129"/>
            <a:ext cx="613719"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7920680" y="5165124"/>
            <a:ext cx="1985319" cy="185352"/>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2281423" y="5324732"/>
            <a:ext cx="2133600"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5066271" y="6049822"/>
            <a:ext cx="889686" cy="176084"/>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2286000" y="2582562"/>
            <a:ext cx="15240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2286000" y="2953264"/>
            <a:ext cx="24384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2286000" y="3682314"/>
            <a:ext cx="19812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2281423" y="4200267"/>
            <a:ext cx="25908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2281423" y="4385618"/>
            <a:ext cx="19812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2281423" y="5127024"/>
            <a:ext cx="19812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2281423" y="6066138"/>
            <a:ext cx="22860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5041557" y="2399944"/>
            <a:ext cx="7620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5041557" y="3845683"/>
            <a:ext cx="1905000" cy="210067"/>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5041557" y="4043391"/>
            <a:ext cx="2438400" cy="210067"/>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5041557" y="4426452"/>
            <a:ext cx="7620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5041557" y="5353209"/>
            <a:ext cx="1320800"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7941275" y="3657598"/>
            <a:ext cx="1964724" cy="1322176"/>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2310713" y="3339414"/>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2306136" y="4586416"/>
            <a:ext cx="13468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2306136" y="4944762"/>
            <a:ext cx="1956487" cy="172994"/>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2306136" y="5488459"/>
            <a:ext cx="737288" cy="168875"/>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5041556" y="2028568"/>
            <a:ext cx="737287" cy="140717"/>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5053913" y="2600742"/>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5053913" y="2773736"/>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5041556" y="3141349"/>
            <a:ext cx="1828801" cy="18432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5053913" y="3317434"/>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5053913" y="3718363"/>
            <a:ext cx="1232587" cy="12629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5053913" y="4231834"/>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5053913" y="4602536"/>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5053913" y="5133877"/>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5053913" y="5492223"/>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5053913" y="6245985"/>
            <a:ext cx="1232587" cy="181232"/>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7920680" y="2397211"/>
            <a:ext cx="2213920" cy="209034"/>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7941277" y="2948117"/>
            <a:ext cx="667264" cy="362464"/>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7941276" y="5687197"/>
            <a:ext cx="1736124" cy="133116"/>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002060"/>
                </a:solidFill>
              </a:rPr>
              <a:t>Corporation </a:t>
            </a:r>
          </a:p>
        </p:txBody>
      </p:sp>
      <p:sp>
        <p:nvSpPr>
          <p:cNvPr id="76" name="Rectangle 75"/>
          <p:cNvSpPr/>
          <p:nvPr/>
        </p:nvSpPr>
        <p:spPr>
          <a:xfrm>
            <a:off x="7941277" y="5843588"/>
            <a:ext cx="1736124" cy="143647"/>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002060"/>
                </a:solidFill>
              </a:rPr>
              <a:t>Academic Institution </a:t>
            </a:r>
          </a:p>
        </p:txBody>
      </p:sp>
      <p:sp>
        <p:nvSpPr>
          <p:cNvPr id="77" name="Rectangle 76"/>
          <p:cNvSpPr/>
          <p:nvPr/>
        </p:nvSpPr>
        <p:spPr>
          <a:xfrm>
            <a:off x="7941276" y="6003068"/>
            <a:ext cx="1736124" cy="152915"/>
          </a:xfrm>
          <a:prstGeom prst="rect">
            <a:avLst/>
          </a:prstGeom>
          <a:solidFill>
            <a:srgbClr val="C00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002060"/>
                </a:solidFill>
              </a:rPr>
              <a:t>Software/Service Provider</a:t>
            </a:r>
          </a:p>
        </p:txBody>
      </p:sp>
      <p:sp>
        <p:nvSpPr>
          <p:cNvPr id="78" name="Rectangle 77"/>
          <p:cNvSpPr/>
          <p:nvPr/>
        </p:nvSpPr>
        <p:spPr>
          <a:xfrm>
            <a:off x="7941276" y="6184430"/>
            <a:ext cx="1736124" cy="134120"/>
          </a:xfrm>
          <a:prstGeom prst="rect">
            <a:avLst/>
          </a:prstGeom>
          <a:solidFill>
            <a:srgbClr val="92D05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900" dirty="0">
                <a:solidFill>
                  <a:srgbClr val="002060"/>
                </a:solidFill>
              </a:rPr>
              <a:t>Publisher</a:t>
            </a:r>
          </a:p>
        </p:txBody>
      </p:sp>
      <p:sp>
        <p:nvSpPr>
          <p:cNvPr id="7" name="Rectangle 6"/>
          <p:cNvSpPr/>
          <p:nvPr/>
        </p:nvSpPr>
        <p:spPr>
          <a:xfrm>
            <a:off x="7920681" y="5643563"/>
            <a:ext cx="1785295" cy="700087"/>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609600" y="377914"/>
            <a:ext cx="10972800" cy="577675"/>
          </a:xfrm>
        </p:spPr>
        <p:txBody>
          <a:bodyPr>
            <a:noAutofit/>
          </a:bodyPr>
          <a:lstStyle/>
          <a:p>
            <a:r>
              <a:rPr lang="en-US" dirty="0"/>
              <a:t>A collaborative multi-stakeholder effort</a:t>
            </a:r>
            <a:endParaRPr lang="en-US" dirty="0">
              <a:solidFill>
                <a:schemeClr val="tx1">
                  <a:lumMod val="65000"/>
                  <a:lumOff val="35000"/>
                </a:schemeClr>
              </a:solidFill>
            </a:endParaRPr>
          </a:p>
        </p:txBody>
      </p:sp>
      <p:sp>
        <p:nvSpPr>
          <p:cNvPr id="74" name="Rectangle 73"/>
          <p:cNvSpPr/>
          <p:nvPr/>
        </p:nvSpPr>
        <p:spPr>
          <a:xfrm>
            <a:off x="2306136" y="4014915"/>
            <a:ext cx="1275264"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p:cNvSpPr/>
          <p:nvPr/>
        </p:nvSpPr>
        <p:spPr>
          <a:xfrm>
            <a:off x="2306136" y="6241865"/>
            <a:ext cx="437064" cy="185352"/>
          </a:xfrm>
          <a:prstGeom prst="rect">
            <a:avLst/>
          </a:prstGeom>
          <a:solidFill>
            <a:srgbClr val="FFFF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5041557" y="2169285"/>
            <a:ext cx="2438400" cy="228600"/>
          </a:xfrm>
          <a:prstGeom prst="rect">
            <a:avLst/>
          </a:prstGeom>
          <a:solidFill>
            <a:srgbClr val="8064A2">
              <a:hueOff val="0"/>
              <a:satOff val="0"/>
              <a:lumOff val="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9" name="Afbeelding 4">
            <a:extLst>
              <a:ext uri="{FF2B5EF4-FFF2-40B4-BE49-F238E27FC236}">
                <a16:creationId xmlns:a16="http://schemas.microsoft.com/office/drawing/2014/main" id="{F1531E09-C325-914E-84AE-10E1D7FEF19B}"/>
              </a:ext>
            </a:extLst>
          </p:cNvPr>
          <p:cNvPicPr>
            <a:picLocks noChangeAspect="1"/>
          </p:cNvPicPr>
          <p:nvPr/>
        </p:nvPicPr>
        <p:blipFill>
          <a:blip r:embed="rId3"/>
          <a:stretch>
            <a:fillRect/>
          </a:stretch>
        </p:blipFill>
        <p:spPr>
          <a:xfrm>
            <a:off x="10244784" y="65093"/>
            <a:ext cx="1914310" cy="1511939"/>
          </a:xfrm>
          <a:prstGeom prst="rect">
            <a:avLst/>
          </a:prstGeom>
        </p:spPr>
      </p:pic>
      <p:cxnSp>
        <p:nvCxnSpPr>
          <p:cNvPr id="80" name="Straight Connector 79">
            <a:extLst>
              <a:ext uri="{FF2B5EF4-FFF2-40B4-BE49-F238E27FC236}">
                <a16:creationId xmlns:a16="http://schemas.microsoft.com/office/drawing/2014/main" id="{752D03F1-D3ED-450C-ACB1-4DDA2CFF5E43}"/>
              </a:ext>
            </a:extLst>
          </p:cNvPr>
          <p:cNvCxnSpPr>
            <a:cxnSpLocks/>
          </p:cNvCxnSpPr>
          <p:nvPr/>
        </p:nvCxnSpPr>
        <p:spPr>
          <a:xfrm flipV="1">
            <a:off x="671119" y="989900"/>
            <a:ext cx="9269835" cy="22619"/>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382022"/>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4200765-8237-4864-ABED-34F47E41895E}"/>
              </a:ext>
            </a:extLst>
          </p:cNvPr>
          <p:cNvSpPr>
            <a:spLocks noGrp="1"/>
          </p:cNvSpPr>
          <p:nvPr>
            <p:ph idx="1"/>
          </p:nvPr>
        </p:nvSpPr>
        <p:spPr>
          <a:xfrm>
            <a:off x="838200" y="1825624"/>
            <a:ext cx="9195033" cy="4031837"/>
          </a:xfrm>
        </p:spPr>
        <p:txBody>
          <a:bodyPr>
            <a:normAutofit/>
          </a:bodyPr>
          <a:lstStyle/>
          <a:p>
            <a:pPr marL="0" indent="0" algn="ctr">
              <a:buNone/>
            </a:pPr>
            <a:endParaRPr lang="en-US" dirty="0"/>
          </a:p>
          <a:p>
            <a:pPr marL="0" indent="0" algn="ctr">
              <a:buNone/>
            </a:pPr>
            <a:endParaRPr lang="en-US" dirty="0">
              <a:hlinkClick r:id="rId2"/>
            </a:endParaRPr>
          </a:p>
          <a:p>
            <a:pPr marL="0" indent="0" algn="ctr">
              <a:buNone/>
            </a:pPr>
            <a:r>
              <a:rPr lang="en-US" dirty="0">
                <a:hlinkClick r:id="rId2"/>
              </a:rPr>
              <a:t>Seamlessaccess.org</a:t>
            </a:r>
            <a:endParaRPr lang="en-US" dirty="0"/>
          </a:p>
          <a:p>
            <a:pPr marL="0" indent="0">
              <a:buNone/>
            </a:pPr>
            <a:endParaRPr lang="en-US" dirty="0"/>
          </a:p>
          <a:p>
            <a:pPr marL="0" indent="0">
              <a:buNone/>
            </a:pPr>
            <a:endParaRPr lang="en-US" dirty="0"/>
          </a:p>
          <a:p>
            <a:pPr marL="0" indent="0" algn="ctr">
              <a:buNone/>
            </a:pPr>
            <a:r>
              <a:rPr lang="en-US" sz="2400" dirty="0"/>
              <a:t>Rich Wenger  </a:t>
            </a:r>
            <a:r>
              <a:rPr lang="en-US" sz="2400" dirty="0">
                <a:hlinkClick r:id="rId3"/>
              </a:rPr>
              <a:t>rwenger@mit.edu</a:t>
            </a:r>
            <a:endParaRPr lang="en-US" sz="2400" dirty="0"/>
          </a:p>
          <a:p>
            <a:pPr marL="0" indent="0">
              <a:buNone/>
            </a:pPr>
            <a:r>
              <a:rPr lang="en-US" sz="2400" dirty="0"/>
              <a:t>                                                Phone  339-368-1436</a:t>
            </a:r>
          </a:p>
          <a:p>
            <a:pPr marL="0" indent="0">
              <a:buNone/>
            </a:pPr>
            <a:endParaRPr lang="en-US" dirty="0"/>
          </a:p>
          <a:p>
            <a:pPr marL="0" indent="0">
              <a:buNone/>
            </a:pPr>
            <a:endParaRPr lang="en-US" dirty="0"/>
          </a:p>
          <a:p>
            <a:pPr marL="0" indent="0">
              <a:buNone/>
            </a:pPr>
            <a:endParaRPr lang="nl-NL" b="1" dirty="0"/>
          </a:p>
        </p:txBody>
      </p:sp>
      <p:sp>
        <p:nvSpPr>
          <p:cNvPr id="5" name="Tekstvak 4">
            <a:extLst>
              <a:ext uri="{FF2B5EF4-FFF2-40B4-BE49-F238E27FC236}">
                <a16:creationId xmlns:a16="http://schemas.microsoft.com/office/drawing/2014/main" id="{0CE0E159-60B4-4EDA-B0EE-54563D28CA2A}"/>
              </a:ext>
            </a:extLst>
          </p:cNvPr>
          <p:cNvSpPr txBox="1"/>
          <p:nvPr/>
        </p:nvSpPr>
        <p:spPr>
          <a:xfrm>
            <a:off x="838200" y="371734"/>
            <a:ext cx="9382539" cy="1200329"/>
          </a:xfrm>
          <a:prstGeom prst="rect">
            <a:avLst/>
          </a:prstGeom>
          <a:noFill/>
        </p:spPr>
        <p:txBody>
          <a:bodyPr wrap="square" rtlCol="0">
            <a:spAutoFit/>
          </a:bodyPr>
          <a:lstStyle/>
          <a:p>
            <a:pPr algn="ctr"/>
            <a:endParaRPr lang="en-US" sz="3600" b="1" dirty="0">
              <a:solidFill>
                <a:schemeClr val="accent1"/>
              </a:solidFill>
            </a:endParaRPr>
          </a:p>
          <a:p>
            <a:pPr algn="ctr"/>
            <a:r>
              <a:rPr lang="en-US" sz="3600" b="1" dirty="0" err="1">
                <a:solidFill>
                  <a:schemeClr val="accent1"/>
                </a:solidFill>
              </a:rPr>
              <a:t>Finis</a:t>
            </a:r>
            <a:endParaRPr lang="en-US" sz="3600" b="1" dirty="0">
              <a:solidFill>
                <a:schemeClr val="accent1"/>
              </a:solidFill>
            </a:endParaRPr>
          </a:p>
        </p:txBody>
      </p:sp>
      <p:cxnSp>
        <p:nvCxnSpPr>
          <p:cNvPr id="6" name="Straight Connector 5">
            <a:extLst>
              <a:ext uri="{FF2B5EF4-FFF2-40B4-BE49-F238E27FC236}">
                <a16:creationId xmlns:a16="http://schemas.microsoft.com/office/drawing/2014/main" id="{53864E8D-C00D-449C-8F3E-3A0D7D9DCC26}"/>
              </a:ext>
            </a:extLst>
          </p:cNvPr>
          <p:cNvCxnSpPr/>
          <p:nvPr/>
        </p:nvCxnSpPr>
        <p:spPr>
          <a:xfrm>
            <a:off x="939567" y="1543574"/>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pic>
        <p:nvPicPr>
          <p:cNvPr id="7" name="Afbeelding 4">
            <a:extLst>
              <a:ext uri="{FF2B5EF4-FFF2-40B4-BE49-F238E27FC236}">
                <a16:creationId xmlns:a16="http://schemas.microsoft.com/office/drawing/2014/main" id="{13CDB51E-BDAE-485F-A3DE-A51AD02A6FEE}"/>
              </a:ext>
            </a:extLst>
          </p:cNvPr>
          <p:cNvPicPr>
            <a:picLocks noChangeAspect="1"/>
          </p:cNvPicPr>
          <p:nvPr/>
        </p:nvPicPr>
        <p:blipFill>
          <a:blip r:embed="rId4"/>
          <a:stretch>
            <a:fillRect/>
          </a:stretch>
        </p:blipFill>
        <p:spPr>
          <a:xfrm>
            <a:off x="10244784" y="65093"/>
            <a:ext cx="1914310" cy="1511939"/>
          </a:xfrm>
          <a:prstGeom prst="rect">
            <a:avLst/>
          </a:prstGeom>
        </p:spPr>
      </p:pic>
    </p:spTree>
    <p:extLst>
      <p:ext uri="{BB962C8B-B14F-4D97-AF65-F5344CB8AC3E}">
        <p14:creationId xmlns:p14="http://schemas.microsoft.com/office/powerpoint/2010/main" val="3138090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dirty="0"/>
              <a:t> </a:t>
            </a:r>
            <a:r>
              <a:rPr lang="en-US" b="1" dirty="0"/>
              <a:t>TOC</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endParaRPr lang="en-US" dirty="0"/>
          </a:p>
          <a:p>
            <a:r>
              <a:rPr lang="en-US" dirty="0"/>
              <a:t>Brief review of RA21 and its accomplishments</a:t>
            </a:r>
          </a:p>
          <a:p>
            <a:endParaRPr lang="en-US" dirty="0"/>
          </a:p>
          <a:p>
            <a:r>
              <a:rPr lang="en-US" dirty="0"/>
              <a:t>A more detailed look at SeamlessAccess.org. </a:t>
            </a:r>
          </a:p>
          <a:p>
            <a:endParaRPr lang="en-US" dirty="0"/>
          </a:p>
          <a:p>
            <a:r>
              <a:rPr lang="en-US" dirty="0"/>
              <a:t>A demo of the central services currently in beta status.</a:t>
            </a:r>
          </a:p>
          <a:p>
            <a:endParaRPr lang="en-US" dirty="0"/>
          </a:p>
          <a:p>
            <a:r>
              <a:rPr lang="en-US" dirty="0"/>
              <a:t>The view ahead</a:t>
            </a:r>
          </a:p>
          <a:p>
            <a:endParaRPr lang="en-GB" dirty="0"/>
          </a:p>
          <a:p>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11" name="Straight Connector 10">
            <a:extLst>
              <a:ext uri="{FF2B5EF4-FFF2-40B4-BE49-F238E27FC236}">
                <a16:creationId xmlns:a16="http://schemas.microsoft.com/office/drawing/2014/main" id="{10C7902F-87D5-4F81-AD79-6E433ADE3F03}"/>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8012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dirty="0"/>
              <a:t> </a:t>
            </a:r>
            <a:r>
              <a:rPr lang="en-US" b="1" dirty="0"/>
              <a:t>In the beginning…</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r>
              <a:rPr lang="en-US" dirty="0"/>
              <a:t>Early days of the internet</a:t>
            </a:r>
          </a:p>
          <a:p>
            <a:endParaRPr lang="en-US" dirty="0"/>
          </a:p>
          <a:p>
            <a:r>
              <a:rPr lang="en-US" dirty="0"/>
              <a:t>No portable devices or smart phones</a:t>
            </a:r>
          </a:p>
          <a:p>
            <a:endParaRPr lang="en-US" dirty="0"/>
          </a:p>
          <a:p>
            <a:r>
              <a:rPr lang="en-US" dirty="0"/>
              <a:t>Static IP addresses</a:t>
            </a:r>
          </a:p>
          <a:p>
            <a:endParaRPr lang="en-US" dirty="0"/>
          </a:p>
          <a:p>
            <a:r>
              <a:rPr lang="en-US" dirty="0"/>
              <a:t>Unspoken assumptions</a:t>
            </a:r>
          </a:p>
          <a:p>
            <a:endParaRPr lang="en-GB" dirty="0"/>
          </a:p>
          <a:p>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11" name="Straight Connector 10">
            <a:extLst>
              <a:ext uri="{FF2B5EF4-FFF2-40B4-BE49-F238E27FC236}">
                <a16:creationId xmlns:a16="http://schemas.microsoft.com/office/drawing/2014/main" id="{10C7902F-87D5-4F81-AD79-6E433ADE3F03}"/>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986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The march of technology</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endParaRPr lang="en-US" dirty="0"/>
          </a:p>
          <a:p>
            <a:r>
              <a:rPr lang="en-US" dirty="0"/>
              <a:t>Portable PCs, laptops, tablets, smart phones</a:t>
            </a:r>
          </a:p>
          <a:p>
            <a:endParaRPr lang="en-US" dirty="0"/>
          </a:p>
          <a:p>
            <a:r>
              <a:rPr lang="en-US" dirty="0"/>
              <a:t>DHCP: dynamic IP addresses</a:t>
            </a:r>
          </a:p>
          <a:p>
            <a:endParaRPr lang="en-US" dirty="0"/>
          </a:p>
          <a:p>
            <a:r>
              <a:rPr lang="en-US" dirty="0"/>
              <a:t>‘Off-campus’ users did not fit the model</a:t>
            </a:r>
          </a:p>
          <a:p>
            <a:endParaRPr lang="en-GB" dirty="0"/>
          </a:p>
          <a:p>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48469C55-DFD5-4E32-BAB2-FAA592537118}"/>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4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Playing games</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endParaRPr lang="en-US" dirty="0"/>
          </a:p>
          <a:p>
            <a:endParaRPr lang="en-US" dirty="0"/>
          </a:p>
          <a:p>
            <a:r>
              <a:rPr lang="en-US" b="1" u="sng" dirty="0"/>
              <a:t>Pretending nothing had changed:</a:t>
            </a:r>
            <a:r>
              <a:rPr lang="en-US" dirty="0"/>
              <a:t> Proxy servers and VPN</a:t>
            </a:r>
            <a:endParaRPr lang="en-US" b="1" u="sng" dirty="0"/>
          </a:p>
          <a:p>
            <a:endParaRPr lang="en-GB" b="1" u="sng" dirty="0"/>
          </a:p>
          <a:p>
            <a:endParaRPr lang="nl-NL" dirty="0"/>
          </a:p>
          <a:p>
            <a:r>
              <a:rPr lang="en-US" dirty="0"/>
              <a:t>Virtualization at multiple levels: e.g. NAT</a:t>
            </a:r>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C73A2D14-4EF9-43E9-A8A2-40EDDE15820D}"/>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495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Bottom line</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r>
              <a:rPr lang="en-US" dirty="0"/>
              <a:t>The assumption that an IP address reliably indicates a user’s physical location is </a:t>
            </a:r>
            <a:r>
              <a:rPr lang="en-US" b="1" u="sng" dirty="0">
                <a:solidFill>
                  <a:srgbClr val="FF0000"/>
                </a:solidFill>
              </a:rPr>
              <a:t>false</a:t>
            </a:r>
            <a:r>
              <a:rPr lang="en-US" dirty="0"/>
              <a:t>.</a:t>
            </a:r>
          </a:p>
          <a:p>
            <a:endParaRPr lang="en-US" dirty="0"/>
          </a:p>
          <a:p>
            <a:r>
              <a:rPr lang="en-US" dirty="0"/>
              <a:t>The further assumption that a physical location reliably indicates an authenticated, authorized user is </a:t>
            </a:r>
            <a:r>
              <a:rPr lang="en-US" b="1" u="sng" dirty="0">
                <a:solidFill>
                  <a:srgbClr val="FF0000"/>
                </a:solidFill>
              </a:rPr>
              <a:t>false</a:t>
            </a:r>
            <a:r>
              <a:rPr lang="en-US" dirty="0"/>
              <a:t>.</a:t>
            </a:r>
          </a:p>
          <a:p>
            <a:endParaRPr lang="en-US" dirty="0"/>
          </a:p>
          <a:p>
            <a:r>
              <a:rPr lang="en-US" dirty="0"/>
              <a:t>IP filtering is about </a:t>
            </a:r>
            <a:r>
              <a:rPr lang="en-US" b="1" u="sng" dirty="0">
                <a:solidFill>
                  <a:srgbClr val="FF0000"/>
                </a:solidFill>
              </a:rPr>
              <a:t>where</a:t>
            </a:r>
            <a:r>
              <a:rPr lang="en-US" dirty="0"/>
              <a:t> a user is (which is completely obscured by proxy servers and VPNs), not </a:t>
            </a:r>
            <a:r>
              <a:rPr lang="en-US" b="1" u="sng" dirty="0">
                <a:solidFill>
                  <a:srgbClr val="FF0000"/>
                </a:solidFill>
              </a:rPr>
              <a:t>who</a:t>
            </a:r>
            <a:r>
              <a:rPr lang="en-US" dirty="0"/>
              <a:t> the user is.</a:t>
            </a:r>
          </a:p>
          <a:p>
            <a:endParaRPr lang="en-GB" dirty="0"/>
          </a:p>
          <a:p>
            <a:endParaRPr lang="nl-NL" dirty="0"/>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CFFBA9D1-DAF1-4A14-BC72-82F3FF7DA934}"/>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15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Bottom line</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fontScale="92500" lnSpcReduction="10000"/>
          </a:bodyPr>
          <a:lstStyle/>
          <a:p>
            <a:r>
              <a:rPr lang="en-US" b="1" u="sng" dirty="0"/>
              <a:t>IP filtering</a:t>
            </a:r>
          </a:p>
          <a:p>
            <a:endParaRPr lang="en-US" b="1" u="sng" dirty="0"/>
          </a:p>
          <a:p>
            <a:pPr lvl="1"/>
            <a:r>
              <a:rPr lang="en-US" dirty="0"/>
              <a:t>Conflates IP address with location and identity.</a:t>
            </a:r>
          </a:p>
          <a:p>
            <a:pPr lvl="1"/>
            <a:endParaRPr lang="en-US" dirty="0"/>
          </a:p>
          <a:p>
            <a:pPr lvl="1"/>
            <a:r>
              <a:rPr lang="en-US" dirty="0"/>
              <a:t>Requires proprietary portals, in direct opposition to modern discovery practices.</a:t>
            </a:r>
          </a:p>
          <a:p>
            <a:pPr lvl="1"/>
            <a:endParaRPr lang="en-US" dirty="0"/>
          </a:p>
          <a:p>
            <a:pPr lvl="1"/>
            <a:r>
              <a:rPr lang="en-US" dirty="0"/>
              <a:t>Is a maintenance nightmare.</a:t>
            </a:r>
          </a:p>
          <a:p>
            <a:pPr lvl="1"/>
            <a:endParaRPr lang="en-US" dirty="0"/>
          </a:p>
          <a:p>
            <a:pPr lvl="1"/>
            <a:r>
              <a:rPr lang="en-US" dirty="0"/>
              <a:t>Is unsecure and easily exploited.</a:t>
            </a:r>
            <a:br>
              <a:rPr lang="en-US" dirty="0"/>
            </a:br>
            <a:r>
              <a:rPr lang="en-GB" dirty="0"/>
              <a:t>“Without IP filtering, </a:t>
            </a:r>
            <a:r>
              <a:rPr lang="en-GB" dirty="0" err="1"/>
              <a:t>Scihub</a:t>
            </a:r>
            <a:r>
              <a:rPr lang="en-GB" dirty="0"/>
              <a:t> could not exist”*</a:t>
            </a:r>
          </a:p>
          <a:p>
            <a:endParaRPr lang="nl-NL" dirty="0"/>
          </a:p>
          <a:p>
            <a:r>
              <a:rPr lang="nl-NL" sz="1200" dirty="0"/>
              <a:t>* Atypon presentation on Data Piracy at SSP confernece in Boston, June 2017</a:t>
            </a:r>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738062C3-2457-47FB-8BBD-6745A237EDCC}"/>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523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75D10-0E29-47A6-8CA8-28FEC5E03042}"/>
              </a:ext>
            </a:extLst>
          </p:cNvPr>
          <p:cNvSpPr>
            <a:spLocks noGrp="1"/>
          </p:cNvSpPr>
          <p:nvPr>
            <p:ph type="title"/>
          </p:nvPr>
        </p:nvSpPr>
        <p:spPr>
          <a:xfrm>
            <a:off x="721452" y="286435"/>
            <a:ext cx="9523331" cy="1325563"/>
          </a:xfrm>
        </p:spPr>
        <p:txBody>
          <a:bodyPr>
            <a:normAutofit/>
          </a:bodyPr>
          <a:lstStyle/>
          <a:p>
            <a:r>
              <a:rPr lang="en-US" b="1" dirty="0"/>
              <a:t> Two major areas of concern</a:t>
            </a:r>
          </a:p>
        </p:txBody>
      </p:sp>
      <p:sp>
        <p:nvSpPr>
          <p:cNvPr id="3" name="Tijdelijke aanduiding voor inhoud 2">
            <a:extLst>
              <a:ext uri="{FF2B5EF4-FFF2-40B4-BE49-F238E27FC236}">
                <a16:creationId xmlns:a16="http://schemas.microsoft.com/office/drawing/2014/main" id="{10DD2B9F-BB5E-4B50-A3D6-58BB3530A134}"/>
              </a:ext>
            </a:extLst>
          </p:cNvPr>
          <p:cNvSpPr>
            <a:spLocks noGrp="1"/>
          </p:cNvSpPr>
          <p:nvPr>
            <p:ph idx="1"/>
          </p:nvPr>
        </p:nvSpPr>
        <p:spPr>
          <a:xfrm>
            <a:off x="939567" y="1825625"/>
            <a:ext cx="10318458" cy="4351338"/>
          </a:xfrm>
        </p:spPr>
        <p:txBody>
          <a:bodyPr>
            <a:normAutofit/>
          </a:bodyPr>
          <a:lstStyle/>
          <a:p>
            <a:endParaRPr lang="en-US" b="1" u="sng" dirty="0"/>
          </a:p>
          <a:p>
            <a:endParaRPr lang="en-US" b="1" u="sng" dirty="0"/>
          </a:p>
          <a:p>
            <a:r>
              <a:rPr lang="en-US" dirty="0"/>
              <a:t>Improve the user experience</a:t>
            </a:r>
          </a:p>
          <a:p>
            <a:endParaRPr lang="en-US" dirty="0"/>
          </a:p>
          <a:p>
            <a:r>
              <a:rPr lang="en-US" dirty="0"/>
              <a:t>Respond to the security deficits</a:t>
            </a:r>
          </a:p>
          <a:p>
            <a:endParaRPr lang="en-GB" dirty="0"/>
          </a:p>
        </p:txBody>
      </p:sp>
      <p:pic>
        <p:nvPicPr>
          <p:cNvPr id="7" name="Afbeelding 6">
            <a:extLst>
              <a:ext uri="{FF2B5EF4-FFF2-40B4-BE49-F238E27FC236}">
                <a16:creationId xmlns:a16="http://schemas.microsoft.com/office/drawing/2014/main" id="{7685B98C-B7BE-445C-85AB-257012693145}"/>
              </a:ext>
            </a:extLst>
          </p:cNvPr>
          <p:cNvPicPr>
            <a:picLocks noChangeAspect="1"/>
          </p:cNvPicPr>
          <p:nvPr/>
        </p:nvPicPr>
        <p:blipFill>
          <a:blip r:embed="rId2"/>
          <a:stretch>
            <a:fillRect/>
          </a:stretch>
        </p:blipFill>
        <p:spPr>
          <a:xfrm>
            <a:off x="10244784" y="65093"/>
            <a:ext cx="1914310" cy="1511939"/>
          </a:xfrm>
          <a:prstGeom prst="rect">
            <a:avLst/>
          </a:prstGeom>
        </p:spPr>
      </p:pic>
      <p:cxnSp>
        <p:nvCxnSpPr>
          <p:cNvPr id="5" name="Straight Connector 4">
            <a:extLst>
              <a:ext uri="{FF2B5EF4-FFF2-40B4-BE49-F238E27FC236}">
                <a16:creationId xmlns:a16="http://schemas.microsoft.com/office/drawing/2014/main" id="{54A17C48-F592-40B1-B7FC-FB09A7C7B723}"/>
              </a:ext>
            </a:extLst>
          </p:cNvPr>
          <p:cNvCxnSpPr/>
          <p:nvPr/>
        </p:nvCxnSpPr>
        <p:spPr>
          <a:xfrm>
            <a:off x="939567" y="1426128"/>
            <a:ext cx="9001387" cy="0"/>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33838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3186</TotalTime>
  <Words>1336</Words>
  <Application>Microsoft Office PowerPoint</Application>
  <PresentationFormat>Widescreen</PresentationFormat>
  <Paragraphs>322</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Kantoorthema</vt:lpstr>
      <vt:lpstr>Seamless Access  The successor to IP Filtering</vt:lpstr>
      <vt:lpstr> Disclaimer</vt:lpstr>
      <vt:lpstr> TOC</vt:lpstr>
      <vt:lpstr> In the beginning…</vt:lpstr>
      <vt:lpstr> The march of technology</vt:lpstr>
      <vt:lpstr> Playing games</vt:lpstr>
      <vt:lpstr> Bottom line</vt:lpstr>
      <vt:lpstr> Bottom line</vt:lpstr>
      <vt:lpstr> Two major areas of concern</vt:lpstr>
      <vt:lpstr> Improving the user experience</vt:lpstr>
      <vt:lpstr> Security</vt:lpstr>
      <vt:lpstr> A way forward</vt:lpstr>
      <vt:lpstr> RA21: 2016 - 2019</vt:lpstr>
      <vt:lpstr>SeamlessAccess.org</vt:lpstr>
      <vt:lpstr>What is SeamlessAccess.Org?</vt:lpstr>
      <vt:lpstr>Summary of NISO-certified best practices</vt:lpstr>
      <vt:lpstr>Summary of NISO-certified best practices</vt:lpstr>
      <vt:lpstr>Summary of NISO-certified best practices</vt:lpstr>
      <vt:lpstr>Summary of NISO-certified best practices</vt:lpstr>
      <vt:lpstr>Federated Identity Management, FIM: Why is FIM so important ?</vt:lpstr>
      <vt:lpstr>Tackling several Big Issues:</vt:lpstr>
      <vt:lpstr>Made to support a shared research infrastructure</vt:lpstr>
      <vt:lpstr>SeamlessAccess.org preserves user privacy and maintains institutional control for secure access</vt:lpstr>
      <vt:lpstr>Project timeline of SeamlessAccess.org</vt:lpstr>
      <vt:lpstr>PowerPoint Presentation</vt:lpstr>
      <vt:lpstr>PowerPoint Presentation</vt:lpstr>
      <vt:lpstr>PowerPoint Presentation</vt:lpstr>
      <vt:lpstr>A collaborative multi-stakeholder effort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SeamlessAccess.org</dc:title>
  <dc:creator>Eefke Smit</dc:creator>
  <cp:lastModifiedBy>Rich Wenger</cp:lastModifiedBy>
  <cp:revision>79</cp:revision>
  <cp:lastPrinted>2019-09-03T15:58:32Z</cp:lastPrinted>
  <dcterms:created xsi:type="dcterms:W3CDTF">2019-09-03T14:51:46Z</dcterms:created>
  <dcterms:modified xsi:type="dcterms:W3CDTF">2019-10-24T00:06:57Z</dcterms:modified>
</cp:coreProperties>
</file>