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72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379" r:id="rId14"/>
    <p:sldId id="373" r:id="rId15"/>
    <p:sldId id="270" r:id="rId16"/>
    <p:sldId id="274" r:id="rId17"/>
    <p:sldId id="374" r:id="rId18"/>
    <p:sldId id="281" r:id="rId19"/>
    <p:sldId id="366" r:id="rId20"/>
    <p:sldId id="287" r:id="rId21"/>
    <p:sldId id="288" r:id="rId22"/>
    <p:sldId id="375" r:id="rId23"/>
    <p:sldId id="291" r:id="rId24"/>
    <p:sldId id="376" r:id="rId25"/>
    <p:sldId id="293" r:id="rId26"/>
    <p:sldId id="294" r:id="rId27"/>
    <p:sldId id="297" r:id="rId28"/>
    <p:sldId id="298" r:id="rId29"/>
    <p:sldId id="299" r:id="rId30"/>
    <p:sldId id="300" r:id="rId31"/>
    <p:sldId id="301" r:id="rId32"/>
    <p:sldId id="304" r:id="rId33"/>
    <p:sldId id="305" r:id="rId34"/>
    <p:sldId id="377" r:id="rId35"/>
    <p:sldId id="337" r:id="rId36"/>
    <p:sldId id="338" r:id="rId37"/>
    <p:sldId id="378" r:id="rId38"/>
    <p:sldId id="341" r:id="rId39"/>
    <p:sldId id="327" r:id="rId40"/>
    <p:sldId id="343" r:id="rId41"/>
    <p:sldId id="344" r:id="rId42"/>
    <p:sldId id="345" r:id="rId43"/>
    <p:sldId id="346" r:id="rId44"/>
    <p:sldId id="372" r:id="rId45"/>
    <p:sldId id="355" r:id="rId46"/>
  </p:sldIdLst>
  <p:sldSz cx="18288000" cy="10287000"/>
  <p:notesSz cx="6858000" cy="9144000"/>
  <p:embeddedFontLst>
    <p:embeddedFont>
      <p:font typeface="Aileron Regular" panose="020B060402020202020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Source Sans Pro" panose="020B050303040302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2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1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2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9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02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26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16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4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81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6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66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5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52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44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59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98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3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90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7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44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3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7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936858">
            <a:off x="-2226075" y="4997424"/>
            <a:ext cx="6903996" cy="80748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56756">
            <a:off x="14559007" y="-5052704"/>
            <a:ext cx="8294321" cy="970096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53388" y="6836138"/>
            <a:ext cx="800387" cy="80038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328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81324" y="3153493"/>
            <a:ext cx="13028454" cy="4209072"/>
            <a:chOff x="0" y="0"/>
            <a:chExt cx="17371271" cy="5612096"/>
          </a:xfrm>
        </p:grpSpPr>
        <p:sp>
          <p:nvSpPr>
            <p:cNvPr id="7" name="TextBox 7"/>
            <p:cNvSpPr txBox="1"/>
            <p:nvPr/>
          </p:nvSpPr>
          <p:spPr>
            <a:xfrm>
              <a:off x="0" y="247650"/>
              <a:ext cx="17371271" cy="1938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3"/>
                </a:lnSpc>
              </a:pPr>
              <a:r>
                <a:rPr lang="en-US" sz="10826" b="1" i="0" dirty="0">
                  <a:solidFill>
                    <a:srgbClr val="F44A87"/>
                  </a:solidFill>
                  <a:latin typeface="Aileron Heavy"/>
                </a:rPr>
                <a:t>DIY for Academics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02416" y="3535438"/>
              <a:ext cx="12366440" cy="2076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65"/>
                </a:lnSpc>
              </a:pPr>
              <a:r>
                <a:rPr lang="en-US" sz="4547" b="1" i="0" spc="181" dirty="0">
                  <a:solidFill>
                    <a:srgbClr val="FFB930"/>
                  </a:solidFill>
                  <a:latin typeface="Aileron Regular"/>
                </a:rPr>
                <a:t>Achieving Self-Management in </a:t>
              </a:r>
              <a:r>
                <a:rPr lang="en-US" sz="4547" b="1" i="0" spc="181" dirty="0" err="1">
                  <a:solidFill>
                    <a:srgbClr val="FFB930"/>
                  </a:solidFill>
                  <a:latin typeface="Aileron Regular"/>
                </a:rPr>
                <a:t>Leganto</a:t>
              </a:r>
              <a:endParaRPr lang="en-US" sz="4547" b="1" i="0" spc="181" dirty="0">
                <a:solidFill>
                  <a:srgbClr val="FFB930"/>
                </a:solidFill>
                <a:latin typeface="Aileron Regular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160979" y="1855896"/>
            <a:ext cx="1297597" cy="129759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798" y="8606281"/>
            <a:ext cx="4446249" cy="1445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713" r="377" b="20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488725"/>
            <a:ext cx="6446891" cy="92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58"/>
              </a:lnSpc>
              <a:spcBef>
                <a:spcPct val="0"/>
              </a:spcBef>
            </a:pPr>
            <a:r>
              <a:rPr lang="en-US" sz="5613" dirty="0" smtClean="0">
                <a:solidFill>
                  <a:srgbClr val="F44A87"/>
                </a:solidFill>
                <a:latin typeface="Aileron Regular"/>
              </a:rPr>
              <a:t>Self-Management</a:t>
            </a:r>
            <a:endParaRPr lang="en-US" sz="5613" dirty="0">
              <a:solidFill>
                <a:srgbClr val="F44A87"/>
              </a:solidFill>
              <a:latin typeface="Aileron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2019300"/>
            <a:ext cx="9908873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44A87"/>
                </a:solidFill>
                <a:latin typeface="Aileron Regular"/>
              </a:rPr>
              <a:t>Unit Coordinators creating, editing and submitting lists in </a:t>
            </a:r>
            <a:r>
              <a:rPr lang="en-US" sz="4200" dirty="0" err="1">
                <a:solidFill>
                  <a:srgbClr val="F44A87"/>
                </a:solidFill>
                <a:latin typeface="Aileron Regular"/>
              </a:rPr>
              <a:t>Leganto</a:t>
            </a:r>
            <a:r>
              <a:rPr lang="en-US" sz="4200" dirty="0">
                <a:solidFill>
                  <a:srgbClr val="000000"/>
                </a:solidFill>
                <a:latin typeface="Aileron Regular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3144" y="4381500"/>
            <a:ext cx="8583462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44A87"/>
                </a:solidFill>
                <a:latin typeface="Aileron Regular"/>
              </a:rPr>
              <a:t>Autonomy for Unit Coordinators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3144" y="5448300"/>
            <a:ext cx="7285091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44A87"/>
                </a:solidFill>
                <a:latin typeface="Aileron Regular"/>
              </a:rPr>
              <a:t>Work efficiencies for 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143500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/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/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96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5882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2745"/>
                  </a:srgbClr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470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>
                    <a:alpha val="24706"/>
                  </a:srgbClr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>
                  <a:alpha val="24706"/>
                </a:srgbClr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5882"/>
                  </a:srgbClr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694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6" t="17360" r="9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81353" y="0"/>
            <a:ext cx="19759642" cy="102750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40595" y="1500350"/>
            <a:ext cx="9217937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Lists submitted via email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0595" y="5905500"/>
            <a:ext cx="937061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List processing team liaised with Unit Coordinators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7734110" y="4442348"/>
            <a:ext cx="6302127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Student access via Primo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7734110" y="2974579"/>
            <a:ext cx="9919001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 smtClean="0">
                <a:solidFill>
                  <a:srgbClr val="123282"/>
                </a:solidFill>
                <a:latin typeface="Aileron Regular"/>
              </a:rPr>
              <a:t>Lists created in </a:t>
            </a: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Alma Course Reserves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6488" r="3845" b="109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5029" y="4762500"/>
            <a:ext cx="9588491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Temporary system now permanent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18923" y="7384652"/>
            <a:ext cx="600697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Inefficient to process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11062182" y="6062725"/>
            <a:ext cx="3579797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Low usage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1047157" y="4874889"/>
            <a:ext cx="5616069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Essential items only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935029" y="7384652"/>
            <a:ext cx="6205979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100% library-managed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910345" y="6062725"/>
            <a:ext cx="8409817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Unit Coordinator 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4706"/>
                  </a:srgbClr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470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>
                    <a:alpha val="24706"/>
                  </a:srgbClr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>
                  <a:alpha val="24706"/>
                </a:srgbClr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23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477" t="9296" b="73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97805" y="540026"/>
            <a:ext cx="12686332" cy="72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9"/>
              </a:lnSpc>
              <a:spcBef>
                <a:spcPct val="0"/>
              </a:spcBef>
            </a:pPr>
            <a:r>
              <a:rPr lang="en-US" sz="4200" b="1" dirty="0" smtClean="0">
                <a:solidFill>
                  <a:schemeClr val="bg1"/>
                </a:solidFill>
                <a:latin typeface="Aileron Regular"/>
              </a:rPr>
              <a:t>Self-management</a:t>
            </a:r>
            <a:r>
              <a:rPr lang="en-US" sz="4200" b="1" dirty="0" smtClean="0">
                <a:latin typeface="Aileron Regular"/>
              </a:rPr>
              <a:t> </a:t>
            </a: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encouraged &amp; supported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4991" y="1714500"/>
            <a:ext cx="12670022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Student access via </a:t>
            </a:r>
            <a:r>
              <a:rPr lang="en-US" sz="4200" b="1" dirty="0" smtClean="0">
                <a:solidFill>
                  <a:schemeClr val="bg1"/>
                </a:solidFill>
                <a:latin typeface="Aileron Regular"/>
              </a:rPr>
              <a:t>Learning Management System</a:t>
            </a:r>
            <a:endParaRPr lang="en-US" sz="4200" b="1" dirty="0">
              <a:solidFill>
                <a:schemeClr val="bg1"/>
              </a:solidFill>
              <a:latin typeface="Aileron Regular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4797805" y="2781300"/>
            <a:ext cx="7137001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Non-essential items on lists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4754991" y="3828731"/>
            <a:ext cx="14237916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Engagement Librarians liaise with Unit Coordinators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5268" b="467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30431" y="942975"/>
            <a:ext cx="1047918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Don't want to learn new system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730431" y="2296792"/>
            <a:ext cx="874188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Too busy to self-manage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0132" y="3543300"/>
            <a:ext cx="830629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Want the Library to create lists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918383" y="4838700"/>
            <a:ext cx="776456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Won't use </a:t>
            </a:r>
            <a:r>
              <a:rPr lang="en-US" sz="4200" b="1" dirty="0" err="1">
                <a:solidFill>
                  <a:srgbClr val="123282"/>
                </a:solidFill>
                <a:latin typeface="Aileron Regular"/>
              </a:rPr>
              <a:t>Leganto</a:t>
            </a:r>
            <a:endParaRPr lang="en-US" sz="4200" b="1" dirty="0">
              <a:solidFill>
                <a:srgbClr val="123282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965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1" t="10082" b="48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35788" y="4127313"/>
            <a:ext cx="927313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Previous implementations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1813" y="655456"/>
            <a:ext cx="918787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Academics busy and under pressure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861704"/>
            <a:ext cx="810772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Lack of administration staff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6883" y="2994509"/>
            <a:ext cx="1025680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Another system launching at same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630" t="3696" b="210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36122" y="624840"/>
            <a:ext cx="918787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123282"/>
                </a:solidFill>
                <a:latin typeface="Aileron Regular"/>
              </a:rPr>
              <a:t>Library-managed list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87809"/>
            <a:ext cx="8490655" cy="1911382"/>
            <a:chOff x="0" y="0"/>
            <a:chExt cx="11320873" cy="2548509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1320873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b="1" i="0" spc="120" dirty="0" smtClean="0">
                  <a:solidFill>
                    <a:srgbClr val="F44A87"/>
                  </a:solidFill>
                  <a:latin typeface="Aileron Regular"/>
                </a:rPr>
                <a:t>Kirstie Nicholson</a:t>
              </a:r>
              <a:endParaRPr lang="en-US" sz="6000" b="1" i="0" spc="120" dirty="0">
                <a:solidFill>
                  <a:srgbClr val="F44A87"/>
                </a:solidFill>
                <a:latin typeface="Aileron Regular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29384"/>
              <a:ext cx="11320873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13145">
            <a:off x="12603380" y="-1505179"/>
            <a:ext cx="11369241" cy="1329735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47102" y="4681795"/>
            <a:ext cx="2084370" cy="2084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423702" y="1028700"/>
            <a:ext cx="1531920" cy="15319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3282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4706"/>
                  </a:srgbClr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>
                    <a:alpha val="24706"/>
                  </a:srgbClr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>
                  <a:alpha val="24706"/>
                </a:srgbClr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80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694" r="2334" b="869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8107" y="1050371"/>
            <a:ext cx="393357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10 Unit </a:t>
            </a:r>
            <a:r>
              <a:rPr lang="en-US" sz="4200" b="1" dirty="0" smtClean="0">
                <a:solidFill>
                  <a:srgbClr val="FFB930"/>
                </a:solidFill>
                <a:latin typeface="Aileron Regular"/>
              </a:rPr>
              <a:t>Pilot</a:t>
            </a:r>
            <a:endParaRPr lang="en-US" sz="4200" b="1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8853" y="2366874"/>
            <a:ext cx="975521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Full implementation </a:t>
            </a:r>
            <a:r>
              <a:rPr lang="en-US" sz="4200" b="1" dirty="0" smtClean="0">
                <a:solidFill>
                  <a:srgbClr val="FFB930"/>
                </a:solidFill>
                <a:latin typeface="Aileron Regular"/>
              </a:rPr>
              <a:t>in July 2018</a:t>
            </a:r>
            <a:endParaRPr lang="en-US" sz="4200" b="1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6590" y="3721143"/>
            <a:ext cx="415889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Unit Readings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8853" y="5092789"/>
            <a:ext cx="744305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Existing lists rolled over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6200" y="6376706"/>
            <a:ext cx="996209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 smtClean="0">
                <a:solidFill>
                  <a:srgbClr val="FFB930"/>
                </a:solidFill>
                <a:latin typeface="Aileron Regular"/>
              </a:rPr>
              <a:t>Discovery &amp; Engagement staff</a:t>
            </a:r>
            <a:r>
              <a:rPr lang="en-US" sz="4200" dirty="0" smtClean="0">
                <a:solidFill>
                  <a:srgbClr val="000000"/>
                </a:solidFill>
                <a:latin typeface="Aileron Regular"/>
              </a:rPr>
              <a:t> </a:t>
            </a:r>
            <a:endParaRPr lang="en-US" sz="4200" dirty="0">
              <a:solidFill>
                <a:srgbClr val="000000"/>
              </a:solidFill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4706"/>
                  </a:srgbClr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470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221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102" t="10801" r="1518" b="1080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4862" y="1010991"/>
            <a:ext cx="9683948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44A87"/>
                </a:solidFill>
                <a:latin typeface="Aileron Regular"/>
              </a:rPr>
              <a:t>97% lists self-managed </a:t>
            </a:r>
            <a:r>
              <a:rPr lang="en-US" sz="4200" b="1" dirty="0" smtClean="0">
                <a:solidFill>
                  <a:srgbClr val="F44A87"/>
                </a:solidFill>
                <a:latin typeface="Aileron Regular"/>
              </a:rPr>
              <a:t>in 2018</a:t>
            </a:r>
            <a:endParaRPr lang="en-US" sz="4200" b="1" dirty="0">
              <a:solidFill>
                <a:srgbClr val="F44A87"/>
              </a:solidFill>
              <a:latin typeface="Aileron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44862" y="2273137"/>
            <a:ext cx="11635345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44A87"/>
                </a:solidFill>
                <a:latin typeface="Aileron Regular"/>
              </a:rPr>
              <a:t>99.5% lists self-managed in </a:t>
            </a:r>
            <a:r>
              <a:rPr lang="en-US" sz="4200" b="1" dirty="0" smtClean="0">
                <a:solidFill>
                  <a:srgbClr val="F44A87"/>
                </a:solidFill>
                <a:latin typeface="Aileron Regular"/>
              </a:rPr>
              <a:t>Semester 1 2019</a:t>
            </a:r>
            <a:endParaRPr lang="en-US" sz="4200" b="1" dirty="0">
              <a:solidFill>
                <a:srgbClr val="F44A87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43789" y="3695700"/>
            <a:ext cx="12420600" cy="1447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44A87"/>
                </a:solidFill>
                <a:latin typeface="Aileron Regular"/>
              </a:rPr>
              <a:t>Library managed </a:t>
            </a:r>
            <a:r>
              <a:rPr lang="en-US" sz="4200" b="1" dirty="0" smtClean="0">
                <a:solidFill>
                  <a:srgbClr val="F44A87"/>
                </a:solidFill>
                <a:latin typeface="Aileron Regular"/>
              </a:rPr>
              <a:t>list option for regional campus, overseas location and training obstacles</a:t>
            </a:r>
            <a:endParaRPr lang="en-US" sz="4200" b="1" dirty="0">
              <a:solidFill>
                <a:srgbClr val="F44A87"/>
              </a:solidFill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466116">
            <a:off x="-2996401" y="-3771262"/>
            <a:ext cx="5992801" cy="70091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50345">
            <a:off x="15885589" y="6079298"/>
            <a:ext cx="5868700" cy="68639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2033647">
            <a:off x="15988230" y="8405060"/>
            <a:ext cx="1409335" cy="14093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030094"/>
            <a:ext cx="16230600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I'm loving this interface - so intuitive and easy-to-use compared with the previous CMO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05447"/>
            <a:ext cx="16230600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It's easy to use, easy to integrate with LMS. Most of all it's fast and responsive.  You can make a variety of resources—online journal articles, print books, e-book chapters—available quickly, without the long lag and turnaround times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324" r="1458" b="133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0014" y="1270788"/>
            <a:ext cx="8818137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7 Unit Coordinators, 10 Units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8867" y="2553322"/>
            <a:ext cx="760043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Unit Coordinator Champions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375976" y="3880059"/>
            <a:ext cx="9109836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Survey comments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423764" y="5057775"/>
            <a:ext cx="699834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Confidence boost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8867" y="6371350"/>
            <a:ext cx="6998345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Affirmed </a:t>
            </a:r>
            <a:r>
              <a:rPr lang="en-US" sz="4200" b="1" dirty="0" smtClean="0">
                <a:solidFill>
                  <a:srgbClr val="FFB930"/>
                </a:solidFill>
                <a:latin typeface="Aileron Regular"/>
              </a:rPr>
              <a:t>self-management</a:t>
            </a:r>
            <a:endParaRPr lang="en-US" sz="4200" b="1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32909" y="7629775"/>
            <a:ext cx="699834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One-on-one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153" t="1811" b="135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5749" y="4686300"/>
            <a:ext cx="5945098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ileron Regular"/>
              </a:rPr>
              <a:t>Leganto</a:t>
            </a:r>
            <a:r>
              <a:rPr lang="en-US" sz="4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ileron Regular"/>
              </a:rPr>
              <a:t> functionality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530" r="639" b="1809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89306" y="1638300"/>
            <a:ext cx="6799597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Roles well-delineated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89306" y="3751729"/>
            <a:ext cx="7927216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Librarians equipped to support Unit Coordinators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98271" y="578224"/>
            <a:ext cx="7372945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All Library staff invested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89306" y="2705099"/>
            <a:ext cx="5286673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Confident in benefits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5337" b="575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604221"/>
            <a:ext cx="12375338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Top down approach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2000" y="1650476"/>
            <a:ext cx="6462946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Create awareness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2000" y="3771900"/>
            <a:ext cx="8235212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Used best Library to Faculty contact point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7859" y="2617517"/>
            <a:ext cx="9608344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High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76" t="10093" r="476" b="61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067" y="2019300"/>
            <a:ext cx="7741953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University supported project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8412" y="5166022"/>
            <a:ext cx="7939205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Benefits and why academics should be on board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4067" y="3695700"/>
            <a:ext cx="9498643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Library supporting unit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402" r="6163" b="4402"/>
          <a:stretch>
            <a:fillRect/>
          </a:stretch>
        </p:blipFill>
        <p:spPr>
          <a:xfrm>
            <a:off x="1453904" y="-461708"/>
            <a:ext cx="15380192" cy="112104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44423" y="624840"/>
            <a:ext cx="9502527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University of Western Australia (UWA)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0659" r="549" b="52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1806" y="2171700"/>
            <a:ext cx="12201802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Emailed lists cue for liaison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01806" y="3924300"/>
            <a:ext cx="11077873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23282"/>
                </a:solidFill>
                <a:latin typeface="Aileron Regular"/>
              </a:rPr>
              <a:t>Library managed lists as last resort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841" t="238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34800" y="3825534"/>
            <a:ext cx="623872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 err="1">
                <a:solidFill>
                  <a:srgbClr val="FFB930"/>
                </a:solidFill>
                <a:latin typeface="Aileron Regular"/>
              </a:rPr>
              <a:t>Leganto</a:t>
            </a: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 functionality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82244" y="6515100"/>
            <a:ext cx="868231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Communication strategy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59190" y="7933442"/>
            <a:ext cx="1297510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Library managed lists used as </a:t>
            </a:r>
            <a:r>
              <a:rPr lang="en-US" sz="4200" b="1" dirty="0" smtClean="0">
                <a:solidFill>
                  <a:srgbClr val="FFB930"/>
                </a:solidFill>
                <a:latin typeface="Aileron Regular"/>
              </a:rPr>
              <a:t>liaison </a:t>
            </a: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opportunity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82244" y="5278498"/>
            <a:ext cx="902293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Library Staff confidence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306800" y="2563802"/>
            <a:ext cx="113883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FB930"/>
                </a:solidFill>
                <a:latin typeface="Aileron Regular"/>
              </a:rPr>
              <a:t>Pilot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4706"/>
                  </a:srgbClr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470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Challenges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518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0780" r="431" b="1648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1179" y="1197207"/>
            <a:ext cx="3552221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latin typeface="Aileron Regular"/>
              </a:rPr>
              <a:t>Publishing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1179" y="2604247"/>
            <a:ext cx="9286131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latin typeface="Aileron Regular"/>
              </a:rPr>
              <a:t>Full engagement with interface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1178" y="4034784"/>
            <a:ext cx="835282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latin typeface="Aileron Regular"/>
              </a:rPr>
              <a:t>Using more self-management functionality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829" y="5981700"/>
            <a:ext cx="43140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200" b="1" dirty="0">
                <a:latin typeface="Aileron Regular"/>
              </a:rPr>
              <a:t>Support</a:t>
            </a:r>
            <a:r>
              <a:rPr lang="en-AU" dirty="0" smtClean="0"/>
              <a:t> </a:t>
            </a:r>
            <a:r>
              <a:rPr lang="en-AU" sz="4200" b="1" dirty="0" smtClean="0">
                <a:latin typeface="Aileron Regular"/>
              </a:rPr>
              <a:t>content</a:t>
            </a:r>
            <a:endParaRPr lang="en-AU" sz="4200" b="1" dirty="0"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345" t="2105" b="184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66675" y="753603"/>
            <a:ext cx="9296400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Transitioning users of old system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66675" y="2139910"/>
            <a:ext cx="8861045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Uneven usage across faculties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66675" y="3615680"/>
            <a:ext cx="9994808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 panose="020B0604020202020204" charset="0"/>
              </a:rPr>
              <a:t>Use of </a:t>
            </a:r>
            <a:r>
              <a:rPr lang="en-US" sz="4200" b="1" dirty="0" smtClean="0">
                <a:solidFill>
                  <a:schemeClr val="bg1"/>
                </a:solidFill>
                <a:latin typeface="Aileron Regular" panose="020B0604020202020204" charset="0"/>
              </a:rPr>
              <a:t>Learning Management System</a:t>
            </a:r>
            <a:endParaRPr lang="en-US" sz="4200" b="1" dirty="0">
              <a:solidFill>
                <a:schemeClr val="bg1"/>
              </a:solidFill>
              <a:latin typeface="Aileron Regula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4706"/>
                  </a:srgbClr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392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470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5882"/>
                  </a:srgbClr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063751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>
                <a:alpha val="23921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>
                <a:alpha val="24705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>
                    <a:alpha val="23922"/>
                  </a:srgbClr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>
                  <a:alpha val="23922"/>
                </a:srgbClr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>
                    <a:alpha val="23922"/>
                  </a:srgbClr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/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4455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959" t="1294" r="959" b="1574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0" y="1866900"/>
            <a:ext cx="3510592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Publishing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206" b="212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0" y="7734300"/>
            <a:ext cx="44294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200" dirty="0" smtClean="0">
                <a:solidFill>
                  <a:schemeClr val="bg1"/>
                </a:solidFill>
                <a:latin typeface="Aileron Regular" panose="020B0604020202020204" charset="0"/>
              </a:rPr>
              <a:t>Student Benefits</a:t>
            </a:r>
            <a:endParaRPr lang="en-AU" sz="4200" dirty="0">
              <a:solidFill>
                <a:schemeClr val="bg1"/>
              </a:solidFill>
              <a:latin typeface="Aileron Regula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70" t="2244" r="3453" b="587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55638" y="1569894"/>
            <a:ext cx="7745934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C00000"/>
                </a:solidFill>
                <a:latin typeface="Aileron Regular"/>
              </a:rPr>
              <a:t>Targeted Communications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023" t="4841" r="4853" b="169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9400" y="2749400"/>
            <a:ext cx="5894858" cy="69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latin typeface="Aileron Regular"/>
              </a:rPr>
              <a:t>Support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94" y="-169002"/>
            <a:ext cx="15523613" cy="1164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1495" b="166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01600" y="266700"/>
            <a:ext cx="4957789" cy="1447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chemeClr val="bg1"/>
                </a:solidFill>
                <a:latin typeface="Aileron Regular"/>
              </a:rPr>
              <a:t>Educational Enhancement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8" r="2104" b="177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25200" y="990600"/>
            <a:ext cx="647656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F44A87"/>
                </a:solidFill>
                <a:latin typeface="Aileron Regular"/>
              </a:rPr>
              <a:t>User experience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008" y="886021"/>
            <a:ext cx="654755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spc="120">
                <a:solidFill>
                  <a:srgbClr val="FFB930"/>
                </a:solidFill>
                <a:latin typeface="Aileron Regular"/>
              </a:rPr>
              <a:t>DIY for Academics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3785" y="3384256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Reasons for Change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489787" y="3270823"/>
            <a:ext cx="993336" cy="99333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9787" y="5143500"/>
            <a:ext cx="993336" cy="9933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093785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New Service Model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89787" y="7052575"/>
            <a:ext cx="993336" cy="99333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093785" y="7280003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Implementation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59437">
            <a:off x="-2657594" y="6756633"/>
            <a:ext cx="5400812" cy="631673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468857" y="5143500"/>
            <a:ext cx="993336" cy="99333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4A87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468857" y="3270823"/>
            <a:ext cx="993336" cy="9933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468857" y="7052575"/>
            <a:ext cx="993336" cy="99333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1366194" y="3384256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Results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66194" y="5291179"/>
            <a:ext cx="5595058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>
                <a:solidFill>
                  <a:srgbClr val="FFB930"/>
                </a:solidFill>
                <a:latin typeface="Aileron Regular"/>
              </a:rPr>
              <a:t>Challenges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6194" y="7280003"/>
            <a:ext cx="5595058" cy="4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b="1" spc="56" dirty="0">
                <a:solidFill>
                  <a:srgbClr val="FFB930"/>
                </a:solidFill>
                <a:latin typeface="Aileron Regular"/>
              </a:rPr>
              <a:t>Future </a:t>
            </a:r>
            <a:r>
              <a:rPr lang="en-US" sz="2800" b="1" spc="56" dirty="0" smtClean="0">
                <a:solidFill>
                  <a:srgbClr val="FFB930"/>
                </a:solidFill>
                <a:latin typeface="Aileron Regular"/>
              </a:rPr>
              <a:t>Plans</a:t>
            </a:r>
            <a:endParaRPr lang="en-US" sz="2800" b="1" spc="56" dirty="0">
              <a:solidFill>
                <a:srgbClr val="FFB930"/>
              </a:solidFill>
              <a:latin typeface="Ailero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407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121" y="3848100"/>
            <a:ext cx="11782758" cy="1662226"/>
            <a:chOff x="-308700" y="-1431925"/>
            <a:chExt cx="15710344" cy="2216301"/>
          </a:xfrm>
        </p:grpSpPr>
        <p:sp>
          <p:nvSpPr>
            <p:cNvPr id="3" name="TextBox 3"/>
            <p:cNvSpPr txBox="1"/>
            <p:nvPr/>
          </p:nvSpPr>
          <p:spPr>
            <a:xfrm>
              <a:off x="-308700" y="-1431925"/>
              <a:ext cx="15627572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b="1" i="0" spc="120" dirty="0">
                  <a:solidFill>
                    <a:srgbClr val="F44A87"/>
                  </a:solidFill>
                  <a:latin typeface="Aileron Regular"/>
                </a:rPr>
                <a:t>Kirstie Nicholson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25928" y="165251"/>
              <a:ext cx="15627572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b="0" i="0" spc="240" dirty="0">
                  <a:solidFill>
                    <a:srgbClr val="F44A87"/>
                  </a:solidFill>
                  <a:latin typeface="Aileron Regular"/>
                </a:rPr>
                <a:t>kirstie.nicholson@uwa.edu.au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313145">
            <a:off x="14717845" y="-1278480"/>
            <a:ext cx="11369241" cy="1329735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4278339" y="5076303"/>
            <a:ext cx="2084370" cy="20843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423702" y="1028700"/>
            <a:ext cx="1531920" cy="15319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328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2335" y="624840"/>
            <a:ext cx="1487222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B930"/>
                </a:solidFill>
                <a:latin typeface="Aileron Regular"/>
              </a:rPr>
              <a:t>DIY for Academics: achieving self-management in </a:t>
            </a:r>
            <a:r>
              <a:rPr lang="en-US" sz="4200" dirty="0" err="1">
                <a:solidFill>
                  <a:srgbClr val="FFB930"/>
                </a:solidFill>
                <a:latin typeface="Aileron Regular"/>
              </a:rPr>
              <a:t>Leganto</a:t>
            </a:r>
            <a:endParaRPr lang="en-US" sz="4200" dirty="0">
              <a:solidFill>
                <a:srgbClr val="FFB930"/>
              </a:solidFill>
              <a:latin typeface="Aileron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15800" y="9538447"/>
            <a:ext cx="373812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Source Sans Pro"/>
              </a:rPr>
              <a:t>Created with </a:t>
            </a:r>
            <a:r>
              <a:rPr lang="en-US" sz="2400" dirty="0" err="1">
                <a:solidFill>
                  <a:srgbClr val="FFFFFF"/>
                </a:solidFill>
                <a:latin typeface="Source Sans Pro"/>
              </a:rPr>
              <a:t>Canva</a:t>
            </a:r>
            <a:endParaRPr lang="en-US" sz="2400" dirty="0">
              <a:solidFill>
                <a:srgbClr val="FFFFFF"/>
              </a:solidFill>
              <a:latin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182" r="10680" b="15182"/>
          <a:stretch>
            <a:fillRect/>
          </a:stretch>
        </p:blipFill>
        <p:spPr>
          <a:xfrm>
            <a:off x="1398863" y="-619229"/>
            <a:ext cx="15490274" cy="1207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24" t="1478" r="701" b="14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70" t="10779" b="199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29469" y="3319118"/>
            <a:ext cx="830619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F44A87"/>
                </a:solidFill>
                <a:latin typeface="Aileron Regular"/>
              </a:rPr>
              <a:t>Coordinator, Discovery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50" t="11163" r="1850" b="738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464</Words>
  <Application>Microsoft Office PowerPoint</Application>
  <PresentationFormat>Custom</PresentationFormat>
  <Paragraphs>140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Aileron Regular</vt:lpstr>
      <vt:lpstr>Aileron Heavy</vt:lpstr>
      <vt:lpstr>Calibri</vt:lpstr>
      <vt:lpstr>Source Sans Pro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DIY for Academics Part 1 (Kirstie's presentation)</dc:title>
  <dc:creator>Kirstie Nicholson</dc:creator>
  <cp:lastModifiedBy>Kirstie Nicholson</cp:lastModifiedBy>
  <cp:revision>47</cp:revision>
  <dcterms:created xsi:type="dcterms:W3CDTF">2006-08-16T00:00:00Z</dcterms:created>
  <dcterms:modified xsi:type="dcterms:W3CDTF">2019-10-21T04:55:16Z</dcterms:modified>
  <dc:identifier>DADex0bw8vk</dc:identifier>
</cp:coreProperties>
</file>