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35"/>
  </p:notesMasterIdLst>
  <p:handoutMasterIdLst>
    <p:handoutMasterId r:id="rId36"/>
  </p:handoutMasterIdLst>
  <p:sldIdLst>
    <p:sldId id="256" r:id="rId5"/>
    <p:sldId id="258" r:id="rId6"/>
    <p:sldId id="283" r:id="rId7"/>
    <p:sldId id="288" r:id="rId8"/>
    <p:sldId id="257" r:id="rId9"/>
    <p:sldId id="277" r:id="rId10"/>
    <p:sldId id="279" r:id="rId11"/>
    <p:sldId id="276" r:id="rId12"/>
    <p:sldId id="260" r:id="rId13"/>
    <p:sldId id="273" r:id="rId14"/>
    <p:sldId id="275" r:id="rId15"/>
    <p:sldId id="280" r:id="rId16"/>
    <p:sldId id="281" r:id="rId17"/>
    <p:sldId id="261" r:id="rId18"/>
    <p:sldId id="266" r:id="rId19"/>
    <p:sldId id="267" r:id="rId20"/>
    <p:sldId id="268" r:id="rId21"/>
    <p:sldId id="269" r:id="rId22"/>
    <p:sldId id="270" r:id="rId23"/>
    <p:sldId id="271" r:id="rId24"/>
    <p:sldId id="272" r:id="rId25"/>
    <p:sldId id="292" r:id="rId26"/>
    <p:sldId id="284" r:id="rId27"/>
    <p:sldId id="291" r:id="rId28"/>
    <p:sldId id="290" r:id="rId29"/>
    <p:sldId id="286" r:id="rId30"/>
    <p:sldId id="263" r:id="rId31"/>
    <p:sldId id="285" r:id="rId32"/>
    <p:sldId id="287" r:id="rId33"/>
    <p:sldId id="289" r:id="rId34"/>
  </p:sldIdLst>
  <p:sldSz cx="12192000" cy="6858000"/>
  <p:notesSz cx="6858000" cy="1562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073B"/>
    <a:srgbClr val="E6E6E6"/>
    <a:srgbClr val="DC5924"/>
    <a:srgbClr val="B7472A"/>
    <a:srgbClr val="000000"/>
    <a:srgbClr val="FFFFFF"/>
    <a:srgbClr val="75D1FF"/>
    <a:srgbClr val="11161C"/>
    <a:srgbClr val="7F7F7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A1F5E1-6D85-2D3D-5EB2-F10C5FA3D714}" v="140" dt="2020-02-05T01:45:43.540"/>
    <p1510:client id="{81FEB96B-A175-3E4E-72BB-90374C59CA04}" v="9" dt="2020-02-04T05:49:23.766"/>
    <p1510:client id="{9EC704E7-C411-1047-09D4-0F2695DE62AD}" v="269" dt="2020-02-04T07:33:46.316"/>
    <p1510:client id="{A07842C4-6DD6-4214-AB29-EFEE825CB430}" v="409" dt="2020-02-05T01:02:31.214"/>
    <p1510:client id="{DEA69061-6162-9B43-851C-486BCBDD2088}" v="134" dt="2020-02-05T02:00:28.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1-30T12:28:06.254" idx="1">
    <p:pos x="5045" y="2698"/>
    <p:text>Communication (is it also a resource list that is active for some period during the sample period?)</p:text>
    <p:extLst>
      <p:ext uri="{C676402C-5697-4E1C-873F-D02D1690AC5C}">
        <p15:threadingInfo xmlns:p15="http://schemas.microsoft.com/office/powerpoint/2012/main" timeZoneBias="-600"/>
      </p:ext>
    </p:extLst>
  </p:cm>
  <p:cm authorId="2" dt="2020-01-30T12:28:42.792" idx="2">
    <p:pos x="5045" y="2794"/>
    <p:text>If it's not then, should it have been only "scanning"? - Or do we just not go there in this presentation.</p:text>
    <p:extLst>
      <p:ext uri="{C676402C-5697-4E1C-873F-D02D1690AC5C}">
        <p15:threadingInfo xmlns:p15="http://schemas.microsoft.com/office/powerpoint/2012/main" timeZoneBias="-600">
          <p15:parentCm authorId="2" idx="1"/>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2/5/2020</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2/5/2020</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previous time we were sampled for EUS was before Leganto and Alma Digital were implemented for managing e-reserves.</a:t>
            </a:r>
          </a:p>
          <a:p>
            <a:endParaRPr lang="en-US"/>
          </a:p>
          <a:p>
            <a:r>
              <a:rPr lang="en-US"/>
              <a:t>The previous e-reserve system had minimal reporting capabilities, so the process was tedious and required manually recording </a:t>
            </a:r>
            <a:r>
              <a:rPr lang="en-US" err="1"/>
              <a:t>digitisations</a:t>
            </a:r>
            <a:r>
              <a:rPr lang="en-US"/>
              <a:t> in a spreadsheet. Each staff member maintained their own spreadsheet (in the days before Office 365 – this meant files were locked by other users). These spreadsheets had to be merged, and for citations where a file had to be submitted, the files had to be downloaded to a folder each time.</a:t>
            </a:r>
          </a:p>
          <a:p>
            <a:endParaRPr lang="en-US"/>
          </a:p>
          <a:p>
            <a:r>
              <a:rPr lang="en-US"/>
              <a:t>In 2018, Bond piloted Leganto and Alma Digital, and at the beginning of 2019 these became our “business-as-usual” e-reserve ecosystem.</a:t>
            </a:r>
          </a:p>
          <a:p>
            <a:endParaRPr lang="en-US"/>
          </a:p>
          <a:p>
            <a:r>
              <a:rPr lang="en-US"/>
              <a:t>We were really pleased that we were not sampled in 2018! By the time this survey started, we had two full semesters’ experience, and we were feeling quite confident.</a:t>
            </a:r>
            <a:endParaRPr lang="en-AU"/>
          </a:p>
        </p:txBody>
      </p:sp>
      <p:sp>
        <p:nvSpPr>
          <p:cNvPr id="4" name="Slide Number Placeholder 3"/>
          <p:cNvSpPr>
            <a:spLocks noGrp="1"/>
          </p:cNvSpPr>
          <p:nvPr>
            <p:ph type="sldNum" sz="quarter" idx="5"/>
          </p:nvPr>
        </p:nvSpPr>
        <p:spPr/>
        <p:txBody>
          <a:bodyPr/>
          <a:lstStyle/>
          <a:p>
            <a:fld id="{4CBCEA92-F142-4D57-B507-37BDAF44710C}" type="slidenum">
              <a:rPr lang="en-US" smtClean="0"/>
              <a:t>3</a:t>
            </a:fld>
            <a:endParaRPr lang="en-US"/>
          </a:p>
        </p:txBody>
      </p:sp>
    </p:spTree>
    <p:extLst>
      <p:ext uri="{BB962C8B-B14F-4D97-AF65-F5344CB8AC3E}">
        <p14:creationId xmlns:p14="http://schemas.microsoft.com/office/powerpoint/2010/main" val="1637456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Jessie provided this screenshot for the email to the e-reserve team.  These citation alerts were in the report to determine whether we were recording this as a scan or a communication.</a:t>
            </a:r>
          </a:p>
          <a:p>
            <a:endParaRPr lang="en-US">
              <a:cs typeface="Calibri"/>
            </a:endParaRPr>
          </a:p>
          <a:p>
            <a:r>
              <a:rPr lang="en-US">
                <a:cs typeface="Calibri"/>
              </a:rPr>
              <a:t>The assumption is that if we received a copy via Resource Sharing we were not doing any scanning, only communicating.</a:t>
            </a:r>
          </a:p>
          <a:p>
            <a:endParaRPr lang="en-US">
              <a:cs typeface="Calibri"/>
            </a:endParaRPr>
          </a:p>
          <a:p>
            <a:r>
              <a:rPr lang="en-US">
                <a:cs typeface="Calibri"/>
              </a:rPr>
              <a:t>I will now hand over to Jessie.</a:t>
            </a:r>
          </a:p>
        </p:txBody>
      </p:sp>
      <p:sp>
        <p:nvSpPr>
          <p:cNvPr id="4" name="Slide Number Placeholder 3"/>
          <p:cNvSpPr>
            <a:spLocks noGrp="1"/>
          </p:cNvSpPr>
          <p:nvPr>
            <p:ph type="sldNum" sz="quarter" idx="5"/>
          </p:nvPr>
        </p:nvSpPr>
        <p:spPr/>
        <p:txBody>
          <a:bodyPr/>
          <a:lstStyle/>
          <a:p>
            <a:fld id="{4CBCEA92-F142-4D57-B507-37BDAF44710C}" type="slidenum">
              <a:rPr lang="en-US" smtClean="0"/>
              <a:t>13</a:t>
            </a:fld>
            <a:endParaRPr lang="en-US"/>
          </a:p>
        </p:txBody>
      </p:sp>
    </p:spTree>
    <p:extLst>
      <p:ext uri="{BB962C8B-B14F-4D97-AF65-F5344CB8AC3E}">
        <p14:creationId xmlns:p14="http://schemas.microsoft.com/office/powerpoint/2010/main" val="3364933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cs typeface="Calibri"/>
              </a:rPr>
              <a:t>The next few slides I’ll discuss in some detail the analytics report we used and how it was setup to ensure we did as little manual intervention as possible after it was exported and copied in the EUS excel spreadsheet.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cs typeface="Calibri"/>
              </a:rPr>
              <a:t>This slide shows a complete screenshot of the report (not with all the data but showing all the different columns).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cs typeface="Calibri"/>
              </a:rPr>
              <a:t>All the dimensions we used came from the Course Reserves subject area in Alma analytics and there were four key components in the creation of the report:</a:t>
            </a:r>
            <a:endParaRPr lang="en-AU" dirty="0"/>
          </a:p>
          <a:p>
            <a:pPr marL="228600" indent="-228600">
              <a:buAutoNum type="arabicPeriod"/>
            </a:pPr>
            <a:endParaRPr lang="en-AU" dirty="0"/>
          </a:p>
          <a:p>
            <a:pPr marL="228600" indent="-228600">
              <a:buAutoNum type="arabicPeriod"/>
            </a:pPr>
            <a:r>
              <a:rPr lang="en-AU" dirty="0"/>
              <a:t>We chose a report prompt that would return any citation with "Citation Copyright". "CC Approval Date“ between two dates (here we entered our survey period dates) and filtered to only show citations with Copyright status of ‘Approved’ or ‘Auto Approved’. We chose the CC Approval </a:t>
            </a:r>
            <a:r>
              <a:rPr lang="en-AU"/>
              <a:t>Date for </a:t>
            </a:r>
            <a:r>
              <a:rPr lang="en-AU" dirty="0"/>
              <a:t>our prompt as this was the best match for us. You might find other dimensions to be more suitable for your institution, such as the ’</a:t>
            </a:r>
            <a:r>
              <a:rPr lang="en-AU" dirty="0" err="1"/>
              <a:t>Digitization</a:t>
            </a:r>
            <a:r>
              <a:rPr lang="en-AU" dirty="0"/>
              <a:t> Date‘ or the ‘Citation Digital Files Date Added’</a:t>
            </a:r>
          </a:p>
          <a:p>
            <a:pPr marL="228600" indent="-228600">
              <a:buAutoNum type="arabicPeriod"/>
            </a:pPr>
            <a:r>
              <a:rPr lang="en-AU" dirty="0"/>
              <a:t>Customised column headings – our hope was to be able to have as little manual intervention in the exported analytics report as possible. We made sure columns were in the correct order and also had matched the column names required.</a:t>
            </a:r>
          </a:p>
          <a:p>
            <a:pPr marL="228600" indent="-228600">
              <a:buAutoNum type="arabicPeriod"/>
            </a:pPr>
            <a:r>
              <a:rPr lang="en-AU" dirty="0"/>
              <a:t>A lot of formulas required – little manual intervention at the end meant a lot of formulas to get the data populating the fields as required. I’ll talk about some of the different formulas used in the upcoming slides.</a:t>
            </a:r>
          </a:p>
          <a:p>
            <a:pPr marL="228600" indent="-228600">
              <a:buAutoNum type="arabicPeriod"/>
            </a:pPr>
            <a:r>
              <a:rPr lang="en-AU" dirty="0"/>
              <a:t>Extra columns for internal use – these were crucial for checking/fixing data in Alma and also getting the URLs required to download the file to supply (when required). </a:t>
            </a:r>
          </a:p>
          <a:p>
            <a:pPr marL="228600" indent="-228600">
              <a:buAutoNum type="arabicPeriod"/>
            </a:pPr>
            <a:endParaRPr lang="en-AU" dirty="0">
              <a:cs typeface="Calibri"/>
            </a:endParaRPr>
          </a:p>
        </p:txBody>
      </p:sp>
      <p:sp>
        <p:nvSpPr>
          <p:cNvPr id="4" name="Slide Number Placeholder 3"/>
          <p:cNvSpPr>
            <a:spLocks noGrp="1"/>
          </p:cNvSpPr>
          <p:nvPr>
            <p:ph type="sldNum" sz="quarter" idx="5"/>
          </p:nvPr>
        </p:nvSpPr>
        <p:spPr/>
        <p:txBody>
          <a:bodyPr/>
          <a:lstStyle/>
          <a:p>
            <a:fld id="{4CBCEA92-F142-4D57-B507-37BDAF44710C}" type="slidenum">
              <a:rPr lang="en-US" smtClean="0"/>
              <a:t>14</a:t>
            </a:fld>
            <a:endParaRPr lang="en-US"/>
          </a:p>
        </p:txBody>
      </p:sp>
    </p:spTree>
    <p:extLst>
      <p:ext uri="{BB962C8B-B14F-4D97-AF65-F5344CB8AC3E}">
        <p14:creationId xmlns:p14="http://schemas.microsoft.com/office/powerpoint/2010/main" val="1652362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I’m going to discuss the report in sections starting from the first few columns (in the order they appear in the EUS spreadsheet)</a:t>
            </a:r>
          </a:p>
          <a:p>
            <a:endParaRPr lang="en-AU" dirty="0"/>
          </a:p>
          <a:p>
            <a:r>
              <a:rPr lang="en-AU" dirty="0"/>
              <a:t>***</a:t>
            </a:r>
          </a:p>
          <a:p>
            <a:endParaRPr lang="en-AU" dirty="0"/>
          </a:p>
          <a:p>
            <a:r>
              <a:rPr lang="en-AU" dirty="0"/>
              <a:t>The six columns I have showing in this screenshot (the non-blurred ones) were some of the few which didn’t require any manipulation with formulas (besides the first Custom column). Within the Course Reserves analytics area we took the ISBN-ISSN, Author and Amount copied dimensions from the Citation Copyright folder.</a:t>
            </a:r>
          </a:p>
          <a:p>
            <a:endParaRPr lang="en-AU" dirty="0"/>
          </a:p>
          <a:p>
            <a:r>
              <a:rPr lang="en-AU" dirty="0"/>
              <a:t>The Publisher Name and Date of publication dimensions came from the Citation Metadata Details folder.</a:t>
            </a:r>
          </a:p>
        </p:txBody>
      </p:sp>
      <p:sp>
        <p:nvSpPr>
          <p:cNvPr id="4" name="Slide Number Placeholder 3"/>
          <p:cNvSpPr>
            <a:spLocks noGrp="1"/>
          </p:cNvSpPr>
          <p:nvPr>
            <p:ph type="sldNum" sz="quarter" idx="5"/>
          </p:nvPr>
        </p:nvSpPr>
        <p:spPr/>
        <p:txBody>
          <a:bodyPr/>
          <a:lstStyle/>
          <a:p>
            <a:fld id="{4CBCEA92-F142-4D57-B507-37BDAF44710C}" type="slidenum">
              <a:rPr lang="en-US" smtClean="0"/>
              <a:t>15</a:t>
            </a:fld>
            <a:endParaRPr lang="en-US"/>
          </a:p>
        </p:txBody>
      </p:sp>
    </p:spTree>
    <p:extLst>
      <p:ext uri="{BB962C8B-B14F-4D97-AF65-F5344CB8AC3E}">
        <p14:creationId xmlns:p14="http://schemas.microsoft.com/office/powerpoint/2010/main" val="2264707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the same screenshot from the previous slide, just focusing on those fields that I had blurred. These fields all used formulas to get the information we needed to display.</a:t>
            </a:r>
          </a:p>
          <a:p>
            <a:endParaRPr lang="en-AU" dirty="0"/>
          </a:p>
          <a:p>
            <a:r>
              <a:rPr lang="en-AU" dirty="0"/>
              <a:t>***</a:t>
            </a:r>
          </a:p>
          <a:p>
            <a:endParaRPr lang="en-AU" dirty="0"/>
          </a:p>
          <a:p>
            <a:r>
              <a:rPr lang="en-AU" dirty="0"/>
              <a:t>For the Title of Publication field we used a CASE WHEN formula to check the citation type, if it was a book then we wanted the Citation Metadata Details Title field to be used here or if it was an article then use the Journal Title field instead.</a:t>
            </a:r>
          </a:p>
          <a:p>
            <a:endParaRPr lang="en-AU" dirty="0"/>
          </a:p>
          <a:p>
            <a:r>
              <a:rPr lang="en-AU" dirty="0"/>
              <a:t>We also used a similar CASE WHEN formula on the Title of Work field, if the citation was a book it used the Book Chapter Title field and if it was an article it would use the Title field.</a:t>
            </a:r>
          </a:p>
          <a:p>
            <a:endParaRPr lang="en-AU" dirty="0"/>
          </a:p>
          <a:p>
            <a:r>
              <a:rPr lang="en-AU" dirty="0"/>
              <a:t>As you can guess, using the CASE WHEN formulas on these two fields meant we had the right metadata appearing the columns and didn’t have to do any manual copying and pasting once we had exported the report from analytics.</a:t>
            </a:r>
          </a:p>
          <a:p>
            <a:endParaRPr lang="en-AU" dirty="0"/>
          </a:p>
          <a:p>
            <a:r>
              <a:rPr lang="en-AU" dirty="0"/>
              <a:t>On the Type of Count field we used a SUBSTRING formula to just show the relevant letter here (which would be P, W, or G).</a:t>
            </a:r>
          </a:p>
          <a:p>
            <a:endParaRPr lang="en-AU" dirty="0"/>
          </a:p>
          <a:p>
            <a:r>
              <a:rPr lang="en-AU" dirty="0"/>
              <a:t>For the Department name fields we used Bins on the Academic Department dimension to group our Departments into our Faculties.</a:t>
            </a:r>
          </a:p>
        </p:txBody>
      </p:sp>
      <p:sp>
        <p:nvSpPr>
          <p:cNvPr id="4" name="Slide Number Placeholder 3"/>
          <p:cNvSpPr>
            <a:spLocks noGrp="1"/>
          </p:cNvSpPr>
          <p:nvPr>
            <p:ph type="sldNum" sz="quarter" idx="5"/>
          </p:nvPr>
        </p:nvSpPr>
        <p:spPr/>
        <p:txBody>
          <a:bodyPr/>
          <a:lstStyle/>
          <a:p>
            <a:fld id="{4CBCEA92-F142-4D57-B507-37BDAF44710C}" type="slidenum">
              <a:rPr lang="en-US" smtClean="0"/>
              <a:t>16</a:t>
            </a:fld>
            <a:endParaRPr lang="en-US"/>
          </a:p>
        </p:txBody>
      </p:sp>
    </p:spTree>
    <p:extLst>
      <p:ext uri="{BB962C8B-B14F-4D97-AF65-F5344CB8AC3E}">
        <p14:creationId xmlns:p14="http://schemas.microsoft.com/office/powerpoint/2010/main" val="2149395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next section of the report was about determining whether the work was copied/communicated or both.</a:t>
            </a:r>
          </a:p>
          <a:p>
            <a:endParaRPr lang="en-AU" dirty="0"/>
          </a:p>
          <a:p>
            <a:r>
              <a:rPr lang="en-AU" dirty="0"/>
              <a:t>This is a screenshot of just the copied section of the report:</a:t>
            </a:r>
          </a:p>
          <a:p>
            <a:pPr marL="171450" indent="-171450">
              <a:buFont typeface="Arial" panose="020B0604020202020204" pitchFamily="34" charset="0"/>
              <a:buChar char="•"/>
            </a:pPr>
            <a:r>
              <a:rPr lang="en-AU" dirty="0"/>
              <a:t>If we were digitising something from our collection, then we would display ‘Both’ in the ‘What have you done with the published material?’ field</a:t>
            </a:r>
          </a:p>
          <a:p>
            <a:pPr marL="171450" indent="-171450">
              <a:buFont typeface="Arial" panose="020B0604020202020204" pitchFamily="34" charset="0"/>
              <a:buChar char="•"/>
            </a:pPr>
            <a:r>
              <a:rPr lang="en-AU" dirty="0"/>
              <a:t>If we received the item through Document Delivery then we did not do the copying so would display ‘Communicated’ in the first column and nothing in the COPYING columns.</a:t>
            </a:r>
          </a:p>
          <a:p>
            <a:pPr marL="171450" indent="-171450">
              <a:buFont typeface="Arial" panose="020B0604020202020204" pitchFamily="34" charset="0"/>
              <a:buChar char="•"/>
            </a:pPr>
            <a:endParaRPr lang="en-AU" dirty="0"/>
          </a:p>
          <a:p>
            <a:pPr marL="0" indent="0">
              <a:buFontTx/>
              <a:buNone/>
            </a:pPr>
            <a:r>
              <a:rPr lang="en-AU" dirty="0"/>
              <a:t>*** </a:t>
            </a:r>
          </a:p>
          <a:p>
            <a:endParaRPr lang="en-AU" dirty="0"/>
          </a:p>
          <a:p>
            <a:r>
              <a:rPr lang="en-AU" dirty="0"/>
              <a:t>For each of the columns here we had a CASE WHEN formula to check whether we had an active Citation Alert containing ‘Resource Sharing’ (meaning we received the item through Document Delivery) and if yes then display ‘Communicated’ and if no then display ‘Both’ and fill in the rest of the COPYING fields. </a:t>
            </a:r>
          </a:p>
          <a:p>
            <a:endParaRPr lang="en-AU" dirty="0"/>
          </a:p>
          <a:p>
            <a:r>
              <a:rPr lang="en-AU" dirty="0"/>
              <a:t>The critical step in the workflow here for our staff was not to dismiss any Resource Sharing alerts on our citations during the survey period. Otherwise this formula would think everything was both copied and communicated. </a:t>
            </a:r>
          </a:p>
        </p:txBody>
      </p:sp>
      <p:sp>
        <p:nvSpPr>
          <p:cNvPr id="4" name="Slide Number Placeholder 3"/>
          <p:cNvSpPr>
            <a:spLocks noGrp="1"/>
          </p:cNvSpPr>
          <p:nvPr>
            <p:ph type="sldNum" sz="quarter" idx="5"/>
          </p:nvPr>
        </p:nvSpPr>
        <p:spPr/>
        <p:txBody>
          <a:bodyPr/>
          <a:lstStyle/>
          <a:p>
            <a:fld id="{4CBCEA92-F142-4D57-B507-37BDAF44710C}" type="slidenum">
              <a:rPr lang="en-US" smtClean="0"/>
              <a:t>17</a:t>
            </a:fld>
            <a:endParaRPr lang="en-US"/>
          </a:p>
        </p:txBody>
      </p:sp>
    </p:spTree>
    <p:extLst>
      <p:ext uri="{BB962C8B-B14F-4D97-AF65-F5344CB8AC3E}">
        <p14:creationId xmlns:p14="http://schemas.microsoft.com/office/powerpoint/2010/main" val="3646327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the same screenshot from the previous slide just showing how we populated the fields based on whether a Resource Sharing citation alert was present.</a:t>
            </a:r>
          </a:p>
          <a:p>
            <a:endParaRPr lang="en-AU" dirty="0"/>
          </a:p>
          <a:p>
            <a:r>
              <a:rPr lang="en-AU" dirty="0"/>
              <a:t>***</a:t>
            </a:r>
          </a:p>
          <a:p>
            <a:endParaRPr lang="en-AU" dirty="0"/>
          </a:p>
          <a:p>
            <a:r>
              <a:rPr lang="en-AU" dirty="0"/>
              <a:t>When the work was both copied and communicated:</a:t>
            </a:r>
          </a:p>
          <a:p>
            <a:pPr marL="171450" indent="-171450">
              <a:buFont typeface="Arial" panose="020B0604020202020204" pitchFamily="34" charset="0"/>
              <a:buChar char="•"/>
              <a:defRPr/>
            </a:pPr>
            <a:r>
              <a:rPr lang="en-AU" dirty="0"/>
              <a:t>The ‘Date material copied’ field used the </a:t>
            </a:r>
            <a:r>
              <a:rPr lang="en-AU" b="0" dirty="0"/>
              <a:t>"Citation Copyright</a:t>
            </a:r>
            <a:r>
              <a:rPr lang="en-AU" dirty="0"/>
              <a:t>"."</a:t>
            </a:r>
            <a:r>
              <a:rPr lang="en-AU" b="0" dirty="0"/>
              <a:t>CC Approval Date“ dimension</a:t>
            </a:r>
            <a:endParaRPr lang="en-AU" b="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The ‘Scan or other’ column was a custom column that always populated with ‘Scanned’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Segoe UI" panose="020B0502040204020203" pitchFamily="34" charset="0"/>
              </a:rPr>
              <a:t>The last three columns were also custom columns always showing those figures</a:t>
            </a:r>
          </a:p>
        </p:txBody>
      </p:sp>
      <p:sp>
        <p:nvSpPr>
          <p:cNvPr id="4" name="Slide Number Placeholder 3"/>
          <p:cNvSpPr>
            <a:spLocks noGrp="1"/>
          </p:cNvSpPr>
          <p:nvPr>
            <p:ph type="sldNum" sz="quarter" idx="5"/>
          </p:nvPr>
        </p:nvSpPr>
        <p:spPr/>
        <p:txBody>
          <a:bodyPr/>
          <a:lstStyle/>
          <a:p>
            <a:fld id="{4CBCEA92-F142-4D57-B507-37BDAF44710C}" type="slidenum">
              <a:rPr lang="en-US" smtClean="0"/>
              <a:t>18</a:t>
            </a:fld>
            <a:endParaRPr lang="en-US"/>
          </a:p>
        </p:txBody>
      </p:sp>
    </p:spTree>
    <p:extLst>
      <p:ext uri="{BB962C8B-B14F-4D97-AF65-F5344CB8AC3E}">
        <p14:creationId xmlns:p14="http://schemas.microsoft.com/office/powerpoint/2010/main" val="4235859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next section is whether the work required any of the Communication columns filled in.</a:t>
            </a:r>
          </a:p>
          <a:p>
            <a:endParaRPr lang="en-AU" dirty="0"/>
          </a:p>
          <a:p>
            <a:r>
              <a:rPr lang="en-AU" dirty="0"/>
              <a:t>***</a:t>
            </a:r>
          </a:p>
          <a:p>
            <a:pPr>
              <a:defRPr/>
            </a:pPr>
            <a:br>
              <a:rPr lang="en-AU" dirty="0">
                <a:cs typeface="+mn-lt"/>
              </a:rPr>
            </a:br>
            <a:r>
              <a:rPr lang="en-AU" dirty="0"/>
              <a:t>The first column populated from the </a:t>
            </a:r>
            <a:r>
              <a:rPr lang="en-AU" b="0" dirty="0">
                <a:cs typeface="Calibri"/>
              </a:rPr>
              <a:t>"Citation Copyright</a:t>
            </a:r>
            <a:r>
              <a:rPr lang="en-AU" dirty="0">
                <a:cs typeface="Calibri"/>
              </a:rPr>
              <a:t>"."</a:t>
            </a:r>
            <a:r>
              <a:rPr lang="en-AU" b="0" dirty="0">
                <a:cs typeface="Calibri"/>
              </a:rPr>
              <a:t>CC Approval Date“ dimension.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cs typeface="Segoe UI" panose="020B0502040204020203" pitchFamily="34" charset="0"/>
            </a:endParaRPr>
          </a:p>
          <a:p>
            <a:pPr>
              <a:defRPr/>
            </a:pPr>
            <a:r>
              <a:rPr lang="en-AU" b="0" dirty="0">
                <a:cs typeface="Calibri"/>
              </a:rPr>
              <a:t>The Target audience column populated from "Course</a:t>
            </a:r>
            <a:r>
              <a:rPr lang="en-AU" dirty="0">
                <a:cs typeface="Calibri"/>
              </a:rPr>
              <a:t>". "</a:t>
            </a:r>
            <a:r>
              <a:rPr lang="en-AU" b="0" dirty="0">
                <a:cs typeface="Calibri"/>
              </a:rPr>
              <a:t>Number Of Participants“ dimension and not the “</a:t>
            </a:r>
            <a:r>
              <a:rPr lang="en-AU" dirty="0"/>
              <a:t>Citation Copyright”. ”Number of Students” field as this field does not update if your Number of Participants changes in the Course Information. For us the Course Information is the most accurate field for our number of students. We are lucky in that we don’t really have External Students so this field always populated with 0. So for the other columns including the External Students, we had custom columns which always populated with the data displayed. This obviously may not be the case at your institution.</a:t>
            </a:r>
            <a:endParaRPr lang="en-AU" b="0" dirty="0"/>
          </a:p>
        </p:txBody>
      </p:sp>
      <p:sp>
        <p:nvSpPr>
          <p:cNvPr id="4" name="Slide Number Placeholder 3"/>
          <p:cNvSpPr>
            <a:spLocks noGrp="1"/>
          </p:cNvSpPr>
          <p:nvPr>
            <p:ph type="sldNum" sz="quarter" idx="5"/>
          </p:nvPr>
        </p:nvSpPr>
        <p:spPr/>
        <p:txBody>
          <a:bodyPr/>
          <a:lstStyle/>
          <a:p>
            <a:fld id="{4CBCEA92-F142-4D57-B507-37BDAF44710C}" type="slidenum">
              <a:rPr lang="en-US" smtClean="0"/>
              <a:t>19</a:t>
            </a:fld>
            <a:endParaRPr lang="en-US"/>
          </a:p>
        </p:txBody>
      </p:sp>
    </p:spTree>
    <p:extLst>
      <p:ext uri="{BB962C8B-B14F-4D97-AF65-F5344CB8AC3E}">
        <p14:creationId xmlns:p14="http://schemas.microsoft.com/office/powerpoint/2010/main" val="1279080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final section of the report here contains the information required if the work included artistic works or if any of the required fields contained DK.</a:t>
            </a:r>
            <a:endParaRPr lang="en-AU" dirty="0"/>
          </a:p>
          <a:p>
            <a:endParaRPr lang="en-AU" dirty="0"/>
          </a:p>
          <a:p>
            <a:r>
              <a:rPr lang="en-AU" dirty="0"/>
              <a:t>***</a:t>
            </a:r>
            <a:endParaRPr lang="en-US" dirty="0"/>
          </a:p>
          <a:p>
            <a:endParaRPr lang="en-US" dirty="0"/>
          </a:p>
          <a:p>
            <a:pPr>
              <a:defRPr/>
            </a:pPr>
            <a:r>
              <a:rPr lang="en-US" dirty="0"/>
              <a:t>The first column was populated with the </a:t>
            </a:r>
            <a:r>
              <a:rPr lang="en-AU" b="0" dirty="0">
                <a:cs typeface="Calibri"/>
              </a:rPr>
              <a:t>"Citation Copyright</a:t>
            </a:r>
            <a:r>
              <a:rPr lang="en-AU" dirty="0">
                <a:cs typeface="Calibri"/>
              </a:rPr>
              <a:t>"."</a:t>
            </a:r>
            <a:r>
              <a:rPr lang="en-AU" b="0" dirty="0">
                <a:cs typeface="Calibri"/>
              </a:rPr>
              <a:t>Leganto Image Included“ dimension and if the answer here was ‘Yes’ OR if any of the required columns contained DK then the</a:t>
            </a:r>
            <a:r>
              <a:rPr lang="en-AU" dirty="0">
                <a:cs typeface="Calibri"/>
              </a:rPr>
              <a:t> </a:t>
            </a:r>
            <a:endParaRPr lang="en-US" dirty="0"/>
          </a:p>
          <a:p>
            <a:pPr>
              <a:defRPr/>
            </a:pPr>
            <a:r>
              <a:rPr lang="en-AU" b="0" dirty="0">
                <a:cs typeface="Calibri"/>
              </a:rPr>
              <a:t>then the Name of file provided column would populate with the "Reading List Citation</a:t>
            </a:r>
            <a:r>
              <a:rPr lang="en-AU" dirty="0">
                <a:cs typeface="Calibri"/>
              </a:rPr>
              <a:t>"."</a:t>
            </a:r>
            <a:r>
              <a:rPr lang="en-AU" b="0" dirty="0">
                <a:cs typeface="Calibri"/>
              </a:rPr>
              <a:t>Citation Digital Files Name“ dimension.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two columns helped us with checking metadata as well as the Representation URL being used for downloading the required file for the EUS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Originally, we only had the Representation URL appearing when either the work contained artistic work or one of the fields contained DK but we’ve since learned this field is useful for internal checking (such as to identify duplicates) after export.</a:t>
            </a:r>
            <a:endParaRPr lang="en-AU" dirty="0"/>
          </a:p>
        </p:txBody>
      </p:sp>
      <p:sp>
        <p:nvSpPr>
          <p:cNvPr id="4" name="Slide Number Placeholder 3"/>
          <p:cNvSpPr>
            <a:spLocks noGrp="1"/>
          </p:cNvSpPr>
          <p:nvPr>
            <p:ph type="sldNum" sz="quarter" idx="5"/>
          </p:nvPr>
        </p:nvSpPr>
        <p:spPr/>
        <p:txBody>
          <a:bodyPr/>
          <a:lstStyle/>
          <a:p>
            <a:fld id="{4CBCEA92-F142-4D57-B507-37BDAF44710C}" type="slidenum">
              <a:rPr lang="en-US" smtClean="0"/>
              <a:t>20</a:t>
            </a:fld>
            <a:endParaRPr lang="en-US"/>
          </a:p>
        </p:txBody>
      </p:sp>
    </p:spTree>
    <p:extLst>
      <p:ext uri="{BB962C8B-B14F-4D97-AF65-F5344CB8AC3E}">
        <p14:creationId xmlns:p14="http://schemas.microsoft.com/office/powerpoint/2010/main" val="3336415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a:r>
          </a:p>
          <a:p>
            <a:endParaRPr lang="en-AU" dirty="0"/>
          </a:p>
          <a:p>
            <a:r>
              <a:rPr lang="en-AU" dirty="0"/>
              <a:t>Early on in the presentation Antoinette mentioned we configured the analytics report so that it would input DK whenever a required field was missing information. To do this we used a CASE WHEN formula on these columns that looked for NULL fields. </a:t>
            </a:r>
          </a:p>
          <a:p>
            <a:endParaRPr lang="en-AU" dirty="0"/>
          </a:p>
          <a:p>
            <a:r>
              <a:rPr lang="en-AU" dirty="0"/>
              <a:t>The Publisher Name column shows an example of this.</a:t>
            </a:r>
          </a:p>
          <a:p>
            <a:endParaRPr lang="en-AU" dirty="0"/>
          </a:p>
          <a:p>
            <a:r>
              <a:rPr lang="en-AU" dirty="0"/>
              <a:t>Unfortunately I couldn’t get the formula to work on the Title of Publication or Title of Work fields because as you may remember from an earlier slide I already had some tricky formulas on these columns which I think meant it couldn’t handle an additional layer. I’m sure someone else could get this to work though, so feel free to have a go!</a:t>
            </a:r>
          </a:p>
          <a:p>
            <a:endParaRPr lang="en-AU" dirty="0"/>
          </a:p>
        </p:txBody>
      </p:sp>
      <p:sp>
        <p:nvSpPr>
          <p:cNvPr id="4" name="Slide Number Placeholder 3"/>
          <p:cNvSpPr>
            <a:spLocks noGrp="1"/>
          </p:cNvSpPr>
          <p:nvPr>
            <p:ph type="sldNum" sz="quarter" idx="5"/>
          </p:nvPr>
        </p:nvSpPr>
        <p:spPr/>
        <p:txBody>
          <a:bodyPr/>
          <a:lstStyle/>
          <a:p>
            <a:fld id="{4CBCEA92-F142-4D57-B507-37BDAF44710C}" type="slidenum">
              <a:rPr lang="en-US" smtClean="0"/>
              <a:t>21</a:t>
            </a:fld>
            <a:endParaRPr lang="en-US"/>
          </a:p>
        </p:txBody>
      </p:sp>
    </p:spTree>
    <p:extLst>
      <p:ext uri="{BB962C8B-B14F-4D97-AF65-F5344CB8AC3E}">
        <p14:creationId xmlns:p14="http://schemas.microsoft.com/office/powerpoint/2010/main" val="2893523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Checking the EUS report took some time with the Peta and I firstly looking over the report and making the initial decision to de-dup the report with a conditional formatting rule to </a:t>
            </a:r>
            <a:r>
              <a:rPr lang="en-AU"/>
              <a:t>highlight duplicates</a:t>
            </a:r>
            <a:r>
              <a:rPr lang="en-US">
                <a:cs typeface="Calibri"/>
              </a:rPr>
              <a:t> in the 'Title of Publication' column.</a:t>
            </a:r>
            <a:endParaRPr lang="en-US"/>
          </a:p>
          <a:p>
            <a:endParaRPr lang="en-US">
              <a:cs typeface="Calibri"/>
            </a:endParaRPr>
          </a:p>
          <a:p>
            <a:r>
              <a:rPr lang="en-US">
                <a:cs typeface="Calibri"/>
              </a:rPr>
              <a:t>The next few slides shows some examples of issues we discovered and explanations as to why they occurred.</a:t>
            </a:r>
          </a:p>
          <a:p>
            <a:endParaRPr lang="en-US">
              <a:cs typeface="Calibri"/>
            </a:endParaRPr>
          </a:p>
        </p:txBody>
      </p:sp>
      <p:sp>
        <p:nvSpPr>
          <p:cNvPr id="4" name="Slide Number Placeholder 3"/>
          <p:cNvSpPr>
            <a:spLocks noGrp="1"/>
          </p:cNvSpPr>
          <p:nvPr>
            <p:ph type="sldNum" sz="quarter" idx="5"/>
          </p:nvPr>
        </p:nvSpPr>
        <p:spPr/>
        <p:txBody>
          <a:bodyPr/>
          <a:lstStyle/>
          <a:p>
            <a:fld id="{4CBCEA92-F142-4D57-B507-37BDAF44710C}" type="slidenum">
              <a:rPr lang="en-US" smtClean="0"/>
              <a:t>22</a:t>
            </a:fld>
            <a:endParaRPr lang="en-US"/>
          </a:p>
        </p:txBody>
      </p:sp>
    </p:spTree>
    <p:extLst>
      <p:ext uri="{BB962C8B-B14F-4D97-AF65-F5344CB8AC3E}">
        <p14:creationId xmlns:p14="http://schemas.microsoft.com/office/powerpoint/2010/main" val="120842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CBCEA92-F142-4D57-B507-37BDAF44710C}" type="slidenum">
              <a:rPr lang="en-US" smtClean="0"/>
              <a:t>4</a:t>
            </a:fld>
            <a:endParaRPr lang="en-US"/>
          </a:p>
        </p:txBody>
      </p:sp>
    </p:spTree>
    <p:extLst>
      <p:ext uri="{BB962C8B-B14F-4D97-AF65-F5344CB8AC3E}">
        <p14:creationId xmlns:p14="http://schemas.microsoft.com/office/powerpoint/2010/main" val="366763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These zeros occurred because when the Resource List was rolled over students </a:t>
            </a:r>
            <a:r>
              <a:rPr lang="en-US" dirty="0">
                <a:cs typeface="Calibri"/>
              </a:rPr>
              <a:t>hadn't enrolled yet for the upcoming semester</a:t>
            </a:r>
            <a:r>
              <a:rPr lang="en-US">
                <a:cs typeface="Calibri"/>
              </a:rPr>
              <a:t>.  We could have deleted these rows because the resource hadn't been communicated during the survey period</a:t>
            </a:r>
            <a:r>
              <a:rPr lang="en-US" dirty="0">
                <a:cs typeface="Calibri"/>
              </a:rPr>
              <a:t>.</a:t>
            </a:r>
            <a:endParaRPr lang="en-US"/>
          </a:p>
        </p:txBody>
      </p:sp>
      <p:sp>
        <p:nvSpPr>
          <p:cNvPr id="4" name="Slide Number Placeholder 3"/>
          <p:cNvSpPr>
            <a:spLocks noGrp="1"/>
          </p:cNvSpPr>
          <p:nvPr>
            <p:ph type="sldNum" sz="quarter" idx="5"/>
          </p:nvPr>
        </p:nvSpPr>
        <p:spPr/>
        <p:txBody>
          <a:bodyPr/>
          <a:lstStyle/>
          <a:p>
            <a:fld id="{4CBCEA92-F142-4D57-B507-37BDAF44710C}" type="slidenum">
              <a:rPr lang="en-US" smtClean="0"/>
              <a:t>23</a:t>
            </a:fld>
            <a:endParaRPr lang="en-US"/>
          </a:p>
        </p:txBody>
      </p:sp>
    </p:spTree>
    <p:extLst>
      <p:ext uri="{BB962C8B-B14F-4D97-AF65-F5344CB8AC3E}">
        <p14:creationId xmlns:p14="http://schemas.microsoft.com/office/powerpoint/2010/main" val="3402733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Duplicates :   AUST11-105 and AUST11-103  </a:t>
            </a:r>
          </a:p>
          <a:p>
            <a:r>
              <a:rPr lang="en-AU">
                <a:cs typeface="Calibri"/>
              </a:rPr>
              <a:t>Same resource, Chapter title entered differently, different citation IDs, different course codes </a:t>
            </a:r>
          </a:p>
        </p:txBody>
      </p:sp>
      <p:sp>
        <p:nvSpPr>
          <p:cNvPr id="4" name="Slide Number Placeholder 3"/>
          <p:cNvSpPr>
            <a:spLocks noGrp="1"/>
          </p:cNvSpPr>
          <p:nvPr>
            <p:ph type="sldNum" sz="quarter" idx="5"/>
          </p:nvPr>
        </p:nvSpPr>
        <p:spPr/>
        <p:txBody>
          <a:bodyPr/>
          <a:lstStyle/>
          <a:p>
            <a:fld id="{4CBCEA92-F142-4D57-B507-37BDAF44710C}" type="slidenum">
              <a:rPr lang="en-US" smtClean="0"/>
              <a:t>24</a:t>
            </a:fld>
            <a:endParaRPr lang="en-US"/>
          </a:p>
        </p:txBody>
      </p:sp>
    </p:spTree>
    <p:extLst>
      <p:ext uri="{BB962C8B-B14F-4D97-AF65-F5344CB8AC3E}">
        <p14:creationId xmlns:p14="http://schemas.microsoft.com/office/powerpoint/2010/main" val="986927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CBCEA92-F142-4D57-B507-37BDAF44710C}" type="slidenum">
              <a:rPr lang="en-US" smtClean="0"/>
              <a:t>25</a:t>
            </a:fld>
            <a:endParaRPr lang="en-US"/>
          </a:p>
        </p:txBody>
      </p:sp>
    </p:spTree>
    <p:extLst>
      <p:ext uri="{BB962C8B-B14F-4D97-AF65-F5344CB8AC3E}">
        <p14:creationId xmlns:p14="http://schemas.microsoft.com/office/powerpoint/2010/main" val="2587980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cs typeface="Calibri"/>
              </a:rPr>
              <a:t>Different citation IDs, but in the same course: the scenario is the lecturer is asking the students to view the same digitisation in different weeks.</a:t>
            </a:r>
          </a:p>
          <a:p>
            <a:endParaRPr lang="en-AU">
              <a:cs typeface="Calibri"/>
            </a:endParaRPr>
          </a:p>
          <a:p>
            <a:r>
              <a:rPr lang="en-AU">
                <a:cs typeface="Calibri"/>
              </a:rPr>
              <a:t>Solution:  Delete one row</a:t>
            </a:r>
          </a:p>
          <a:p>
            <a:endParaRPr lang="en-AU">
              <a:cs typeface="Calibri"/>
            </a:endParaRPr>
          </a:p>
          <a:p>
            <a:endParaRPr lang="en-AU">
              <a:cs typeface="Calibri"/>
            </a:endParaRPr>
          </a:p>
          <a:p>
            <a:r>
              <a:rPr lang="en-AU">
                <a:cs typeface="Calibri"/>
              </a:rPr>
              <a:t>Another scenario for duplicates is: slight variation in the way titles were entered, but they were using the same digitisation. Using the Excel conditional formatting to highlight duplicates in the filename or URL column helped to identify these.</a:t>
            </a:r>
          </a:p>
          <a:p>
            <a:endParaRPr lang="en-AU">
              <a:cs typeface="Calibri"/>
            </a:endParaRPr>
          </a:p>
          <a:p>
            <a:r>
              <a:rPr lang="en-AU">
                <a:cs typeface="Calibri"/>
              </a:rPr>
              <a:t>I'll now hand over to Peta</a:t>
            </a:r>
          </a:p>
        </p:txBody>
      </p:sp>
      <p:sp>
        <p:nvSpPr>
          <p:cNvPr id="4" name="Slide Number Placeholder 3"/>
          <p:cNvSpPr>
            <a:spLocks noGrp="1"/>
          </p:cNvSpPr>
          <p:nvPr>
            <p:ph type="sldNum" sz="quarter" idx="5"/>
          </p:nvPr>
        </p:nvSpPr>
        <p:spPr/>
        <p:txBody>
          <a:bodyPr/>
          <a:lstStyle/>
          <a:p>
            <a:fld id="{4CBCEA92-F142-4D57-B507-37BDAF44710C}" type="slidenum">
              <a:rPr lang="en-US" smtClean="0"/>
              <a:t>26</a:t>
            </a:fld>
            <a:endParaRPr lang="en-US"/>
          </a:p>
        </p:txBody>
      </p:sp>
    </p:spTree>
    <p:extLst>
      <p:ext uri="{BB962C8B-B14F-4D97-AF65-F5344CB8AC3E}">
        <p14:creationId xmlns:p14="http://schemas.microsoft.com/office/powerpoint/2010/main" val="3991765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Checking weekly – look out for blanks and DKs, opportunity to feedback to the team doing e-reserve work for any fields being missed</a:t>
            </a:r>
          </a:p>
          <a:p>
            <a:pPr marL="228600" indent="-228600">
              <a:buAutoNum type="arabicPeriod"/>
            </a:pPr>
            <a:r>
              <a:rPr lang="en-US"/>
              <a:t>Duplicate rows – Excel conditional formatting and the internal use columns are your friends</a:t>
            </a:r>
          </a:p>
          <a:p>
            <a:pPr marL="228600" indent="-228600">
              <a:buAutoNum type="arabicPeriod"/>
            </a:pPr>
            <a:r>
              <a:rPr lang="en-US"/>
              <a:t>Rollovers – rolling over citations perpetuates poor metadata from previous semesters. And depending on the timing of when you do rollovers and the sample period, you may have a sudden increase in the size of your report.</a:t>
            </a:r>
          </a:p>
          <a:p>
            <a:pPr marL="228600" indent="-228600">
              <a:buAutoNum type="arabicPeriod"/>
            </a:pPr>
            <a:r>
              <a:rPr lang="en-US"/>
              <a:t>Data quality - If you are expecting to be sampled soon, maybe now is the time to look at some data quality control. </a:t>
            </a:r>
            <a:r>
              <a:rPr lang="en-US" err="1"/>
              <a:t>Eg</a:t>
            </a:r>
            <a:r>
              <a:rPr lang="en-US"/>
              <a:t> reminder about the importance of the included artworks check box, and citations that are missing publisher information etc.</a:t>
            </a:r>
          </a:p>
          <a:p>
            <a:endParaRPr lang="en-US"/>
          </a:p>
          <a:p>
            <a:endParaRPr lang="en-US"/>
          </a:p>
          <a:p>
            <a:endParaRPr lang="en-US"/>
          </a:p>
          <a:p>
            <a:endParaRPr lang="en-AU"/>
          </a:p>
        </p:txBody>
      </p:sp>
      <p:sp>
        <p:nvSpPr>
          <p:cNvPr id="4" name="Slide Number Placeholder 3"/>
          <p:cNvSpPr>
            <a:spLocks noGrp="1"/>
          </p:cNvSpPr>
          <p:nvPr>
            <p:ph type="sldNum" sz="quarter" idx="5"/>
          </p:nvPr>
        </p:nvSpPr>
        <p:spPr/>
        <p:txBody>
          <a:bodyPr/>
          <a:lstStyle/>
          <a:p>
            <a:fld id="{4CBCEA92-F142-4D57-B507-37BDAF44710C}" type="slidenum">
              <a:rPr lang="en-US" smtClean="0"/>
              <a:t>27</a:t>
            </a:fld>
            <a:endParaRPr lang="en-US"/>
          </a:p>
        </p:txBody>
      </p:sp>
    </p:spTree>
    <p:extLst>
      <p:ext uri="{BB962C8B-B14F-4D97-AF65-F5344CB8AC3E}">
        <p14:creationId xmlns:p14="http://schemas.microsoft.com/office/powerpoint/2010/main" val="3270391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EUS requires copies when DK in any column and for resources containing artistic works.</a:t>
            </a:r>
            <a:endParaRPr lang="en-AU" sz="1200"/>
          </a:p>
          <a:p>
            <a:endParaRPr lang="en-AU"/>
          </a:p>
          <a:p>
            <a:r>
              <a:rPr lang="en-AU"/>
              <a:t>At a few of the recent conferences there have been some great presentations on the use of </a:t>
            </a:r>
            <a:r>
              <a:rPr lang="en-AU" err="1"/>
              <a:t>Kantu</a:t>
            </a:r>
            <a:r>
              <a:rPr lang="en-AU"/>
              <a:t> to help automate workflows. We thought this was the perfect tool to use for automating downloading the required PDFs to submit with the EUS report..</a:t>
            </a:r>
          </a:p>
          <a:p>
            <a:endParaRPr lang="en-AU"/>
          </a:p>
          <a:p>
            <a:r>
              <a:rPr lang="en-AU"/>
              <a:t>As you may remember we had the Citation Representation URL column populated in the report when required.</a:t>
            </a:r>
          </a:p>
          <a:p>
            <a:endParaRPr lang="en-AU"/>
          </a:p>
          <a:p>
            <a:r>
              <a:rPr lang="en-AU"/>
              <a:t>Step 1 was to extract the Citation Representation URLs from the exported analytics report and plonk them into a CSV file for </a:t>
            </a:r>
            <a:r>
              <a:rPr lang="en-AU" err="1"/>
              <a:t>Kantu</a:t>
            </a:r>
            <a:r>
              <a:rPr lang="en-AU"/>
              <a:t>.</a:t>
            </a:r>
          </a:p>
          <a:p>
            <a:endParaRPr lang="en-AU"/>
          </a:p>
          <a:p>
            <a:r>
              <a:rPr lang="en-AU"/>
              <a:t>Step 2 was to create a very simple </a:t>
            </a:r>
            <a:r>
              <a:rPr lang="en-AU" err="1"/>
              <a:t>Kantu</a:t>
            </a:r>
            <a:r>
              <a:rPr lang="en-AU"/>
              <a:t> macro. </a:t>
            </a:r>
          </a:p>
          <a:p>
            <a:endParaRPr lang="en-AU"/>
          </a:p>
          <a:p>
            <a:r>
              <a:rPr lang="en-AU"/>
              <a:t>The final step was to run the macro, but first we had to make sure we had authenticated into Alma viewer first so </a:t>
            </a:r>
            <a:r>
              <a:rPr lang="en-AU" err="1"/>
              <a:t>Kantu</a:t>
            </a:r>
            <a:r>
              <a:rPr lang="en-AU"/>
              <a:t> could follow the same steps for every URL in the CSV. </a:t>
            </a:r>
          </a:p>
          <a:p>
            <a:endParaRPr lang="en-AU"/>
          </a:p>
          <a:p>
            <a:r>
              <a:rPr lang="en-AU"/>
              <a:t>After the macro loop completed we just manually zipped all of the downloaded files ready to be submitted with the EUS report.</a:t>
            </a:r>
          </a:p>
          <a:p>
            <a:endParaRPr lang="en-AU"/>
          </a:p>
        </p:txBody>
      </p:sp>
      <p:sp>
        <p:nvSpPr>
          <p:cNvPr id="4" name="Slide Number Placeholder 3"/>
          <p:cNvSpPr>
            <a:spLocks noGrp="1"/>
          </p:cNvSpPr>
          <p:nvPr>
            <p:ph type="sldNum" sz="quarter" idx="5"/>
          </p:nvPr>
        </p:nvSpPr>
        <p:spPr/>
        <p:txBody>
          <a:bodyPr/>
          <a:lstStyle/>
          <a:p>
            <a:fld id="{4CBCEA92-F142-4D57-B507-37BDAF44710C}" type="slidenum">
              <a:rPr lang="en-US" smtClean="0"/>
              <a:t>28</a:t>
            </a:fld>
            <a:endParaRPr lang="en-US"/>
          </a:p>
        </p:txBody>
      </p:sp>
    </p:spTree>
    <p:extLst>
      <p:ext uri="{BB962C8B-B14F-4D97-AF65-F5344CB8AC3E}">
        <p14:creationId xmlns:p14="http://schemas.microsoft.com/office/powerpoint/2010/main" val="2338705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If you’re interested in exploring the report we used for yourself, I have saved a version in the Community folders in Analytics. The path is up on the screen.</a:t>
            </a:r>
          </a:p>
          <a:p>
            <a:endParaRPr lang="en-AU"/>
          </a:p>
          <a:p>
            <a:r>
              <a:rPr lang="en-AU"/>
              <a:t>A couple of points to note. I removed the Bins formula for the Department Name column and the code from the Centre Code column since they were unique to our institution.</a:t>
            </a:r>
          </a:p>
          <a:p>
            <a:endParaRPr lang="en-AU"/>
          </a:p>
          <a:p>
            <a:r>
              <a:rPr lang="en-AU"/>
              <a:t>Everything else I left the same. Even though some of the formulas I used will not be relevant to your institution they at least shouldn’t break the report for you and you’re welcome to review the formulas for yourself.</a:t>
            </a:r>
          </a:p>
          <a:p>
            <a:endParaRPr lang="en-AU"/>
          </a:p>
          <a:p>
            <a:r>
              <a:rPr lang="en-AU"/>
              <a:t>Please just save a copy in your institutions folder if you do want to make any changes.</a:t>
            </a:r>
          </a:p>
        </p:txBody>
      </p:sp>
      <p:sp>
        <p:nvSpPr>
          <p:cNvPr id="4" name="Slide Number Placeholder 3"/>
          <p:cNvSpPr>
            <a:spLocks noGrp="1"/>
          </p:cNvSpPr>
          <p:nvPr>
            <p:ph type="sldNum" sz="quarter" idx="5"/>
          </p:nvPr>
        </p:nvSpPr>
        <p:spPr/>
        <p:txBody>
          <a:bodyPr/>
          <a:lstStyle/>
          <a:p>
            <a:fld id="{4CBCEA92-F142-4D57-B507-37BDAF44710C}" type="slidenum">
              <a:rPr lang="en-US" smtClean="0"/>
              <a:t>29</a:t>
            </a:fld>
            <a:endParaRPr lang="en-US"/>
          </a:p>
        </p:txBody>
      </p:sp>
    </p:spTree>
    <p:extLst>
      <p:ext uri="{BB962C8B-B14F-4D97-AF65-F5344CB8AC3E}">
        <p14:creationId xmlns:p14="http://schemas.microsoft.com/office/powerpoint/2010/main" val="631778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CBCEA92-F142-4D57-B507-37BDAF44710C}" type="slidenum">
              <a:rPr lang="en-US" smtClean="0"/>
              <a:t>30</a:t>
            </a:fld>
            <a:endParaRPr lang="en-US"/>
          </a:p>
        </p:txBody>
      </p:sp>
    </p:spTree>
    <p:extLst>
      <p:ext uri="{BB962C8B-B14F-4D97-AF65-F5344CB8AC3E}">
        <p14:creationId xmlns:p14="http://schemas.microsoft.com/office/powerpoint/2010/main" val="182931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Every year 8 universities are selected to participate in the CA monitoring of copying for 12 or 6 weeks.  Monitoring involves monitoring of photocopying, and electronic copying and communication (providing access) of published material.</a:t>
            </a:r>
          </a:p>
          <a:p>
            <a:r>
              <a:rPr lang="en-US">
                <a:cs typeface="Calibri"/>
              </a:rPr>
              <a:t>CA employs AMR, a market research company, to manage the survey and collect the results.  The Copyright Manager </a:t>
            </a:r>
            <a:r>
              <a:rPr lang="en-US" err="1"/>
              <a:t>organises</a:t>
            </a:r>
            <a:r>
              <a:rPr lang="en-US"/>
              <a:t> the</a:t>
            </a:r>
            <a:r>
              <a:rPr lang="en-US">
                <a:cs typeface="Calibri"/>
              </a:rPr>
              <a:t> areas selected for hardcopy monitoring by AMR and works closely with the nominated monitors in each faculty and is responsible for the completeness of the data in the EUS reports.</a:t>
            </a:r>
          </a:p>
        </p:txBody>
      </p:sp>
      <p:sp>
        <p:nvSpPr>
          <p:cNvPr id="4" name="Slide Number Placeholder 3"/>
          <p:cNvSpPr>
            <a:spLocks noGrp="1"/>
          </p:cNvSpPr>
          <p:nvPr>
            <p:ph type="sldNum" sz="quarter" idx="5"/>
          </p:nvPr>
        </p:nvSpPr>
        <p:spPr/>
        <p:txBody>
          <a:bodyPr/>
          <a:lstStyle/>
          <a:p>
            <a:fld id="{4CBCEA92-F142-4D57-B507-37BDAF44710C}" type="slidenum">
              <a:rPr lang="en-US" smtClean="0"/>
              <a:t>5</a:t>
            </a:fld>
            <a:endParaRPr lang="en-US"/>
          </a:p>
        </p:txBody>
      </p:sp>
    </p:spTree>
    <p:extLst>
      <p:ext uri="{BB962C8B-B14F-4D97-AF65-F5344CB8AC3E}">
        <p14:creationId xmlns:p14="http://schemas.microsoft.com/office/powerpoint/2010/main" val="2175334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EUS measures all the material placed into e-reserve – material scanned or digitised  </a:t>
            </a:r>
            <a:endParaRPr lang="en-US">
              <a:cs typeface="Calibri" panose="020F0502020204030204"/>
            </a:endParaRPr>
          </a:p>
          <a:p>
            <a:r>
              <a:rPr lang="en-US"/>
              <a:t>and</a:t>
            </a:r>
          </a:p>
          <a:p>
            <a:r>
              <a:rPr lang="en-US"/>
              <a:t>every Communication – making the material accessible (i.e. as a link), in an active resource list during the survey period.</a:t>
            </a:r>
          </a:p>
          <a:p>
            <a:endParaRPr lang="en-US"/>
          </a:p>
          <a:p>
            <a:r>
              <a:rPr lang="en-US"/>
              <a:t>With the recent adoption of Alma D as our e-reserve repository the EUS workflow dramatically changed so that the tedium of manual data entry into spreadsheets, and copying and pasting that data into a master sheet was gone.  This was a much easier process for the e-reserve team –  a lot more work for the DS team and a little bit more for myself.</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CBCEA92-F142-4D57-B507-37BDAF44710C}" type="slidenum">
              <a:rPr lang="en-US" smtClean="0"/>
              <a:t>6</a:t>
            </a:fld>
            <a:endParaRPr lang="en-US"/>
          </a:p>
        </p:txBody>
      </p:sp>
    </p:spTree>
    <p:extLst>
      <p:ext uri="{BB962C8B-B14F-4D97-AF65-F5344CB8AC3E}">
        <p14:creationId xmlns:p14="http://schemas.microsoft.com/office/powerpoint/2010/main" val="118052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Responsibility for a successful EUS rested with me as the Copyright Manager, but I relied totally on the e-reserve team, in our case the Customer Services team who entered the metadata into Alma D </a:t>
            </a:r>
            <a:r>
              <a:rPr lang="en-AU" b="1"/>
              <a:t>and </a:t>
            </a:r>
            <a:endParaRPr lang="en-US"/>
          </a:p>
          <a:p>
            <a:r>
              <a:rPr lang="en-AU"/>
              <a:t>the Digital Services team who configured and </a:t>
            </a:r>
            <a:r>
              <a:rPr lang="en-AU" err="1"/>
              <a:t>tweeked</a:t>
            </a:r>
            <a:r>
              <a:rPr lang="en-AU"/>
              <a:t> the final EUS report.   </a:t>
            </a:r>
            <a:endParaRPr lang="en-US">
              <a:cs typeface="Calibri"/>
            </a:endParaRPr>
          </a:p>
          <a:p>
            <a:endParaRPr lang="en-AU">
              <a:cs typeface="Calibri"/>
            </a:endParaRPr>
          </a:p>
          <a:p>
            <a:r>
              <a:rPr lang="en-AU">
                <a:cs typeface="Calibri"/>
              </a:rPr>
              <a:t>The EUS includes hardcopy to digital and digital to digital copies. Meaning that all works that are reproduced into a digital copy by the Library and accessible via e-reserve for students are counted for the EUS.  </a:t>
            </a:r>
          </a:p>
          <a:p>
            <a:r>
              <a:rPr lang="en-AU">
                <a:cs typeface="Calibri"/>
              </a:rPr>
              <a:t>Any digitisations that contain artistic works have to supplied as a PDF to AMR with the EUS progress and final files.</a:t>
            </a:r>
          </a:p>
          <a:p>
            <a:endParaRPr lang="en-AU">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CBCEA92-F142-4D57-B507-37BDAF44710C}" type="slidenum">
              <a:rPr lang="en-US" smtClean="0"/>
              <a:t>7</a:t>
            </a:fld>
            <a:endParaRPr lang="en-US"/>
          </a:p>
        </p:txBody>
      </p:sp>
    </p:spTree>
    <p:extLst>
      <p:ext uri="{BB962C8B-B14F-4D97-AF65-F5344CB8AC3E}">
        <p14:creationId xmlns:p14="http://schemas.microsoft.com/office/powerpoint/2010/main" val="420676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Material placed in e-reserve with the permission of the author/publisher should be removed from the EUS report as they are not copied under the CA/Statutory </a:t>
            </a:r>
            <a:r>
              <a:rPr lang="en-US" err="1">
                <a:cs typeface="Calibri"/>
              </a:rPr>
              <a:t>licence</a:t>
            </a:r>
            <a:r>
              <a:rPr lang="en-US">
                <a:cs typeface="Calibri"/>
              </a:rPr>
              <a:t>.</a:t>
            </a:r>
          </a:p>
          <a:p>
            <a:r>
              <a:rPr lang="en-US">
                <a:cs typeface="Calibri"/>
              </a:rPr>
              <a:t>At Bond Uni the Library is the only </a:t>
            </a:r>
            <a:r>
              <a:rPr lang="en-US" err="1">
                <a:cs typeface="Calibri"/>
              </a:rPr>
              <a:t>centre</a:t>
            </a:r>
            <a:r>
              <a:rPr lang="en-US">
                <a:cs typeface="Calibri"/>
              </a:rPr>
              <a:t> that provides a scanning service so we only had one ID in our EUS.  Other universities may have other IDs, such as for a Curriculum Development Centre.</a:t>
            </a:r>
            <a:endParaRPr lang="en-US"/>
          </a:p>
        </p:txBody>
      </p:sp>
      <p:sp>
        <p:nvSpPr>
          <p:cNvPr id="4" name="Slide Number Placeholder 3"/>
          <p:cNvSpPr>
            <a:spLocks noGrp="1"/>
          </p:cNvSpPr>
          <p:nvPr>
            <p:ph type="sldNum" sz="quarter" idx="5"/>
          </p:nvPr>
        </p:nvSpPr>
        <p:spPr/>
        <p:txBody>
          <a:bodyPr/>
          <a:lstStyle/>
          <a:p>
            <a:fld id="{4CBCEA92-F142-4D57-B507-37BDAF44710C}" type="slidenum">
              <a:rPr lang="en-US" smtClean="0"/>
              <a:t>8</a:t>
            </a:fld>
            <a:endParaRPr lang="en-US"/>
          </a:p>
        </p:txBody>
      </p:sp>
    </p:spTree>
    <p:extLst>
      <p:ext uri="{BB962C8B-B14F-4D97-AF65-F5344CB8AC3E}">
        <p14:creationId xmlns:p14="http://schemas.microsoft.com/office/powerpoint/2010/main" val="333523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columns A-G in the official EUS Spreadsheet cover all the bibliographic details of the material.  Making sure that data appears correctly in these columns may require some extra attention by the e-reserve team.</a:t>
            </a:r>
          </a:p>
          <a:p>
            <a:endParaRPr lang="en-US">
              <a:cs typeface="Calibri"/>
            </a:endParaRPr>
          </a:p>
          <a:p>
            <a:r>
              <a:rPr lang="en-US">
                <a:cs typeface="Calibri"/>
              </a:rPr>
              <a:t>The final EUS report data must be transferred into this EUS spreadsheet provided by AMR.</a:t>
            </a:r>
          </a:p>
        </p:txBody>
      </p:sp>
      <p:sp>
        <p:nvSpPr>
          <p:cNvPr id="4" name="Slide Number Placeholder 3"/>
          <p:cNvSpPr>
            <a:spLocks noGrp="1"/>
          </p:cNvSpPr>
          <p:nvPr>
            <p:ph type="sldNum" sz="quarter" idx="5"/>
          </p:nvPr>
        </p:nvSpPr>
        <p:spPr/>
        <p:txBody>
          <a:bodyPr/>
          <a:lstStyle/>
          <a:p>
            <a:fld id="{4CBCEA92-F142-4D57-B507-37BDAF44710C}" type="slidenum">
              <a:rPr lang="en-US" smtClean="0"/>
              <a:t>9</a:t>
            </a:fld>
            <a:endParaRPr lang="en-US"/>
          </a:p>
        </p:txBody>
      </p:sp>
    </p:spTree>
    <p:extLst>
      <p:ext uri="{BB962C8B-B14F-4D97-AF65-F5344CB8AC3E}">
        <p14:creationId xmlns:p14="http://schemas.microsoft.com/office/powerpoint/2010/main" val="3607153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Preparation – The content in this and next two slides was sent in an email  to the e-reserve team.</a:t>
            </a:r>
          </a:p>
          <a:p>
            <a:r>
              <a:rPr lang="en-US">
                <a:cs typeface="Calibri"/>
              </a:rPr>
              <a:t>Capturing all the bibliographic details is essential.</a:t>
            </a:r>
          </a:p>
          <a:p>
            <a:r>
              <a:rPr lang="en-US"/>
              <a:t>Cells containing DK are important because the digital copy of any resource with DK metadata must be sent to  AMR -  along with those files that contain artistic works.</a:t>
            </a:r>
            <a:endParaRPr lang="en-US">
              <a:cs typeface="Calibri"/>
            </a:endParaRPr>
          </a:p>
          <a:p>
            <a:r>
              <a:rPr lang="en-US">
                <a:cs typeface="Calibri"/>
              </a:rPr>
              <a:t>Why the DK didn't always appear in an empty cell is discussed a little later by Jessie.</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4CBCEA92-F142-4D57-B507-37BDAF44710C}" type="slidenum">
              <a:rPr lang="en-US" smtClean="0"/>
              <a:t>11</a:t>
            </a:fld>
            <a:endParaRPr lang="en-US"/>
          </a:p>
        </p:txBody>
      </p:sp>
    </p:spTree>
    <p:extLst>
      <p:ext uri="{BB962C8B-B14F-4D97-AF65-F5344CB8AC3E}">
        <p14:creationId xmlns:p14="http://schemas.microsoft.com/office/powerpoint/2010/main" val="3814335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screen shot was essential knowledge for the team concerning two vital pieces of data for the EUS:  </a:t>
            </a:r>
            <a:endParaRPr lang="en-US"/>
          </a:p>
          <a:p>
            <a:r>
              <a:rPr lang="en-US">
                <a:cs typeface="Calibri"/>
              </a:rPr>
              <a:t>1. The total number of pages of a </a:t>
            </a:r>
            <a:r>
              <a:rPr lang="en-US" err="1">
                <a:cs typeface="Calibri"/>
              </a:rPr>
              <a:t>digitisation</a:t>
            </a:r>
            <a:r>
              <a:rPr lang="en-US">
                <a:cs typeface="Calibri"/>
              </a:rPr>
              <a:t> </a:t>
            </a:r>
          </a:p>
          <a:p>
            <a:r>
              <a:rPr lang="en-US">
                <a:cs typeface="Calibri"/>
              </a:rPr>
              <a:t>2. That the </a:t>
            </a:r>
            <a:r>
              <a:rPr lang="en-US" err="1">
                <a:cs typeface="Calibri"/>
              </a:rPr>
              <a:t>digitised</a:t>
            </a:r>
            <a:r>
              <a:rPr lang="en-US">
                <a:cs typeface="Calibri"/>
              </a:rPr>
              <a:t> resource contains 'Artistic Works'.</a:t>
            </a:r>
          </a:p>
          <a:p>
            <a:endParaRPr lang="en-US">
              <a:cs typeface="Calibri"/>
            </a:endParaRPr>
          </a:p>
          <a:p>
            <a:r>
              <a:rPr lang="en-US">
                <a:cs typeface="Calibri"/>
              </a:rPr>
              <a:t>So as you can see this information was captured on the 'Copyright Attributes' page by entering page numbers into the 'Total Required Pages' field and by</a:t>
            </a:r>
          </a:p>
          <a:p>
            <a:r>
              <a:rPr lang="en-US">
                <a:cs typeface="Calibri"/>
              </a:rPr>
              <a:t>Ticking the 'Includes image(s)' box which identifies that this record's file must be collected and sent to AMR.   This tick made sure that the system collected the file name and placed it in Column Y of the EUS report.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CBCEA92-F142-4D57-B507-37BDAF44710C}" type="slidenum">
              <a:rPr lang="en-US" smtClean="0"/>
              <a:t>12</a:t>
            </a:fld>
            <a:endParaRPr lang="en-US"/>
          </a:p>
        </p:txBody>
      </p:sp>
    </p:spTree>
    <p:extLst>
      <p:ext uri="{BB962C8B-B14F-4D97-AF65-F5344CB8AC3E}">
        <p14:creationId xmlns:p14="http://schemas.microsoft.com/office/powerpoint/2010/main" val="2382738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2240230"/>
            <a:ext cx="9107555" cy="2308324"/>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noProof="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a:t>A short introduction</a:t>
            </a:r>
            <a:br>
              <a:rPr lang="en-US"/>
            </a:br>
            <a:r>
              <a:rPr lang="en-US"/>
              <a:t>to the data, revealing</a:t>
            </a:r>
            <a:br>
              <a:rPr lang="en-US"/>
            </a:br>
            <a:r>
              <a:rPr lang="en-US"/>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a:t>Add Your Section Title Here</a:t>
            </a:r>
          </a:p>
          <a:p>
            <a:pPr lvl="1"/>
            <a:r>
              <a:rPr lang="en-US"/>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a:t>A short introduction</a:t>
            </a:r>
            <a:br>
              <a:rPr lang="en-US"/>
            </a:br>
            <a:r>
              <a:rPr lang="en-US"/>
              <a:t>to the data, revealing</a:t>
            </a:r>
            <a:br>
              <a:rPr lang="en-US"/>
            </a:br>
            <a:r>
              <a:rPr lang="en-US"/>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chemeClr val="tx1"/>
                </a:solidFill>
                <a:effectLst/>
                <a:uLnTx/>
                <a:uFillTx/>
              </a:rPr>
              <a:t>Neal Creative  | click &amp; </a:t>
            </a:r>
            <a:r>
              <a:rPr kumimoji="0" lang="en-US" sz="1050" b="1" i="0" u="none" strike="noStrike" kern="0" cap="none" spc="0" normalizeH="0" baseline="0" noProof="0">
                <a:ln>
                  <a:noFill/>
                </a:ln>
                <a:solidFill>
                  <a:schemeClr val="tx1"/>
                </a:solidFill>
                <a:effectLst/>
                <a:uLnTx/>
                <a:uFillTx/>
              </a:rPr>
              <a:t>Learn more</a:t>
            </a:r>
          </a:p>
        </p:txBody>
      </p:sp>
      <p:sp>
        <p:nvSpPr>
          <p:cNvPr id="7" name="TextBox 6">
            <a:hlinkClick r:id="rId4"/>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rPr>
              <a:t>Neal Creative </a:t>
            </a:r>
            <a:r>
              <a:rPr lang="en-US" sz="900" kern="1200">
                <a:solidFill>
                  <a:schemeClr val="tx1"/>
                </a:solidFill>
                <a:latin typeface="+mn-lt"/>
                <a:ea typeface="+mn-ea"/>
                <a:cs typeface="+mn-cs"/>
              </a:rPr>
              <a:t>©</a:t>
            </a:r>
            <a:r>
              <a:rPr lang="en-US" sz="1000" baseline="0">
                <a:solidFill>
                  <a:schemeClr val="tx1"/>
                </a:solidFill>
              </a:rPr>
              <a:t> </a:t>
            </a:r>
            <a:endParaRPr lang="en-US" sz="1000" b="1">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a:solidFill>
                    <a:schemeClr val="tx1">
                      <a:lumMod val="65000"/>
                      <a:lumOff val="35000"/>
                    </a:schemeClr>
                  </a:solidFill>
                </a:rPr>
                <a:t>TIP </a:t>
              </a:r>
              <a:r>
                <a:rPr lang="en-US" sz="90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2240230"/>
            <a:ext cx="9107555" cy="2308324"/>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noProof="0"/>
              <a:t>CLICK TO EDIT TITLE</a:t>
            </a: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a:solidFill>
                  <a:schemeClr val="bg2">
                    <a:lumMod val="50000"/>
                  </a:schemeClr>
                </a:solidFill>
              </a:rPr>
              <a:t>Neal Creative </a:t>
            </a:r>
            <a:r>
              <a:rPr lang="en-US" sz="900" kern="1200" noProof="0">
                <a:solidFill>
                  <a:schemeClr val="bg2">
                    <a:lumMod val="50000"/>
                  </a:schemeClr>
                </a:solidFill>
                <a:latin typeface="+mn-lt"/>
                <a:ea typeface="+mn-ea"/>
                <a:cs typeface="+mn-cs"/>
              </a:rPr>
              <a:t>©</a:t>
            </a:r>
            <a:r>
              <a:rPr lang="en-US" sz="1000" baseline="0" noProof="0">
                <a:solidFill>
                  <a:schemeClr val="bg2">
                    <a:lumMod val="50000"/>
                  </a:schemeClr>
                </a:solidFill>
              </a:rPr>
              <a:t> </a:t>
            </a:r>
            <a:endParaRPr lang="en-US" sz="1000" b="1" noProof="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a:t>A short introduction</a:t>
            </a:r>
            <a:br>
              <a:rPr lang="en-US"/>
            </a:br>
            <a:r>
              <a:rPr lang="en-US"/>
              <a:t>to the data, revealing</a:t>
            </a:r>
            <a:br>
              <a:rPr lang="en-US"/>
            </a:br>
            <a:r>
              <a:rPr lang="en-US"/>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rPr>
              <a:t>Neal Creative  | click &amp; </a:t>
            </a:r>
            <a:r>
              <a:rPr kumimoji="0" lang="en-US" sz="1100" b="1" i="0" u="none" strike="noStrike" kern="0" cap="none" spc="0" normalizeH="0" baseline="0" noProof="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bg1">
                    <a:lumMod val="75000"/>
                  </a:schemeClr>
                </a:solidFill>
              </a:rPr>
              <a:t>Neal Creative </a:t>
            </a:r>
            <a:r>
              <a:rPr lang="en-US" sz="900" kern="1200">
                <a:solidFill>
                  <a:schemeClr val="bg1">
                    <a:lumMod val="75000"/>
                  </a:schemeClr>
                </a:solidFill>
                <a:latin typeface="+mn-lt"/>
                <a:ea typeface="+mn-ea"/>
                <a:cs typeface="+mn-cs"/>
              </a:rPr>
              <a:t>©</a:t>
            </a:r>
            <a:r>
              <a:rPr lang="en-US" sz="1000" baseline="0">
                <a:solidFill>
                  <a:schemeClr val="bg1">
                    <a:lumMod val="75000"/>
                  </a:schemeClr>
                </a:solidFill>
              </a:rPr>
              <a:t> </a:t>
            </a:r>
            <a:endParaRPr lang="en-US" sz="1000" b="1">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a:t>“QUOTATION.”</a:t>
            </a:r>
          </a:p>
          <a:p>
            <a:pPr lvl="1"/>
            <a:r>
              <a:rPr lang="en-US"/>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a:t>“QUOTATION.”</a:t>
            </a:r>
          </a:p>
          <a:p>
            <a:pPr lvl="1"/>
            <a:r>
              <a:rPr lang="en-US"/>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a:t>“QUOTATION.”</a:t>
            </a:r>
          </a:p>
          <a:p>
            <a:pPr lvl="1"/>
            <a:r>
              <a:rPr lang="en-US"/>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a:solidFill>
                  <a:schemeClr val="accent4"/>
                </a:solidFill>
                <a:latin typeface="Arial Black" panose="020B0A04020102020204" pitchFamily="34" charset="0"/>
              </a:rPr>
              <a:t>“</a:t>
            </a:r>
            <a:endParaRPr lang="en-US" sz="280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a:t>“QUOTATION.”</a:t>
            </a:r>
          </a:p>
          <a:p>
            <a:pPr lvl="1"/>
            <a:r>
              <a:rPr lang="en-US"/>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a:t>A short introduction</a:t>
            </a:r>
            <a:br>
              <a:rPr lang="en-US"/>
            </a:br>
            <a:r>
              <a:rPr lang="en-US"/>
              <a:t>to the data, revealing</a:t>
            </a:r>
            <a:br>
              <a:rPr lang="en-US"/>
            </a:br>
            <a:r>
              <a:rPr lang="en-US"/>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a:t>A short introduction</a:t>
            </a:r>
            <a:br>
              <a:rPr lang="en-US"/>
            </a:br>
            <a:r>
              <a:rPr lang="en-US"/>
              <a:t>to the data, revealing</a:t>
            </a:r>
            <a:br>
              <a:rPr lang="en-US"/>
            </a:br>
            <a:r>
              <a:rPr lang="en-US"/>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067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hyperlink" Target="https://unsplash.com/s/photos/mistakes?utm_source=unsplash&amp;utm_medium=referral&amp;utm_content=creditCopyText" TargetMode="External"/><Relationship Id="rId4" Type="http://schemas.openxmlformats.org/officeDocument/2006/relationships/hyperlink" Target="https://unsplash.com/@caleb_woods?utm_source=unsplash&amp;utm_medium=referral&amp;utm_content=creditCopyTex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unsplash.com/@camylla93?utm_source=unsplash&amp;utm_medium=referral&amp;utm_content=creditCopyText" TargetMode="External"/><Relationship Id="rId3" Type="http://schemas.openxmlformats.org/officeDocument/2006/relationships/image" Target="../media/image38.jpeg"/><Relationship Id="rId7"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hyperlink" Target="mailto:phopkins@bond.edu.au" TargetMode="External"/><Relationship Id="rId5" Type="http://schemas.openxmlformats.org/officeDocument/2006/relationships/hyperlink" Target="mailto:jdonaghe@bond.edu.au" TargetMode="External"/><Relationship Id="rId4" Type="http://schemas.openxmlformats.org/officeDocument/2006/relationships/hyperlink" Target="mailto:acass@bond.edu.au" TargetMode="External"/><Relationship Id="rId9" Type="http://schemas.openxmlformats.org/officeDocument/2006/relationships/hyperlink" Target="https://unsplash.com/s/photos/question?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1C75-8DDA-470F-8F09-3EF3AC9B9F77}"/>
              </a:ext>
            </a:extLst>
          </p:cNvPr>
          <p:cNvSpPr>
            <a:spLocks noGrp="1"/>
          </p:cNvSpPr>
          <p:nvPr>
            <p:ph type="ctrTitle"/>
          </p:nvPr>
        </p:nvSpPr>
        <p:spPr>
          <a:xfrm>
            <a:off x="2094640" y="2371440"/>
            <a:ext cx="8002719" cy="1754326"/>
          </a:xfrm>
        </p:spPr>
        <p:txBody>
          <a:bodyPr/>
          <a:lstStyle/>
          <a:p>
            <a:r>
              <a:rPr lang="en-AU" sz="6000" b="0" dirty="0"/>
              <a:t>Alma, Leganto and the CA Electronic Use Survey</a:t>
            </a:r>
            <a:endParaRPr lang="en-AU" sz="6000" dirty="0"/>
          </a:p>
        </p:txBody>
      </p:sp>
      <p:sp>
        <p:nvSpPr>
          <p:cNvPr id="3" name="TextBox 2">
            <a:extLst>
              <a:ext uri="{FF2B5EF4-FFF2-40B4-BE49-F238E27FC236}">
                <a16:creationId xmlns:a16="http://schemas.microsoft.com/office/drawing/2014/main" id="{631C387F-45E9-427C-A622-ADA3640F3E83}"/>
              </a:ext>
            </a:extLst>
          </p:cNvPr>
          <p:cNvSpPr txBox="1"/>
          <p:nvPr/>
        </p:nvSpPr>
        <p:spPr>
          <a:xfrm>
            <a:off x="6498454" y="4125766"/>
            <a:ext cx="2823099" cy="1200329"/>
          </a:xfrm>
          <a:prstGeom prst="rect">
            <a:avLst/>
          </a:prstGeom>
          <a:noFill/>
        </p:spPr>
        <p:txBody>
          <a:bodyPr wrap="square" rtlCol="0">
            <a:spAutoFit/>
          </a:bodyPr>
          <a:lstStyle/>
          <a:p>
            <a:r>
              <a:rPr lang="en-US" dirty="0"/>
              <a:t>Bond University</a:t>
            </a:r>
          </a:p>
          <a:p>
            <a:endParaRPr lang="en-US" dirty="0"/>
          </a:p>
          <a:p>
            <a:r>
              <a:rPr lang="en-US" dirty="0"/>
              <a:t>ANZREG Webinar</a:t>
            </a:r>
          </a:p>
          <a:p>
            <a:r>
              <a:rPr lang="en-US" dirty="0"/>
              <a:t>5</a:t>
            </a:r>
            <a:r>
              <a:rPr lang="en-US" baseline="30000" dirty="0"/>
              <a:t>th</a:t>
            </a:r>
            <a:r>
              <a:rPr lang="en-US" dirty="0"/>
              <a:t> February 2020</a:t>
            </a:r>
            <a:endParaRPr lang="en-AU" dirty="0"/>
          </a:p>
        </p:txBody>
      </p:sp>
      <p:pic>
        <p:nvPicPr>
          <p:cNvPr id="5" name="Picture 4" descr="A picture containing drawing&#10;&#10;Description automatically generated">
            <a:extLst>
              <a:ext uri="{FF2B5EF4-FFF2-40B4-BE49-F238E27FC236}">
                <a16:creationId xmlns:a16="http://schemas.microsoft.com/office/drawing/2014/main" id="{4D526B30-1682-41B5-B342-5E1F4543D7C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321553" y="5618606"/>
            <a:ext cx="2601376" cy="914546"/>
          </a:xfrm>
          <a:prstGeom prst="rect">
            <a:avLst/>
          </a:prstGeom>
        </p:spPr>
      </p:pic>
      <p:pic>
        <p:nvPicPr>
          <p:cNvPr id="7" name="Picture 6" descr="A picture containing drawing, food&#10;&#10;Description automatically generated">
            <a:extLst>
              <a:ext uri="{FF2B5EF4-FFF2-40B4-BE49-F238E27FC236}">
                <a16:creationId xmlns:a16="http://schemas.microsoft.com/office/drawing/2014/main" id="{7E5D6AE6-8B5B-41E2-B715-F852A8EF48E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6733" y="5618606"/>
            <a:ext cx="1517907" cy="771146"/>
          </a:xfrm>
          <a:prstGeom prst="rect">
            <a:avLst/>
          </a:prstGeom>
        </p:spPr>
      </p:pic>
    </p:spTree>
    <p:extLst>
      <p:ext uri="{BB962C8B-B14F-4D97-AF65-F5344CB8AC3E}">
        <p14:creationId xmlns:p14="http://schemas.microsoft.com/office/powerpoint/2010/main" val="2741304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E14DF1-8633-420C-A5CB-F4BF6641E013}"/>
              </a:ext>
            </a:extLst>
          </p:cNvPr>
          <p:cNvSpPr>
            <a:spLocks noGrp="1"/>
          </p:cNvSpPr>
          <p:nvPr>
            <p:ph type="body" sz="quarter" idx="10"/>
          </p:nvPr>
        </p:nvSpPr>
        <p:spPr>
          <a:xfrm>
            <a:off x="316006" y="2808927"/>
            <a:ext cx="4566001" cy="2185214"/>
          </a:xfrm>
        </p:spPr>
        <p:txBody>
          <a:bodyPr vert="horz" wrap="square" lIns="91440" tIns="45720" rIns="91440" bIns="45720" rtlCol="0" anchor="t">
            <a:spAutoFit/>
          </a:bodyPr>
          <a:lstStyle/>
          <a:p>
            <a:r>
              <a:rPr lang="en-AU">
                <a:ea typeface="+mj-lt"/>
                <a:cs typeface="+mj-lt"/>
              </a:rPr>
              <a:t>AMR is required to verify the data before passing it on to CA and Universities Australia</a:t>
            </a:r>
          </a:p>
          <a:p>
            <a:r>
              <a:rPr lang="en-AU">
                <a:cs typeface="Segoe UI Light"/>
              </a:rPr>
              <a:t>Careful checking is required to make sure that:</a:t>
            </a:r>
          </a:p>
        </p:txBody>
      </p:sp>
      <p:sp>
        <p:nvSpPr>
          <p:cNvPr id="3" name="Text Placeholder 2">
            <a:extLst>
              <a:ext uri="{FF2B5EF4-FFF2-40B4-BE49-F238E27FC236}">
                <a16:creationId xmlns:a16="http://schemas.microsoft.com/office/drawing/2014/main" id="{C0773D7A-C043-45F8-9A40-A37E00A45839}"/>
              </a:ext>
            </a:extLst>
          </p:cNvPr>
          <p:cNvSpPr>
            <a:spLocks noGrp="1"/>
          </p:cNvSpPr>
          <p:nvPr>
            <p:ph type="body" sz="quarter" idx="11"/>
          </p:nvPr>
        </p:nvSpPr>
        <p:spPr>
          <a:xfrm>
            <a:off x="6096000" y="609600"/>
            <a:ext cx="5671764" cy="701731"/>
          </a:xfrm>
        </p:spPr>
        <p:txBody>
          <a:bodyPr vert="horz" wrap="square" lIns="91440" tIns="45720" rIns="91440" bIns="45720" rtlCol="0" anchor="t">
            <a:spAutoFit/>
          </a:bodyPr>
          <a:lstStyle/>
          <a:p>
            <a:r>
              <a:rPr lang="en-AU" b="0">
                <a:ea typeface="+mn-lt"/>
                <a:cs typeface="+mn-lt"/>
              </a:rPr>
              <a:t>All required fields are present and in the right order</a:t>
            </a:r>
            <a:endParaRPr lang="en-US"/>
          </a:p>
        </p:txBody>
      </p:sp>
      <p:sp>
        <p:nvSpPr>
          <p:cNvPr id="4" name="Slide Number Placeholder 3">
            <a:extLst>
              <a:ext uri="{FF2B5EF4-FFF2-40B4-BE49-F238E27FC236}">
                <a16:creationId xmlns:a16="http://schemas.microsoft.com/office/drawing/2014/main" id="{3686DFFD-FCB3-4AEC-89D2-9BD534F6E50E}"/>
              </a:ext>
            </a:extLst>
          </p:cNvPr>
          <p:cNvSpPr>
            <a:spLocks noGrp="1"/>
          </p:cNvSpPr>
          <p:nvPr>
            <p:ph type="sldNum" sz="quarter" idx="4"/>
          </p:nvPr>
        </p:nvSpPr>
        <p:spPr/>
        <p:txBody>
          <a:bodyPr/>
          <a:lstStyle/>
          <a:p>
            <a:fld id="{5AE1514C-5E56-4738-A1FF-4B1CFD2A3E36}" type="slidenum">
              <a:rPr lang="en-US" smtClean="0"/>
              <a:pPr/>
              <a:t>10</a:t>
            </a:fld>
            <a:endParaRPr lang="en-US"/>
          </a:p>
        </p:txBody>
      </p:sp>
      <p:sp>
        <p:nvSpPr>
          <p:cNvPr id="5" name="Title 4">
            <a:extLst>
              <a:ext uri="{FF2B5EF4-FFF2-40B4-BE49-F238E27FC236}">
                <a16:creationId xmlns:a16="http://schemas.microsoft.com/office/drawing/2014/main" id="{49860D5A-BA99-4117-B2C6-4CA22E0420C8}"/>
              </a:ext>
            </a:extLst>
          </p:cNvPr>
          <p:cNvSpPr>
            <a:spLocks noGrp="1"/>
          </p:cNvSpPr>
          <p:nvPr>
            <p:ph type="title"/>
          </p:nvPr>
        </p:nvSpPr>
        <p:spPr>
          <a:xfrm>
            <a:off x="656097" y="0"/>
            <a:ext cx="4083304" cy="914096"/>
          </a:xfrm>
        </p:spPr>
        <p:txBody>
          <a:bodyPr/>
          <a:lstStyle/>
          <a:p>
            <a:r>
              <a:rPr lang="en-AU">
                <a:cs typeface="Segoe UI Semilight"/>
              </a:rPr>
              <a:t>Verifying the data</a:t>
            </a:r>
            <a:endParaRPr lang="en-AU"/>
          </a:p>
        </p:txBody>
      </p:sp>
      <p:sp>
        <p:nvSpPr>
          <p:cNvPr id="6" name="Text Placeholder 5">
            <a:extLst>
              <a:ext uri="{FF2B5EF4-FFF2-40B4-BE49-F238E27FC236}">
                <a16:creationId xmlns:a16="http://schemas.microsoft.com/office/drawing/2014/main" id="{501B80AC-58FF-4713-82A2-E1A24EC3E358}"/>
              </a:ext>
            </a:extLst>
          </p:cNvPr>
          <p:cNvSpPr>
            <a:spLocks noGrp="1"/>
          </p:cNvSpPr>
          <p:nvPr>
            <p:ph type="body" sz="quarter" idx="12"/>
          </p:nvPr>
        </p:nvSpPr>
        <p:spPr>
          <a:xfrm>
            <a:off x="6096000" y="2697329"/>
            <a:ext cx="5671764" cy="701731"/>
          </a:xfrm>
        </p:spPr>
        <p:txBody>
          <a:bodyPr vert="horz" wrap="square" lIns="91440" tIns="45720" rIns="91440" bIns="45720" rtlCol="0" anchor="t">
            <a:spAutoFit/>
          </a:bodyPr>
          <a:lstStyle/>
          <a:p>
            <a:r>
              <a:rPr lang="en-AU" b="0">
                <a:ea typeface="+mn-lt"/>
                <a:cs typeface="+mn-lt"/>
              </a:rPr>
              <a:t>No compulsory fields are left blank –          can use DK (Don't Know)</a:t>
            </a:r>
            <a:endParaRPr lang="en-US"/>
          </a:p>
        </p:txBody>
      </p:sp>
      <p:sp>
        <p:nvSpPr>
          <p:cNvPr id="7" name="Text Placeholder 6">
            <a:extLst>
              <a:ext uri="{FF2B5EF4-FFF2-40B4-BE49-F238E27FC236}">
                <a16:creationId xmlns:a16="http://schemas.microsoft.com/office/drawing/2014/main" id="{F8087B8F-FF8F-469F-B99E-93EA81798646}"/>
              </a:ext>
            </a:extLst>
          </p:cNvPr>
          <p:cNvSpPr>
            <a:spLocks noGrp="1"/>
          </p:cNvSpPr>
          <p:nvPr>
            <p:ph type="body" sz="quarter" idx="13"/>
          </p:nvPr>
        </p:nvSpPr>
        <p:spPr>
          <a:xfrm>
            <a:off x="6006353" y="4695411"/>
            <a:ext cx="5671764" cy="701731"/>
          </a:xfrm>
        </p:spPr>
        <p:txBody>
          <a:bodyPr vert="horz" wrap="square" lIns="91440" tIns="45720" rIns="91440" bIns="45720" rtlCol="0" anchor="t">
            <a:spAutoFit/>
          </a:bodyPr>
          <a:lstStyle/>
          <a:p>
            <a:r>
              <a:rPr lang="en-US" b="0">
                <a:ea typeface="+mn-lt"/>
                <a:cs typeface="+mn-lt"/>
              </a:rPr>
              <a:t>All calculations are correct (e.g. number of ‘pages’; total copies)</a:t>
            </a:r>
            <a:endParaRPr lang="en-US"/>
          </a:p>
        </p:txBody>
      </p:sp>
    </p:spTree>
    <p:extLst>
      <p:ext uri="{BB962C8B-B14F-4D97-AF65-F5344CB8AC3E}">
        <p14:creationId xmlns:p14="http://schemas.microsoft.com/office/powerpoint/2010/main" val="2278821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86DFFD-FCB3-4AEC-89D2-9BD534F6E50E}"/>
              </a:ext>
            </a:extLst>
          </p:cNvPr>
          <p:cNvSpPr>
            <a:spLocks noGrp="1"/>
          </p:cNvSpPr>
          <p:nvPr>
            <p:ph type="sldNum" sz="quarter" idx="4"/>
          </p:nvPr>
        </p:nvSpPr>
        <p:spPr/>
        <p:txBody>
          <a:bodyPr/>
          <a:lstStyle/>
          <a:p>
            <a:fld id="{5AE1514C-5E56-4738-A1FF-4B1CFD2A3E36}" type="slidenum">
              <a:rPr lang="en-US" smtClean="0"/>
              <a:pPr/>
              <a:t>11</a:t>
            </a:fld>
            <a:endParaRPr lang="en-US"/>
          </a:p>
        </p:txBody>
      </p:sp>
      <p:sp>
        <p:nvSpPr>
          <p:cNvPr id="5" name="Title 4">
            <a:extLst>
              <a:ext uri="{FF2B5EF4-FFF2-40B4-BE49-F238E27FC236}">
                <a16:creationId xmlns:a16="http://schemas.microsoft.com/office/drawing/2014/main" id="{49860D5A-BA99-4117-B2C6-4CA22E0420C8}"/>
              </a:ext>
            </a:extLst>
          </p:cNvPr>
          <p:cNvSpPr>
            <a:spLocks noGrp="1"/>
          </p:cNvSpPr>
          <p:nvPr>
            <p:ph type="title"/>
          </p:nvPr>
        </p:nvSpPr>
        <p:spPr>
          <a:xfrm>
            <a:off x="821235" y="-33618"/>
            <a:ext cx="4938883" cy="1800493"/>
          </a:xfrm>
        </p:spPr>
        <p:txBody>
          <a:bodyPr/>
          <a:lstStyle/>
          <a:p>
            <a:r>
              <a:rPr lang="en-AU" b="1">
                <a:cs typeface="Segoe UI Semilight"/>
              </a:rPr>
              <a:t>Preparation</a:t>
            </a:r>
            <a:r>
              <a:rPr lang="en-AU">
                <a:cs typeface="Segoe UI Semilight"/>
              </a:rPr>
              <a:t> -</a:t>
            </a:r>
            <a:br>
              <a:rPr lang="en-AU">
                <a:cs typeface="Segoe UI Semilight"/>
              </a:rPr>
            </a:br>
            <a:r>
              <a:rPr lang="en-AU">
                <a:cs typeface="Segoe UI Semilight"/>
              </a:rPr>
              <a:t>It's all in the detail</a:t>
            </a:r>
            <a:br>
              <a:rPr lang="en-AU">
                <a:cs typeface="Segoe UI Semilight"/>
              </a:rPr>
            </a:br>
            <a:r>
              <a:rPr lang="en-AU" b="1">
                <a:solidFill>
                  <a:srgbClr val="FF0000"/>
                </a:solidFill>
                <a:cs typeface="Segoe UI Semilight"/>
              </a:rPr>
              <a:t> </a:t>
            </a:r>
            <a:endParaRPr lang="en-AU" b="1">
              <a:solidFill>
                <a:srgbClr val="FF0000"/>
              </a:solidFill>
            </a:endParaRPr>
          </a:p>
        </p:txBody>
      </p:sp>
      <p:sp>
        <p:nvSpPr>
          <p:cNvPr id="7" name="Text Placeholder 6">
            <a:extLst>
              <a:ext uri="{FF2B5EF4-FFF2-40B4-BE49-F238E27FC236}">
                <a16:creationId xmlns:a16="http://schemas.microsoft.com/office/drawing/2014/main" id="{F8087B8F-FF8F-469F-B99E-93EA81798646}"/>
              </a:ext>
            </a:extLst>
          </p:cNvPr>
          <p:cNvSpPr>
            <a:spLocks noGrp="1"/>
          </p:cNvSpPr>
          <p:nvPr>
            <p:ph type="body" sz="quarter" idx="13"/>
          </p:nvPr>
        </p:nvSpPr>
        <p:spPr>
          <a:xfrm>
            <a:off x="677857" y="2473894"/>
            <a:ext cx="11140234" cy="4217565"/>
          </a:xfrm>
        </p:spPr>
        <p:txBody>
          <a:bodyPr vert="horz" wrap="square" lIns="91440" tIns="45720" rIns="91440" bIns="45720" rtlCol="0" anchor="t">
            <a:spAutoFit/>
          </a:bodyPr>
          <a:lstStyle/>
          <a:p>
            <a:r>
              <a:rPr lang="en-US" b="0" dirty="0">
                <a:ea typeface="+mn-lt"/>
                <a:cs typeface="+mn-lt"/>
              </a:rPr>
              <a:t>Fill in all the bibliographic details of each e-reserve item in as much detail as possible    </a:t>
            </a:r>
            <a:endParaRPr lang="en-US" dirty="0"/>
          </a:p>
          <a:p>
            <a:pPr indent="-285750">
              <a:lnSpc>
                <a:spcPct val="100000"/>
              </a:lnSpc>
              <a:buFont typeface="Arial"/>
              <a:buChar char="•"/>
            </a:pPr>
            <a:r>
              <a:rPr lang="en-US" sz="2000" b="0" dirty="0">
                <a:solidFill>
                  <a:srgbClr val="000000"/>
                </a:solidFill>
                <a:ea typeface="+mn-lt"/>
                <a:cs typeface="+mn-lt"/>
              </a:rPr>
              <a:t>ISSN or ISBN </a:t>
            </a:r>
            <a:endParaRPr lang="en-US" sz="2000" dirty="0">
              <a:solidFill>
                <a:srgbClr val="000000"/>
              </a:solidFill>
              <a:cs typeface="Segoe UI"/>
            </a:endParaRPr>
          </a:p>
          <a:p>
            <a:pPr indent="-285750">
              <a:lnSpc>
                <a:spcPct val="100000"/>
              </a:lnSpc>
              <a:buFont typeface="Arial"/>
              <a:buChar char="•"/>
            </a:pPr>
            <a:r>
              <a:rPr lang="en-US" sz="2000" b="0" dirty="0">
                <a:solidFill>
                  <a:srgbClr val="000000"/>
                </a:solidFill>
                <a:ea typeface="+mn-lt"/>
                <a:cs typeface="+mn-lt"/>
              </a:rPr>
              <a:t>Publisher </a:t>
            </a:r>
            <a:endParaRPr lang="en-US" sz="2000" dirty="0">
              <a:solidFill>
                <a:srgbClr val="000000"/>
              </a:solidFill>
              <a:cs typeface="Segoe UI"/>
            </a:endParaRPr>
          </a:p>
          <a:p>
            <a:pPr indent="-285750">
              <a:lnSpc>
                <a:spcPct val="100000"/>
              </a:lnSpc>
              <a:buFont typeface="Arial"/>
              <a:buChar char="•"/>
            </a:pPr>
            <a:r>
              <a:rPr lang="en-US" sz="2000" b="0" dirty="0">
                <a:solidFill>
                  <a:srgbClr val="000000"/>
                </a:solidFill>
                <a:ea typeface="+mn-lt"/>
                <a:cs typeface="+mn-lt"/>
              </a:rPr>
              <a:t>Author </a:t>
            </a:r>
            <a:endParaRPr lang="en-US" sz="2000" dirty="0">
              <a:solidFill>
                <a:srgbClr val="000000"/>
              </a:solidFill>
              <a:cs typeface="Segoe UI"/>
            </a:endParaRPr>
          </a:p>
          <a:p>
            <a:pPr indent="-285750">
              <a:lnSpc>
                <a:spcPct val="100000"/>
              </a:lnSpc>
              <a:buFont typeface="Arial"/>
              <a:buChar char="•"/>
            </a:pPr>
            <a:r>
              <a:rPr lang="en-US" sz="2000" b="0" dirty="0">
                <a:solidFill>
                  <a:srgbClr val="000000"/>
                </a:solidFill>
                <a:ea typeface="+mn-lt"/>
                <a:cs typeface="+mn-lt"/>
              </a:rPr>
              <a:t>Title of book for a book chapter or Title of journal for an article</a:t>
            </a:r>
            <a:endParaRPr lang="en-US" sz="2000" dirty="0">
              <a:solidFill>
                <a:srgbClr val="000000"/>
              </a:solidFill>
              <a:ea typeface="+mn-lt"/>
              <a:cs typeface="+mn-lt"/>
            </a:endParaRPr>
          </a:p>
          <a:p>
            <a:pPr indent="-285750">
              <a:lnSpc>
                <a:spcPct val="100000"/>
              </a:lnSpc>
              <a:buFont typeface="Arial"/>
              <a:buChar char="•"/>
            </a:pPr>
            <a:r>
              <a:rPr lang="en-US" sz="2000" b="0" dirty="0">
                <a:solidFill>
                  <a:schemeClr val="tx1"/>
                </a:solidFill>
                <a:cs typeface="Segoe UI"/>
              </a:rPr>
              <a:t>Title of book chapter or Title of article </a:t>
            </a:r>
          </a:p>
          <a:p>
            <a:pPr indent="-285750">
              <a:lnSpc>
                <a:spcPct val="100000"/>
              </a:lnSpc>
              <a:buFont typeface="Arial"/>
              <a:buChar char="•"/>
            </a:pPr>
            <a:r>
              <a:rPr lang="en-US" sz="2000" b="0" dirty="0">
                <a:solidFill>
                  <a:schemeClr val="tx1"/>
                </a:solidFill>
                <a:cs typeface="Segoe UI"/>
              </a:rPr>
              <a:t>Page numbers</a:t>
            </a:r>
          </a:p>
          <a:p>
            <a:pPr marL="342900" indent="-342900">
              <a:lnSpc>
                <a:spcPct val="100000"/>
              </a:lnSpc>
              <a:buChar char="•"/>
            </a:pPr>
            <a:endParaRPr lang="en-US" b="0" dirty="0">
              <a:cs typeface="Segoe UI"/>
            </a:endParaRPr>
          </a:p>
          <a:p>
            <a:r>
              <a:rPr lang="en-US" b="0" dirty="0">
                <a:solidFill>
                  <a:srgbClr val="0070C0"/>
                </a:solidFill>
                <a:ea typeface="+mn-lt"/>
                <a:cs typeface="+mn-lt"/>
              </a:rPr>
              <a:t>T</a:t>
            </a:r>
            <a:r>
              <a:rPr lang="en-US" b="0" dirty="0">
                <a:solidFill>
                  <a:srgbClr val="0074AF"/>
                </a:solidFill>
                <a:ea typeface="+mn-lt"/>
                <a:cs typeface="+mn-lt"/>
              </a:rPr>
              <a:t>he Alma analytics</a:t>
            </a:r>
            <a:r>
              <a:rPr lang="en-AU" b="0" dirty="0">
                <a:solidFill>
                  <a:srgbClr val="0074AF"/>
                </a:solidFill>
                <a:ea typeface="+mn-lt"/>
                <a:cs typeface="+mn-lt"/>
              </a:rPr>
              <a:t> report</a:t>
            </a:r>
            <a:r>
              <a:rPr lang="en-US" b="0" dirty="0">
                <a:solidFill>
                  <a:srgbClr val="0074AF"/>
                </a:solidFill>
                <a:ea typeface="+mn-lt"/>
                <a:cs typeface="+mn-lt"/>
              </a:rPr>
              <a:t> filled the empty cells with the letters DK </a:t>
            </a:r>
            <a:r>
              <a:rPr lang="en-US" b="0" dirty="0">
                <a:solidFill>
                  <a:srgbClr val="FFC000"/>
                </a:solidFill>
                <a:ea typeface="+mn-lt"/>
                <a:cs typeface="+mn-lt"/>
              </a:rPr>
              <a:t>(but this didn't always happen)</a:t>
            </a:r>
            <a:endParaRPr lang="en-US" b="0" dirty="0">
              <a:solidFill>
                <a:srgbClr val="FFC000"/>
              </a:solidFill>
              <a:cs typeface="Segoe UI"/>
            </a:endParaRPr>
          </a:p>
        </p:txBody>
      </p:sp>
    </p:spTree>
    <p:extLst>
      <p:ext uri="{BB962C8B-B14F-4D97-AF65-F5344CB8AC3E}">
        <p14:creationId xmlns:p14="http://schemas.microsoft.com/office/powerpoint/2010/main" val="1378630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F03E13-17AA-4541-B3F5-592B3EEBD512}"/>
              </a:ext>
            </a:extLst>
          </p:cNvPr>
          <p:cNvSpPr>
            <a:spLocks noGrp="1"/>
          </p:cNvSpPr>
          <p:nvPr>
            <p:ph type="body" sz="quarter" idx="14"/>
          </p:nvPr>
        </p:nvSpPr>
        <p:spPr>
          <a:xfrm>
            <a:off x="676606" y="5605121"/>
            <a:ext cx="10764837" cy="1200329"/>
          </a:xfrm>
        </p:spPr>
        <p:txBody>
          <a:bodyPr vert="horz" wrap="square" lIns="91440" tIns="45720" rIns="91440" bIns="45720" rtlCol="0" anchor="t">
            <a:spAutoFit/>
          </a:bodyPr>
          <a:lstStyle/>
          <a:p>
            <a:pPr marL="342900" indent="-342900" algn="l">
              <a:buChar char="•"/>
            </a:pPr>
            <a:r>
              <a:rPr lang="en-US">
                <a:cs typeface="Segoe UI"/>
              </a:rPr>
              <a:t>If any of the scanned pages contain a table, graph, illustration or photograph this is considered an ‘artistic work’ and </a:t>
            </a:r>
            <a:r>
              <a:rPr lang="en-US" i="1">
                <a:cs typeface="Segoe UI"/>
              </a:rPr>
              <a:t>this must be noted</a:t>
            </a:r>
            <a:r>
              <a:rPr lang="en-US">
                <a:cs typeface="Segoe UI"/>
              </a:rPr>
              <a:t> with a tick in the ‘includes images’ box</a:t>
            </a:r>
            <a:endParaRPr lang="en-AU">
              <a:cs typeface="Segoe UI"/>
            </a:endParaRPr>
          </a:p>
          <a:p>
            <a:pPr marL="342900" indent="-342900" algn="l">
              <a:buChar char="•"/>
            </a:pPr>
            <a:r>
              <a:rPr lang="en-US">
                <a:cs typeface="Segoe UI"/>
              </a:rPr>
              <a:t>Enter total page numbers  </a:t>
            </a:r>
            <a:endParaRPr lang="en-AU">
              <a:ea typeface="+mn-lt"/>
              <a:cs typeface="+mn-lt"/>
            </a:endParaRPr>
          </a:p>
          <a:p>
            <a:endParaRPr lang="en-AU">
              <a:cs typeface="Segoe UI"/>
            </a:endParaRPr>
          </a:p>
        </p:txBody>
      </p:sp>
      <p:sp>
        <p:nvSpPr>
          <p:cNvPr id="2" name="TextBox 1">
            <a:extLst>
              <a:ext uri="{FF2B5EF4-FFF2-40B4-BE49-F238E27FC236}">
                <a16:creationId xmlns:a16="http://schemas.microsoft.com/office/drawing/2014/main" id="{818DC16E-0855-4659-A6BF-05828E0217B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4" name="Picture 5">
            <a:extLst>
              <a:ext uri="{FF2B5EF4-FFF2-40B4-BE49-F238E27FC236}">
                <a16:creationId xmlns:a16="http://schemas.microsoft.com/office/drawing/2014/main" id="{D7FE4222-A19B-4212-8EB5-30D65410FD92}"/>
              </a:ext>
            </a:extLst>
          </p:cNvPr>
          <p:cNvPicPr>
            <a:picLocks noChangeAspect="1"/>
          </p:cNvPicPr>
          <p:nvPr/>
        </p:nvPicPr>
        <p:blipFill>
          <a:blip r:embed="rId3"/>
          <a:stretch>
            <a:fillRect/>
          </a:stretch>
        </p:blipFill>
        <p:spPr>
          <a:xfrm>
            <a:off x="486611" y="1250031"/>
            <a:ext cx="11125200" cy="4196339"/>
          </a:xfrm>
          <a:prstGeom prst="rect">
            <a:avLst/>
          </a:prstGeom>
        </p:spPr>
      </p:pic>
      <p:sp>
        <p:nvSpPr>
          <p:cNvPr id="8" name="Oval 7">
            <a:extLst>
              <a:ext uri="{FF2B5EF4-FFF2-40B4-BE49-F238E27FC236}">
                <a16:creationId xmlns:a16="http://schemas.microsoft.com/office/drawing/2014/main" id="{0E6A4C17-596D-4207-B19D-01D25F2BA4A0}"/>
              </a:ext>
            </a:extLst>
          </p:cNvPr>
          <p:cNvSpPr/>
          <p:nvPr/>
        </p:nvSpPr>
        <p:spPr>
          <a:xfrm>
            <a:off x="748464" y="3809386"/>
            <a:ext cx="1938419" cy="441159"/>
          </a:xfrm>
          <a:prstGeom prst="ellipse">
            <a:avLst/>
          </a:prstGeom>
          <a:noFill/>
          <a:ln w="28575">
            <a:solidFill>
              <a:srgbClr val="F5073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p>
        </p:txBody>
      </p:sp>
      <p:sp>
        <p:nvSpPr>
          <p:cNvPr id="9" name="Oval 8">
            <a:extLst>
              <a:ext uri="{FF2B5EF4-FFF2-40B4-BE49-F238E27FC236}">
                <a16:creationId xmlns:a16="http://schemas.microsoft.com/office/drawing/2014/main" id="{F1540869-1AC3-4D4C-9CB1-43223A6531AE}"/>
              </a:ext>
            </a:extLst>
          </p:cNvPr>
          <p:cNvSpPr/>
          <p:nvPr/>
        </p:nvSpPr>
        <p:spPr>
          <a:xfrm>
            <a:off x="1129464" y="989096"/>
            <a:ext cx="1376946" cy="788737"/>
          </a:xfrm>
          <a:prstGeom prst="ellipse">
            <a:avLst/>
          </a:prstGeom>
          <a:noFill/>
          <a:ln w="28575">
            <a:solidFill>
              <a:srgbClr val="F5073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p>
        </p:txBody>
      </p:sp>
      <p:sp>
        <p:nvSpPr>
          <p:cNvPr id="11" name="TextBox 10">
            <a:extLst>
              <a:ext uri="{FF2B5EF4-FFF2-40B4-BE49-F238E27FC236}">
                <a16:creationId xmlns:a16="http://schemas.microsoft.com/office/drawing/2014/main" id="{FD864F2D-98DA-4CAD-AACD-7E691A2D0DEF}"/>
              </a:ext>
            </a:extLst>
          </p:cNvPr>
          <p:cNvSpPr txBox="1"/>
          <p:nvPr/>
        </p:nvSpPr>
        <p:spPr>
          <a:xfrm>
            <a:off x="562643" y="268539"/>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t>More details</a:t>
            </a:r>
          </a:p>
        </p:txBody>
      </p:sp>
    </p:spTree>
    <p:extLst>
      <p:ext uri="{BB962C8B-B14F-4D97-AF65-F5344CB8AC3E}">
        <p14:creationId xmlns:p14="http://schemas.microsoft.com/office/powerpoint/2010/main" val="3858021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F03E13-17AA-4541-B3F5-592B3EEBD512}"/>
              </a:ext>
            </a:extLst>
          </p:cNvPr>
          <p:cNvSpPr>
            <a:spLocks noGrp="1"/>
          </p:cNvSpPr>
          <p:nvPr>
            <p:ph type="body" sz="quarter" idx="14"/>
          </p:nvPr>
        </p:nvSpPr>
        <p:spPr>
          <a:xfrm>
            <a:off x="716711" y="5939332"/>
            <a:ext cx="10764837" cy="923330"/>
          </a:xfrm>
        </p:spPr>
        <p:txBody>
          <a:bodyPr vert="horz" wrap="square" lIns="91440" tIns="45720" rIns="91440" bIns="45720" rtlCol="0" anchor="t">
            <a:spAutoFit/>
          </a:bodyPr>
          <a:lstStyle/>
          <a:p>
            <a:pPr algn="l"/>
            <a:r>
              <a:rPr lang="en-US">
                <a:ea typeface="+mn-lt"/>
                <a:cs typeface="+mn-lt"/>
              </a:rPr>
              <a:t>If  a document delivery request is placed during the survey period for a citation </a:t>
            </a:r>
            <a:r>
              <a:rPr lang="en-US" u="sng">
                <a:ea typeface="+mn-lt"/>
                <a:cs typeface="+mn-lt"/>
              </a:rPr>
              <a:t>don’t</a:t>
            </a:r>
            <a:r>
              <a:rPr lang="en-US">
                <a:ea typeface="+mn-lt"/>
                <a:cs typeface="+mn-lt"/>
              </a:rPr>
              <a:t> dismiss these alerts</a:t>
            </a:r>
            <a:endParaRPr lang="en-US"/>
          </a:p>
          <a:p>
            <a:endParaRPr lang="en-AU">
              <a:cs typeface="Segoe UI"/>
            </a:endParaRPr>
          </a:p>
        </p:txBody>
      </p:sp>
      <p:sp>
        <p:nvSpPr>
          <p:cNvPr id="2" name="TextBox 1">
            <a:extLst>
              <a:ext uri="{FF2B5EF4-FFF2-40B4-BE49-F238E27FC236}">
                <a16:creationId xmlns:a16="http://schemas.microsoft.com/office/drawing/2014/main" id="{818DC16E-0855-4659-A6BF-05828E0217B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5" name="Picture 5">
            <a:extLst>
              <a:ext uri="{FF2B5EF4-FFF2-40B4-BE49-F238E27FC236}">
                <a16:creationId xmlns:a16="http://schemas.microsoft.com/office/drawing/2014/main" id="{D8EAB39E-6EB0-42F5-8E26-D9E443099A90}"/>
              </a:ext>
            </a:extLst>
          </p:cNvPr>
          <p:cNvPicPr>
            <a:picLocks noChangeAspect="1"/>
          </p:cNvPicPr>
          <p:nvPr/>
        </p:nvPicPr>
        <p:blipFill>
          <a:blip r:embed="rId3"/>
          <a:stretch>
            <a:fillRect/>
          </a:stretch>
        </p:blipFill>
        <p:spPr>
          <a:xfrm>
            <a:off x="473243" y="2191510"/>
            <a:ext cx="11085093" cy="2434876"/>
          </a:xfrm>
          <a:prstGeom prst="rect">
            <a:avLst/>
          </a:prstGeom>
        </p:spPr>
      </p:pic>
    </p:spTree>
    <p:extLst>
      <p:ext uri="{BB962C8B-B14F-4D97-AF65-F5344CB8AC3E}">
        <p14:creationId xmlns:p14="http://schemas.microsoft.com/office/powerpoint/2010/main" val="188923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F429BD-2C5F-46E0-82DA-490E68C6ABE3}"/>
              </a:ext>
            </a:extLst>
          </p:cNvPr>
          <p:cNvSpPr>
            <a:spLocks noGrp="1"/>
          </p:cNvSpPr>
          <p:nvPr>
            <p:ph type="body" sz="quarter" idx="10"/>
          </p:nvPr>
        </p:nvSpPr>
        <p:spPr>
          <a:xfrm>
            <a:off x="5346904" y="473682"/>
            <a:ext cx="5987845" cy="2291909"/>
          </a:xfrm>
        </p:spPr>
        <p:txBody>
          <a:bodyPr/>
          <a:lstStyle/>
          <a:p>
            <a:pPr marL="514350" indent="-514350">
              <a:buFont typeface="+mj-lt"/>
              <a:buAutoNum type="arabicPeriod"/>
            </a:pPr>
            <a:r>
              <a:rPr lang="en-AU"/>
              <a:t>Report prompt and filters</a:t>
            </a:r>
          </a:p>
          <a:p>
            <a:pPr marL="514350" indent="-514350">
              <a:buFont typeface="+mj-lt"/>
              <a:buAutoNum type="arabicPeriod"/>
            </a:pPr>
            <a:r>
              <a:rPr lang="en-AU"/>
              <a:t>Customised column headings</a:t>
            </a:r>
          </a:p>
          <a:p>
            <a:pPr marL="514350" indent="-514350">
              <a:buFont typeface="+mj-lt"/>
              <a:buAutoNum type="arabicPeriod"/>
            </a:pPr>
            <a:r>
              <a:rPr lang="en-AU"/>
              <a:t>A lot of formulas required</a:t>
            </a:r>
          </a:p>
          <a:p>
            <a:pPr marL="514350" indent="-514350">
              <a:buFont typeface="+mj-lt"/>
              <a:buAutoNum type="arabicPeriod"/>
            </a:pPr>
            <a:r>
              <a:rPr lang="en-AU"/>
              <a:t>Extra columns for internal use</a:t>
            </a:r>
          </a:p>
        </p:txBody>
      </p:sp>
      <p:sp>
        <p:nvSpPr>
          <p:cNvPr id="4" name="Title 3">
            <a:extLst>
              <a:ext uri="{FF2B5EF4-FFF2-40B4-BE49-F238E27FC236}">
                <a16:creationId xmlns:a16="http://schemas.microsoft.com/office/drawing/2014/main" id="{E43AAA68-D628-48BC-B62F-7B7ED1373489}"/>
              </a:ext>
            </a:extLst>
          </p:cNvPr>
          <p:cNvSpPr>
            <a:spLocks noGrp="1"/>
          </p:cNvSpPr>
          <p:nvPr>
            <p:ph type="title"/>
          </p:nvPr>
        </p:nvSpPr>
        <p:spPr>
          <a:xfrm>
            <a:off x="555244" y="0"/>
            <a:ext cx="4083304" cy="1357295"/>
          </a:xfrm>
        </p:spPr>
        <p:txBody>
          <a:bodyPr/>
          <a:lstStyle/>
          <a:p>
            <a:pPr algn="ctr"/>
            <a:r>
              <a:rPr lang="en-AU" dirty="0"/>
              <a:t>Using Alma Analytics</a:t>
            </a:r>
            <a:br>
              <a:rPr lang="en-AU" dirty="0"/>
            </a:br>
            <a:r>
              <a:rPr lang="en-AU" dirty="0"/>
              <a:t>Course Reserves</a:t>
            </a:r>
          </a:p>
        </p:txBody>
      </p:sp>
      <p:sp>
        <p:nvSpPr>
          <p:cNvPr id="9" name="Slide Number Placeholder 8">
            <a:extLst>
              <a:ext uri="{FF2B5EF4-FFF2-40B4-BE49-F238E27FC236}">
                <a16:creationId xmlns:a16="http://schemas.microsoft.com/office/drawing/2014/main" id="{AB3E30DC-FBDB-41A7-A763-3E273943F5AA}"/>
              </a:ext>
            </a:extLst>
          </p:cNvPr>
          <p:cNvSpPr>
            <a:spLocks noGrp="1"/>
          </p:cNvSpPr>
          <p:nvPr>
            <p:ph type="sldNum" sz="quarter" idx="4"/>
          </p:nvPr>
        </p:nvSpPr>
        <p:spPr/>
        <p:txBody>
          <a:bodyPr/>
          <a:lstStyle/>
          <a:p>
            <a:fld id="{4997E989-D798-4C62-8E93-3D2D613C2488}" type="slidenum">
              <a:rPr lang="en-US" smtClean="0"/>
              <a:pPr/>
              <a:t>14</a:t>
            </a:fld>
            <a:endParaRPr lang="en-US"/>
          </a:p>
        </p:txBody>
      </p:sp>
      <p:pic>
        <p:nvPicPr>
          <p:cNvPr id="11" name="Picture 10">
            <a:extLst>
              <a:ext uri="{FF2B5EF4-FFF2-40B4-BE49-F238E27FC236}">
                <a16:creationId xmlns:a16="http://schemas.microsoft.com/office/drawing/2014/main" id="{DF271312-654D-40CD-B6B3-09ACA706ABA1}"/>
              </a:ext>
            </a:extLst>
          </p:cNvPr>
          <p:cNvPicPr>
            <a:picLocks noChangeAspect="1"/>
          </p:cNvPicPr>
          <p:nvPr/>
        </p:nvPicPr>
        <p:blipFill>
          <a:blip r:embed="rId3"/>
          <a:stretch>
            <a:fillRect/>
          </a:stretch>
        </p:blipFill>
        <p:spPr>
          <a:xfrm>
            <a:off x="0" y="4240191"/>
            <a:ext cx="12192000" cy="2154251"/>
          </a:xfrm>
          <a:prstGeom prst="rect">
            <a:avLst/>
          </a:prstGeom>
        </p:spPr>
      </p:pic>
      <p:pic>
        <p:nvPicPr>
          <p:cNvPr id="12" name="Picture 11">
            <a:extLst>
              <a:ext uri="{FF2B5EF4-FFF2-40B4-BE49-F238E27FC236}">
                <a16:creationId xmlns:a16="http://schemas.microsoft.com/office/drawing/2014/main" id="{72354B7A-94EE-4A78-932D-B1850C3CEEE2}"/>
              </a:ext>
            </a:extLst>
          </p:cNvPr>
          <p:cNvPicPr>
            <a:picLocks noChangeAspect="1"/>
          </p:cNvPicPr>
          <p:nvPr/>
        </p:nvPicPr>
        <p:blipFill>
          <a:blip r:embed="rId4"/>
          <a:stretch>
            <a:fillRect/>
          </a:stretch>
        </p:blipFill>
        <p:spPr>
          <a:xfrm>
            <a:off x="4257904" y="4039487"/>
            <a:ext cx="3676190" cy="485714"/>
          </a:xfrm>
          <a:prstGeom prst="rect">
            <a:avLst/>
          </a:prstGeom>
        </p:spPr>
      </p:pic>
      <p:pic>
        <p:nvPicPr>
          <p:cNvPr id="10" name="Picture 9">
            <a:extLst>
              <a:ext uri="{FF2B5EF4-FFF2-40B4-BE49-F238E27FC236}">
                <a16:creationId xmlns:a16="http://schemas.microsoft.com/office/drawing/2014/main" id="{C63CEF15-C189-42E5-88B9-02C6A6595B09}"/>
              </a:ext>
            </a:extLst>
          </p:cNvPr>
          <p:cNvPicPr>
            <a:picLocks noChangeAspect="1"/>
          </p:cNvPicPr>
          <p:nvPr/>
        </p:nvPicPr>
        <p:blipFill>
          <a:blip r:embed="rId5"/>
          <a:stretch>
            <a:fillRect/>
          </a:stretch>
        </p:blipFill>
        <p:spPr>
          <a:xfrm>
            <a:off x="1341678" y="1533713"/>
            <a:ext cx="2341067" cy="2530059"/>
          </a:xfrm>
          <a:prstGeom prst="rect">
            <a:avLst/>
          </a:prstGeom>
        </p:spPr>
      </p:pic>
    </p:spTree>
    <p:extLst>
      <p:ext uri="{BB962C8B-B14F-4D97-AF65-F5344CB8AC3E}">
        <p14:creationId xmlns:p14="http://schemas.microsoft.com/office/powerpoint/2010/main" val="861307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1B2E3D-2C1C-4102-BCB0-0ED4F15C9553}"/>
              </a:ext>
            </a:extLst>
          </p:cNvPr>
          <p:cNvSpPr>
            <a:spLocks noGrp="1"/>
          </p:cNvSpPr>
          <p:nvPr>
            <p:ph type="body" sz="quarter" idx="10"/>
          </p:nvPr>
        </p:nvSpPr>
        <p:spPr>
          <a:xfrm>
            <a:off x="6096000" y="431800"/>
            <a:ext cx="6096000" cy="526811"/>
          </a:xfrm>
        </p:spPr>
        <p:txBody>
          <a:bodyPr/>
          <a:lstStyle/>
          <a:p>
            <a:r>
              <a:rPr lang="en-AU"/>
              <a:t>Part 1: About the work</a:t>
            </a:r>
          </a:p>
        </p:txBody>
      </p:sp>
      <p:sp>
        <p:nvSpPr>
          <p:cNvPr id="3" name="Text Placeholder 2">
            <a:extLst>
              <a:ext uri="{FF2B5EF4-FFF2-40B4-BE49-F238E27FC236}">
                <a16:creationId xmlns:a16="http://schemas.microsoft.com/office/drawing/2014/main" id="{FFE37B3C-2031-4DDA-80DC-A33A4EED2894}"/>
              </a:ext>
            </a:extLst>
          </p:cNvPr>
          <p:cNvSpPr>
            <a:spLocks noGrp="1"/>
          </p:cNvSpPr>
          <p:nvPr>
            <p:ph type="body" sz="quarter" idx="11"/>
          </p:nvPr>
        </p:nvSpPr>
        <p:spPr>
          <a:xfrm>
            <a:off x="1169381" y="3207316"/>
            <a:ext cx="1817348" cy="455200"/>
          </a:xfrm>
        </p:spPr>
        <p:txBody>
          <a:bodyPr/>
          <a:lstStyle/>
          <a:p>
            <a:r>
              <a:rPr lang="en-AU" b="0">
                <a:cs typeface="Segoe UI" panose="020B0502040204020203" pitchFamily="34" charset="0"/>
              </a:rPr>
              <a:t>Custom column</a:t>
            </a:r>
          </a:p>
        </p:txBody>
      </p:sp>
      <p:sp>
        <p:nvSpPr>
          <p:cNvPr id="4" name="Title 3">
            <a:extLst>
              <a:ext uri="{FF2B5EF4-FFF2-40B4-BE49-F238E27FC236}">
                <a16:creationId xmlns:a16="http://schemas.microsoft.com/office/drawing/2014/main" id="{433D6248-8FED-4EA3-B724-145A0005966B}"/>
              </a:ext>
            </a:extLst>
          </p:cNvPr>
          <p:cNvSpPr>
            <a:spLocks noGrp="1"/>
          </p:cNvSpPr>
          <p:nvPr>
            <p:ph type="title"/>
          </p:nvPr>
        </p:nvSpPr>
        <p:spPr>
          <a:xfrm>
            <a:off x="555244" y="0"/>
            <a:ext cx="4083304" cy="1357295"/>
          </a:xfrm>
        </p:spPr>
        <p:txBody>
          <a:bodyPr/>
          <a:lstStyle/>
          <a:p>
            <a:r>
              <a:rPr lang="en-AU"/>
              <a:t>Analytics and the tricky bits</a:t>
            </a:r>
          </a:p>
        </p:txBody>
      </p:sp>
      <p:sp>
        <p:nvSpPr>
          <p:cNvPr id="6" name="Text Placeholder 5">
            <a:extLst>
              <a:ext uri="{FF2B5EF4-FFF2-40B4-BE49-F238E27FC236}">
                <a16:creationId xmlns:a16="http://schemas.microsoft.com/office/drawing/2014/main" id="{84A6D193-D109-48B6-93B1-EABA19615398}"/>
              </a:ext>
            </a:extLst>
          </p:cNvPr>
          <p:cNvSpPr>
            <a:spLocks noGrp="1"/>
          </p:cNvSpPr>
          <p:nvPr>
            <p:ph type="body" sz="quarter" idx="13"/>
          </p:nvPr>
        </p:nvSpPr>
        <p:spPr>
          <a:xfrm>
            <a:off x="3617212" y="3227354"/>
            <a:ext cx="2761685" cy="415498"/>
          </a:xfrm>
        </p:spPr>
        <p:txBody>
          <a:bodyPr/>
          <a:lstStyle/>
          <a:p>
            <a:r>
              <a:rPr lang="en-AU" b="0"/>
              <a:t>Citation Metadata Details</a:t>
            </a:r>
          </a:p>
        </p:txBody>
      </p:sp>
      <p:sp>
        <p:nvSpPr>
          <p:cNvPr id="8" name="Text Placeholder 7">
            <a:extLst>
              <a:ext uri="{FF2B5EF4-FFF2-40B4-BE49-F238E27FC236}">
                <a16:creationId xmlns:a16="http://schemas.microsoft.com/office/drawing/2014/main" id="{B2FFF3D0-4F0C-41BC-950C-C077A66491FA}"/>
              </a:ext>
            </a:extLst>
          </p:cNvPr>
          <p:cNvSpPr>
            <a:spLocks noGrp="1"/>
          </p:cNvSpPr>
          <p:nvPr>
            <p:ph type="body" sz="quarter" idx="15"/>
          </p:nvPr>
        </p:nvSpPr>
        <p:spPr>
          <a:xfrm>
            <a:off x="4060723" y="2195407"/>
            <a:ext cx="2286000" cy="415498"/>
          </a:xfrm>
        </p:spPr>
        <p:txBody>
          <a:bodyPr/>
          <a:lstStyle/>
          <a:p>
            <a:r>
              <a:rPr lang="en-AU" b="0"/>
              <a:t>Citation Copyright</a:t>
            </a:r>
          </a:p>
        </p:txBody>
      </p:sp>
      <p:sp>
        <p:nvSpPr>
          <p:cNvPr id="9" name="Slide Number Placeholder 8">
            <a:extLst>
              <a:ext uri="{FF2B5EF4-FFF2-40B4-BE49-F238E27FC236}">
                <a16:creationId xmlns:a16="http://schemas.microsoft.com/office/drawing/2014/main" id="{DFEFCB47-BF93-4B81-A959-B178CFE43303}"/>
              </a:ext>
            </a:extLst>
          </p:cNvPr>
          <p:cNvSpPr>
            <a:spLocks noGrp="1"/>
          </p:cNvSpPr>
          <p:nvPr>
            <p:ph type="sldNum" sz="quarter" idx="4"/>
          </p:nvPr>
        </p:nvSpPr>
        <p:spPr/>
        <p:txBody>
          <a:bodyPr/>
          <a:lstStyle/>
          <a:p>
            <a:fld id="{4997E989-D798-4C62-8E93-3D2D613C2488}" type="slidenum">
              <a:rPr lang="en-US" smtClean="0"/>
              <a:pPr/>
              <a:t>15</a:t>
            </a:fld>
            <a:endParaRPr lang="en-US"/>
          </a:p>
        </p:txBody>
      </p:sp>
      <p:cxnSp>
        <p:nvCxnSpPr>
          <p:cNvPr id="15" name="Straight Arrow Connector 14">
            <a:extLst>
              <a:ext uri="{FF2B5EF4-FFF2-40B4-BE49-F238E27FC236}">
                <a16:creationId xmlns:a16="http://schemas.microsoft.com/office/drawing/2014/main" id="{32922703-7108-4D0C-90EE-485AC5CE7923}"/>
              </a:ext>
            </a:extLst>
          </p:cNvPr>
          <p:cNvCxnSpPr>
            <a:cxnSpLocks/>
          </p:cNvCxnSpPr>
          <p:nvPr/>
        </p:nvCxnSpPr>
        <p:spPr>
          <a:xfrm>
            <a:off x="2064774" y="3636749"/>
            <a:ext cx="384672" cy="6103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83337A6-F362-4C4A-A71D-71BDEC66CF72}"/>
              </a:ext>
            </a:extLst>
          </p:cNvPr>
          <p:cNvCxnSpPr>
            <a:cxnSpLocks/>
          </p:cNvCxnSpPr>
          <p:nvPr/>
        </p:nvCxnSpPr>
        <p:spPr>
          <a:xfrm flipH="1">
            <a:off x="4060723" y="3636749"/>
            <a:ext cx="577825" cy="669802"/>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7AC8CC8-72CB-4AD1-B4D5-4199F750F36C}"/>
              </a:ext>
            </a:extLst>
          </p:cNvPr>
          <p:cNvCxnSpPr>
            <a:cxnSpLocks/>
          </p:cNvCxnSpPr>
          <p:nvPr/>
        </p:nvCxnSpPr>
        <p:spPr>
          <a:xfrm>
            <a:off x="4890836" y="3629633"/>
            <a:ext cx="625773" cy="669802"/>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EF3022B-8F29-493B-85D1-E91B634F5DE5}"/>
              </a:ext>
            </a:extLst>
          </p:cNvPr>
          <p:cNvCxnSpPr>
            <a:cxnSpLocks/>
          </p:cNvCxnSpPr>
          <p:nvPr/>
        </p:nvCxnSpPr>
        <p:spPr>
          <a:xfrm>
            <a:off x="6025428" y="2432423"/>
            <a:ext cx="1899372" cy="1814672"/>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7103873-81F3-4E5B-B623-5F226C53A66D}"/>
              </a:ext>
            </a:extLst>
          </p:cNvPr>
          <p:cNvCxnSpPr>
            <a:cxnSpLocks/>
          </p:cNvCxnSpPr>
          <p:nvPr/>
        </p:nvCxnSpPr>
        <p:spPr>
          <a:xfrm>
            <a:off x="5503116" y="2605272"/>
            <a:ext cx="1412778" cy="1641823"/>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62CA517-916E-420F-B69D-58EC4E438511}"/>
              </a:ext>
            </a:extLst>
          </p:cNvPr>
          <p:cNvCxnSpPr>
            <a:cxnSpLocks/>
          </p:cNvCxnSpPr>
          <p:nvPr/>
        </p:nvCxnSpPr>
        <p:spPr>
          <a:xfrm flipH="1">
            <a:off x="3009530" y="2605272"/>
            <a:ext cx="1247362" cy="161162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252BF6C-AF08-4042-A277-B13C3529C4AE}"/>
              </a:ext>
            </a:extLst>
          </p:cNvPr>
          <p:cNvPicPr>
            <a:picLocks noChangeAspect="1"/>
          </p:cNvPicPr>
          <p:nvPr/>
        </p:nvPicPr>
        <p:blipFill>
          <a:blip r:embed="rId3"/>
          <a:stretch>
            <a:fillRect/>
          </a:stretch>
        </p:blipFill>
        <p:spPr>
          <a:xfrm>
            <a:off x="2374447" y="4306551"/>
            <a:ext cx="6676190" cy="1961905"/>
          </a:xfrm>
          <a:prstGeom prst="rect">
            <a:avLst/>
          </a:prstGeom>
        </p:spPr>
      </p:pic>
    </p:spTree>
    <p:extLst>
      <p:ext uri="{BB962C8B-B14F-4D97-AF65-F5344CB8AC3E}">
        <p14:creationId xmlns:p14="http://schemas.microsoft.com/office/powerpoint/2010/main" val="196060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1B2E3D-2C1C-4102-BCB0-0ED4F15C9553}"/>
              </a:ext>
            </a:extLst>
          </p:cNvPr>
          <p:cNvSpPr>
            <a:spLocks noGrp="1"/>
          </p:cNvSpPr>
          <p:nvPr>
            <p:ph type="body" sz="quarter" idx="10"/>
          </p:nvPr>
        </p:nvSpPr>
        <p:spPr>
          <a:xfrm>
            <a:off x="6095999" y="431800"/>
            <a:ext cx="6587613" cy="1115177"/>
          </a:xfrm>
        </p:spPr>
        <p:txBody>
          <a:bodyPr/>
          <a:lstStyle/>
          <a:p>
            <a:r>
              <a:rPr lang="en-AU"/>
              <a:t>Part 1: About the work</a:t>
            </a:r>
          </a:p>
          <a:p>
            <a:endParaRPr lang="en-AU"/>
          </a:p>
        </p:txBody>
      </p:sp>
      <p:sp>
        <p:nvSpPr>
          <p:cNvPr id="3" name="Text Placeholder 2">
            <a:extLst>
              <a:ext uri="{FF2B5EF4-FFF2-40B4-BE49-F238E27FC236}">
                <a16:creationId xmlns:a16="http://schemas.microsoft.com/office/drawing/2014/main" id="{FFE37B3C-2031-4DDA-80DC-A33A4EED2894}"/>
              </a:ext>
            </a:extLst>
          </p:cNvPr>
          <p:cNvSpPr>
            <a:spLocks noGrp="1"/>
          </p:cNvSpPr>
          <p:nvPr>
            <p:ph type="body" sz="quarter" idx="11"/>
          </p:nvPr>
        </p:nvSpPr>
        <p:spPr>
          <a:xfrm>
            <a:off x="0" y="2474964"/>
            <a:ext cx="4066968" cy="1414072"/>
          </a:xfrm>
        </p:spPr>
        <p:txBody>
          <a:bodyPr/>
          <a:lstStyle/>
          <a:p>
            <a:r>
              <a:rPr lang="en-AU" b="0">
                <a:cs typeface="Segoe UI" panose="020B0502040204020203" pitchFamily="34" charset="0"/>
              </a:rPr>
              <a:t>When citation = book then use </a:t>
            </a:r>
            <a:r>
              <a:rPr lang="en-AU" b="0"/>
              <a:t>"Citation Metadata </a:t>
            </a:r>
            <a:r>
              <a:rPr lang="en-AU" b="0" err="1"/>
              <a:t>Details"."Title</a:t>
            </a:r>
            <a:r>
              <a:rPr lang="en-AU" b="0"/>
              <a:t>“</a:t>
            </a:r>
          </a:p>
          <a:p>
            <a:r>
              <a:rPr lang="en-AU" b="0">
                <a:cs typeface="Segoe UI" panose="020B0502040204020203" pitchFamily="34" charset="0"/>
              </a:rPr>
              <a:t>When citation = article then use </a:t>
            </a:r>
            <a:r>
              <a:rPr lang="en-AU" b="0"/>
              <a:t>"Citation Metadata </a:t>
            </a:r>
            <a:r>
              <a:rPr lang="en-AU" b="0" err="1"/>
              <a:t>Details"."Journal</a:t>
            </a:r>
            <a:r>
              <a:rPr lang="en-AU" b="0"/>
              <a:t> Title"</a:t>
            </a:r>
            <a:r>
              <a:rPr lang="en-AU" b="0">
                <a:cs typeface="Segoe UI" panose="020B0502040204020203" pitchFamily="34" charset="0"/>
              </a:rPr>
              <a:t> </a:t>
            </a:r>
          </a:p>
        </p:txBody>
      </p:sp>
      <p:sp>
        <p:nvSpPr>
          <p:cNvPr id="4" name="Title 3">
            <a:extLst>
              <a:ext uri="{FF2B5EF4-FFF2-40B4-BE49-F238E27FC236}">
                <a16:creationId xmlns:a16="http://schemas.microsoft.com/office/drawing/2014/main" id="{433D6248-8FED-4EA3-B724-145A0005966B}"/>
              </a:ext>
            </a:extLst>
          </p:cNvPr>
          <p:cNvSpPr>
            <a:spLocks noGrp="1"/>
          </p:cNvSpPr>
          <p:nvPr>
            <p:ph type="title"/>
          </p:nvPr>
        </p:nvSpPr>
        <p:spPr>
          <a:xfrm>
            <a:off x="555244" y="0"/>
            <a:ext cx="4083304" cy="1357295"/>
          </a:xfrm>
        </p:spPr>
        <p:txBody>
          <a:bodyPr/>
          <a:lstStyle/>
          <a:p>
            <a:r>
              <a:rPr lang="en-AU"/>
              <a:t>Analytics and the tricky bits</a:t>
            </a:r>
          </a:p>
        </p:txBody>
      </p:sp>
      <p:sp>
        <p:nvSpPr>
          <p:cNvPr id="8" name="Text Placeholder 7">
            <a:extLst>
              <a:ext uri="{FF2B5EF4-FFF2-40B4-BE49-F238E27FC236}">
                <a16:creationId xmlns:a16="http://schemas.microsoft.com/office/drawing/2014/main" id="{B2FFF3D0-4F0C-41BC-950C-C077A66491FA}"/>
              </a:ext>
            </a:extLst>
          </p:cNvPr>
          <p:cNvSpPr>
            <a:spLocks noGrp="1"/>
          </p:cNvSpPr>
          <p:nvPr>
            <p:ph type="body" sz="quarter" idx="15"/>
          </p:nvPr>
        </p:nvSpPr>
        <p:spPr>
          <a:xfrm>
            <a:off x="4217669" y="1668409"/>
            <a:ext cx="4168877" cy="1208536"/>
          </a:xfrm>
        </p:spPr>
        <p:txBody>
          <a:bodyPr/>
          <a:lstStyle/>
          <a:p>
            <a:r>
              <a:rPr lang="en-AU" b="0">
                <a:cs typeface="Segoe UI" panose="020B0502040204020203" pitchFamily="34" charset="0"/>
              </a:rPr>
              <a:t>When citation = book then use </a:t>
            </a:r>
            <a:r>
              <a:rPr lang="en-AU" b="0"/>
              <a:t>"Citation Metadata </a:t>
            </a:r>
            <a:r>
              <a:rPr lang="en-AU" b="0" err="1"/>
              <a:t>Details"."Book</a:t>
            </a:r>
            <a:r>
              <a:rPr lang="en-AU" b="0"/>
              <a:t> Chapter Title“</a:t>
            </a:r>
          </a:p>
          <a:p>
            <a:r>
              <a:rPr lang="en-AU" b="0">
                <a:cs typeface="Segoe UI" panose="020B0502040204020203" pitchFamily="34" charset="0"/>
              </a:rPr>
              <a:t>When citation = article then use </a:t>
            </a:r>
            <a:r>
              <a:rPr lang="en-AU" b="0"/>
              <a:t>"Citation Metadata </a:t>
            </a:r>
            <a:r>
              <a:rPr lang="en-AU" b="0" err="1"/>
              <a:t>Details"."Title</a:t>
            </a:r>
            <a:r>
              <a:rPr lang="en-AU" b="0"/>
              <a:t>"</a:t>
            </a:r>
          </a:p>
        </p:txBody>
      </p:sp>
      <p:sp>
        <p:nvSpPr>
          <p:cNvPr id="9" name="Slide Number Placeholder 8">
            <a:extLst>
              <a:ext uri="{FF2B5EF4-FFF2-40B4-BE49-F238E27FC236}">
                <a16:creationId xmlns:a16="http://schemas.microsoft.com/office/drawing/2014/main" id="{DFEFCB47-BF93-4B81-A959-B178CFE43303}"/>
              </a:ext>
            </a:extLst>
          </p:cNvPr>
          <p:cNvSpPr>
            <a:spLocks noGrp="1"/>
          </p:cNvSpPr>
          <p:nvPr>
            <p:ph type="sldNum" sz="quarter" idx="4"/>
          </p:nvPr>
        </p:nvSpPr>
        <p:spPr/>
        <p:txBody>
          <a:bodyPr/>
          <a:lstStyle/>
          <a:p>
            <a:fld id="{4997E989-D798-4C62-8E93-3D2D613C2488}" type="slidenum">
              <a:rPr lang="en-US" smtClean="0"/>
              <a:pPr/>
              <a:t>16</a:t>
            </a:fld>
            <a:endParaRPr lang="en-US"/>
          </a:p>
        </p:txBody>
      </p:sp>
      <p:cxnSp>
        <p:nvCxnSpPr>
          <p:cNvPr id="21" name="Straight Arrow Connector 20">
            <a:extLst>
              <a:ext uri="{FF2B5EF4-FFF2-40B4-BE49-F238E27FC236}">
                <a16:creationId xmlns:a16="http://schemas.microsoft.com/office/drawing/2014/main" id="{083337A6-F362-4C4A-A71D-71BDEC66CF72}"/>
              </a:ext>
            </a:extLst>
          </p:cNvPr>
          <p:cNvCxnSpPr>
            <a:cxnSpLocks/>
          </p:cNvCxnSpPr>
          <p:nvPr/>
        </p:nvCxnSpPr>
        <p:spPr>
          <a:xfrm flipH="1">
            <a:off x="6102210" y="2853980"/>
            <a:ext cx="1" cy="1364216"/>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EF3022B-8F29-493B-85D1-E91B634F5DE5}"/>
              </a:ext>
            </a:extLst>
          </p:cNvPr>
          <p:cNvCxnSpPr>
            <a:cxnSpLocks/>
          </p:cNvCxnSpPr>
          <p:nvPr/>
        </p:nvCxnSpPr>
        <p:spPr>
          <a:xfrm flipH="1">
            <a:off x="7368466" y="3188881"/>
            <a:ext cx="926444" cy="1029315"/>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62CA517-916E-420F-B69D-58EC4E438511}"/>
              </a:ext>
            </a:extLst>
          </p:cNvPr>
          <p:cNvCxnSpPr>
            <a:cxnSpLocks/>
          </p:cNvCxnSpPr>
          <p:nvPr/>
        </p:nvCxnSpPr>
        <p:spPr>
          <a:xfrm>
            <a:off x="3660973" y="3429000"/>
            <a:ext cx="1032455" cy="835037"/>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4563435-1229-424A-B7D2-CE2BC002A61F}"/>
              </a:ext>
            </a:extLst>
          </p:cNvPr>
          <p:cNvSpPr/>
          <p:nvPr/>
        </p:nvSpPr>
        <p:spPr>
          <a:xfrm>
            <a:off x="8103005" y="2604106"/>
            <a:ext cx="2916195" cy="584775"/>
          </a:xfrm>
          <a:prstGeom prst="rect">
            <a:avLst/>
          </a:prstGeom>
        </p:spPr>
        <p:txBody>
          <a:bodyPr wrap="square">
            <a:spAutoFit/>
          </a:bodyPr>
          <a:lstStyle/>
          <a:p>
            <a:r>
              <a:rPr lang="en-AU" sz="1600"/>
              <a:t>Used SUBSTRING to display the last character</a:t>
            </a:r>
          </a:p>
        </p:txBody>
      </p:sp>
      <p:sp>
        <p:nvSpPr>
          <p:cNvPr id="14" name="Rectangle 13">
            <a:extLst>
              <a:ext uri="{FF2B5EF4-FFF2-40B4-BE49-F238E27FC236}">
                <a16:creationId xmlns:a16="http://schemas.microsoft.com/office/drawing/2014/main" id="{B87B5202-0E9E-40A9-8AE1-63FEEC295DCD}"/>
              </a:ext>
            </a:extLst>
          </p:cNvPr>
          <p:cNvSpPr/>
          <p:nvPr/>
        </p:nvSpPr>
        <p:spPr>
          <a:xfrm>
            <a:off x="9770430" y="3772141"/>
            <a:ext cx="2608877" cy="830997"/>
          </a:xfrm>
          <a:prstGeom prst="rect">
            <a:avLst/>
          </a:prstGeom>
        </p:spPr>
        <p:txBody>
          <a:bodyPr wrap="square">
            <a:spAutoFit/>
          </a:bodyPr>
          <a:lstStyle/>
          <a:p>
            <a:r>
              <a:rPr lang="en-AU" sz="1600"/>
              <a:t>Used Bins to group Academic Departments into Faculties</a:t>
            </a:r>
          </a:p>
        </p:txBody>
      </p:sp>
      <p:cxnSp>
        <p:nvCxnSpPr>
          <p:cNvPr id="30" name="Straight Arrow Connector 29">
            <a:extLst>
              <a:ext uri="{FF2B5EF4-FFF2-40B4-BE49-F238E27FC236}">
                <a16:creationId xmlns:a16="http://schemas.microsoft.com/office/drawing/2014/main" id="{5CEC4BB2-959E-483D-82DC-285F6BE8588D}"/>
              </a:ext>
            </a:extLst>
          </p:cNvPr>
          <p:cNvCxnSpPr>
            <a:cxnSpLocks/>
          </p:cNvCxnSpPr>
          <p:nvPr/>
        </p:nvCxnSpPr>
        <p:spPr>
          <a:xfrm flipH="1">
            <a:off x="9032670" y="4070555"/>
            <a:ext cx="729228" cy="5249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A67AE04-F154-40D8-80B4-B92A7A6E4EA5}"/>
              </a:ext>
            </a:extLst>
          </p:cNvPr>
          <p:cNvPicPr>
            <a:picLocks noChangeAspect="1"/>
          </p:cNvPicPr>
          <p:nvPr/>
        </p:nvPicPr>
        <p:blipFill>
          <a:blip r:embed="rId3"/>
          <a:stretch>
            <a:fillRect/>
          </a:stretch>
        </p:blipFill>
        <p:spPr>
          <a:xfrm>
            <a:off x="2356480" y="4283590"/>
            <a:ext cx="6676190" cy="1961905"/>
          </a:xfrm>
          <a:prstGeom prst="rect">
            <a:avLst/>
          </a:prstGeom>
        </p:spPr>
      </p:pic>
    </p:spTree>
    <p:extLst>
      <p:ext uri="{BB962C8B-B14F-4D97-AF65-F5344CB8AC3E}">
        <p14:creationId xmlns:p14="http://schemas.microsoft.com/office/powerpoint/2010/main" val="213179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uiExpand="1" build="p"/>
      <p:bldP spid="1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1B2E3D-2C1C-4102-BCB0-0ED4F15C9553}"/>
              </a:ext>
            </a:extLst>
          </p:cNvPr>
          <p:cNvSpPr>
            <a:spLocks noGrp="1"/>
          </p:cNvSpPr>
          <p:nvPr>
            <p:ph type="body" sz="quarter" idx="10"/>
          </p:nvPr>
        </p:nvSpPr>
        <p:spPr>
          <a:xfrm>
            <a:off x="6096000" y="431801"/>
            <a:ext cx="5447072" cy="1023374"/>
          </a:xfrm>
        </p:spPr>
        <p:txBody>
          <a:bodyPr/>
          <a:lstStyle/>
          <a:p>
            <a:r>
              <a:rPr lang="en-AU"/>
              <a:t>Part 2: What are you doing with the work?</a:t>
            </a:r>
          </a:p>
          <a:p>
            <a:endParaRPr lang="en-AU"/>
          </a:p>
        </p:txBody>
      </p:sp>
      <p:sp>
        <p:nvSpPr>
          <p:cNvPr id="4" name="Title 3">
            <a:extLst>
              <a:ext uri="{FF2B5EF4-FFF2-40B4-BE49-F238E27FC236}">
                <a16:creationId xmlns:a16="http://schemas.microsoft.com/office/drawing/2014/main" id="{433D6248-8FED-4EA3-B724-145A0005966B}"/>
              </a:ext>
            </a:extLst>
          </p:cNvPr>
          <p:cNvSpPr>
            <a:spLocks noGrp="1"/>
          </p:cNvSpPr>
          <p:nvPr>
            <p:ph type="title"/>
          </p:nvPr>
        </p:nvSpPr>
        <p:spPr>
          <a:xfrm>
            <a:off x="555244" y="0"/>
            <a:ext cx="4083304" cy="1357295"/>
          </a:xfrm>
        </p:spPr>
        <p:txBody>
          <a:bodyPr/>
          <a:lstStyle/>
          <a:p>
            <a:r>
              <a:rPr lang="en-AU"/>
              <a:t>Analytics and the tricky bits</a:t>
            </a:r>
          </a:p>
        </p:txBody>
      </p:sp>
      <p:sp>
        <p:nvSpPr>
          <p:cNvPr id="8" name="Text Placeholder 7">
            <a:extLst>
              <a:ext uri="{FF2B5EF4-FFF2-40B4-BE49-F238E27FC236}">
                <a16:creationId xmlns:a16="http://schemas.microsoft.com/office/drawing/2014/main" id="{B2FFF3D0-4F0C-41BC-950C-C077A66491FA}"/>
              </a:ext>
            </a:extLst>
          </p:cNvPr>
          <p:cNvSpPr>
            <a:spLocks noGrp="1"/>
          </p:cNvSpPr>
          <p:nvPr>
            <p:ph type="body" sz="quarter" idx="15"/>
          </p:nvPr>
        </p:nvSpPr>
        <p:spPr>
          <a:xfrm>
            <a:off x="3648075" y="2540894"/>
            <a:ext cx="5447072" cy="1080296"/>
          </a:xfrm>
        </p:spPr>
        <p:txBody>
          <a:bodyPr/>
          <a:lstStyle/>
          <a:p>
            <a:r>
              <a:rPr lang="en-AU" b="0">
                <a:cs typeface="Segoe UI" panose="020B0502040204020203" pitchFamily="34" charset="0"/>
              </a:rPr>
              <a:t>All contain CASE WHEN formulas looking for the presence of a citation alert containing ‘Resource Sharing’ (to determine whether we communicated or both)</a:t>
            </a:r>
            <a:endParaRPr lang="en-AU" b="0"/>
          </a:p>
        </p:txBody>
      </p:sp>
      <p:sp>
        <p:nvSpPr>
          <p:cNvPr id="9" name="Slide Number Placeholder 8">
            <a:extLst>
              <a:ext uri="{FF2B5EF4-FFF2-40B4-BE49-F238E27FC236}">
                <a16:creationId xmlns:a16="http://schemas.microsoft.com/office/drawing/2014/main" id="{DFEFCB47-BF93-4B81-A959-B178CFE43303}"/>
              </a:ext>
            </a:extLst>
          </p:cNvPr>
          <p:cNvSpPr>
            <a:spLocks noGrp="1"/>
          </p:cNvSpPr>
          <p:nvPr>
            <p:ph type="sldNum" sz="quarter" idx="4"/>
          </p:nvPr>
        </p:nvSpPr>
        <p:spPr/>
        <p:txBody>
          <a:bodyPr/>
          <a:lstStyle/>
          <a:p>
            <a:fld id="{4997E989-D798-4C62-8E93-3D2D613C2488}" type="slidenum">
              <a:rPr lang="en-US" smtClean="0"/>
              <a:pPr/>
              <a:t>17</a:t>
            </a:fld>
            <a:endParaRPr lang="en-US"/>
          </a:p>
        </p:txBody>
      </p:sp>
      <p:sp>
        <p:nvSpPr>
          <p:cNvPr id="12" name="Left Brace 11">
            <a:extLst>
              <a:ext uri="{FF2B5EF4-FFF2-40B4-BE49-F238E27FC236}">
                <a16:creationId xmlns:a16="http://schemas.microsoft.com/office/drawing/2014/main" id="{DB23CAC5-F486-48E8-8482-47B94ECDDCEF}"/>
              </a:ext>
            </a:extLst>
          </p:cNvPr>
          <p:cNvSpPr/>
          <p:nvPr/>
        </p:nvSpPr>
        <p:spPr>
          <a:xfrm rot="5400000">
            <a:off x="5831608" y="2405045"/>
            <a:ext cx="501643" cy="3131665"/>
          </a:xfrm>
          <a:prstGeom prst="leftBrace">
            <a:avLst>
              <a:gd name="adj1" fmla="val 71195"/>
              <a:gd name="adj2" fmla="val 48291"/>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pic>
        <p:nvPicPr>
          <p:cNvPr id="22" name="Picture 21">
            <a:extLst>
              <a:ext uri="{FF2B5EF4-FFF2-40B4-BE49-F238E27FC236}">
                <a16:creationId xmlns:a16="http://schemas.microsoft.com/office/drawing/2014/main" id="{1CA85B5F-5607-4CD5-96EA-BE0329DBAB67}"/>
              </a:ext>
            </a:extLst>
          </p:cNvPr>
          <p:cNvPicPr>
            <a:picLocks noChangeAspect="1"/>
          </p:cNvPicPr>
          <p:nvPr/>
        </p:nvPicPr>
        <p:blipFill rotWithShape="1">
          <a:blip r:embed="rId3"/>
          <a:srcRect r="58101"/>
          <a:stretch/>
        </p:blipFill>
        <p:spPr>
          <a:xfrm>
            <a:off x="4543738" y="4231432"/>
            <a:ext cx="3104524" cy="1895238"/>
          </a:xfrm>
          <a:prstGeom prst="rect">
            <a:avLst/>
          </a:prstGeom>
        </p:spPr>
      </p:pic>
    </p:spTree>
    <p:extLst>
      <p:ext uri="{BB962C8B-B14F-4D97-AF65-F5344CB8AC3E}">
        <p14:creationId xmlns:p14="http://schemas.microsoft.com/office/powerpoint/2010/main" val="67836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25F9B9-2047-4E82-AFAD-6A64CFA33E5A}"/>
              </a:ext>
            </a:extLst>
          </p:cNvPr>
          <p:cNvPicPr>
            <a:picLocks noChangeAspect="1"/>
          </p:cNvPicPr>
          <p:nvPr/>
        </p:nvPicPr>
        <p:blipFill rotWithShape="1">
          <a:blip r:embed="rId3"/>
          <a:srcRect r="58101"/>
          <a:stretch/>
        </p:blipFill>
        <p:spPr>
          <a:xfrm>
            <a:off x="4543738" y="4231432"/>
            <a:ext cx="3104524" cy="1895238"/>
          </a:xfrm>
          <a:prstGeom prst="rect">
            <a:avLst/>
          </a:prstGeom>
        </p:spPr>
      </p:pic>
      <p:sp>
        <p:nvSpPr>
          <p:cNvPr id="2" name="Text Placeholder 1">
            <a:extLst>
              <a:ext uri="{FF2B5EF4-FFF2-40B4-BE49-F238E27FC236}">
                <a16:creationId xmlns:a16="http://schemas.microsoft.com/office/drawing/2014/main" id="{DB1B2E3D-2C1C-4102-BCB0-0ED4F15C9553}"/>
              </a:ext>
            </a:extLst>
          </p:cNvPr>
          <p:cNvSpPr>
            <a:spLocks noGrp="1"/>
          </p:cNvSpPr>
          <p:nvPr>
            <p:ph type="body" sz="quarter" idx="10"/>
          </p:nvPr>
        </p:nvSpPr>
        <p:spPr>
          <a:xfrm>
            <a:off x="6096000" y="431801"/>
            <a:ext cx="5447072" cy="1023374"/>
          </a:xfrm>
        </p:spPr>
        <p:txBody>
          <a:bodyPr/>
          <a:lstStyle/>
          <a:p>
            <a:r>
              <a:rPr lang="en-AU"/>
              <a:t>Part 2: What are you doing with the work?</a:t>
            </a:r>
          </a:p>
          <a:p>
            <a:endParaRPr lang="en-AU"/>
          </a:p>
        </p:txBody>
      </p:sp>
      <p:sp>
        <p:nvSpPr>
          <p:cNvPr id="4" name="Title 3">
            <a:extLst>
              <a:ext uri="{FF2B5EF4-FFF2-40B4-BE49-F238E27FC236}">
                <a16:creationId xmlns:a16="http://schemas.microsoft.com/office/drawing/2014/main" id="{433D6248-8FED-4EA3-B724-145A0005966B}"/>
              </a:ext>
            </a:extLst>
          </p:cNvPr>
          <p:cNvSpPr>
            <a:spLocks noGrp="1"/>
          </p:cNvSpPr>
          <p:nvPr>
            <p:ph type="title"/>
          </p:nvPr>
        </p:nvSpPr>
        <p:spPr>
          <a:xfrm>
            <a:off x="555244" y="0"/>
            <a:ext cx="4083304" cy="1357295"/>
          </a:xfrm>
        </p:spPr>
        <p:txBody>
          <a:bodyPr/>
          <a:lstStyle/>
          <a:p>
            <a:r>
              <a:rPr lang="en-AU"/>
              <a:t>Analytics and the tricky bits</a:t>
            </a:r>
          </a:p>
        </p:txBody>
      </p:sp>
      <p:sp>
        <p:nvSpPr>
          <p:cNvPr id="9" name="Slide Number Placeholder 8">
            <a:extLst>
              <a:ext uri="{FF2B5EF4-FFF2-40B4-BE49-F238E27FC236}">
                <a16:creationId xmlns:a16="http://schemas.microsoft.com/office/drawing/2014/main" id="{DFEFCB47-BF93-4B81-A959-B178CFE43303}"/>
              </a:ext>
            </a:extLst>
          </p:cNvPr>
          <p:cNvSpPr>
            <a:spLocks noGrp="1"/>
          </p:cNvSpPr>
          <p:nvPr>
            <p:ph type="sldNum" sz="quarter" idx="4"/>
          </p:nvPr>
        </p:nvSpPr>
        <p:spPr/>
        <p:txBody>
          <a:bodyPr/>
          <a:lstStyle/>
          <a:p>
            <a:fld id="{4997E989-D798-4C62-8E93-3D2D613C2488}" type="slidenum">
              <a:rPr lang="en-US" smtClean="0"/>
              <a:pPr/>
              <a:t>18</a:t>
            </a:fld>
            <a:endParaRPr lang="en-US"/>
          </a:p>
        </p:txBody>
      </p:sp>
      <p:sp>
        <p:nvSpPr>
          <p:cNvPr id="10" name="Text Placeholder 2">
            <a:extLst>
              <a:ext uri="{FF2B5EF4-FFF2-40B4-BE49-F238E27FC236}">
                <a16:creationId xmlns:a16="http://schemas.microsoft.com/office/drawing/2014/main" id="{2B83872D-E956-4C75-95AF-BE0EE5FECF50}"/>
              </a:ext>
            </a:extLst>
          </p:cNvPr>
          <p:cNvSpPr>
            <a:spLocks noGrp="1"/>
          </p:cNvSpPr>
          <p:nvPr>
            <p:ph type="body" sz="quarter" idx="11"/>
          </p:nvPr>
        </p:nvSpPr>
        <p:spPr>
          <a:xfrm>
            <a:off x="1405439" y="2900413"/>
            <a:ext cx="4066968" cy="415498"/>
          </a:xfrm>
        </p:spPr>
        <p:txBody>
          <a:bodyPr/>
          <a:lstStyle/>
          <a:p>
            <a:r>
              <a:rPr lang="en-AU" b="0"/>
              <a:t>"Citation </a:t>
            </a:r>
            <a:r>
              <a:rPr lang="en-AU" b="0" err="1"/>
              <a:t>Copyright"."CC</a:t>
            </a:r>
            <a:r>
              <a:rPr lang="en-AU" b="0"/>
              <a:t> Approval Date"</a:t>
            </a:r>
            <a:endParaRPr lang="en-AU" b="0">
              <a:cs typeface="Segoe UI" panose="020B0502040204020203" pitchFamily="34" charset="0"/>
            </a:endParaRPr>
          </a:p>
        </p:txBody>
      </p:sp>
      <p:sp>
        <p:nvSpPr>
          <p:cNvPr id="11" name="Text Placeholder 7">
            <a:extLst>
              <a:ext uri="{FF2B5EF4-FFF2-40B4-BE49-F238E27FC236}">
                <a16:creationId xmlns:a16="http://schemas.microsoft.com/office/drawing/2014/main" id="{B06AF7F2-387C-4D72-9AAE-5FD7679AB406}"/>
              </a:ext>
            </a:extLst>
          </p:cNvPr>
          <p:cNvSpPr txBox="1">
            <a:spLocks/>
          </p:cNvSpPr>
          <p:nvPr/>
        </p:nvSpPr>
        <p:spPr>
          <a:xfrm>
            <a:off x="4707858" y="2194706"/>
            <a:ext cx="3421996" cy="637097"/>
          </a:xfrm>
          <a:prstGeom prst="rect">
            <a:avLst/>
          </a:prstGeom>
        </p:spPr>
        <p:txBody>
          <a:bodyPr vert="horz" wrap="square" lIns="182880" tIns="146304"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b="1" kern="1200" dirty="0">
                <a:solidFill>
                  <a:schemeClr val="tx1">
                    <a:lumMod val="85000"/>
                    <a:lumOff val="15000"/>
                  </a:schemeClr>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400" b="0" kern="1200" dirty="0">
                <a:solidFill>
                  <a:schemeClr val="tx1"/>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200" b="0"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100" b="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100" b="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a:cs typeface="Segoe UI" panose="020B0502040204020203" pitchFamily="34" charset="0"/>
              </a:rPr>
              <a:t>Scanned when no Citation Alert containing ‘Resource Sharing’</a:t>
            </a:r>
            <a:endParaRPr lang="en-AU" b="0"/>
          </a:p>
        </p:txBody>
      </p:sp>
      <p:cxnSp>
        <p:nvCxnSpPr>
          <p:cNvPr id="13" name="Straight Arrow Connector 12">
            <a:extLst>
              <a:ext uri="{FF2B5EF4-FFF2-40B4-BE49-F238E27FC236}">
                <a16:creationId xmlns:a16="http://schemas.microsoft.com/office/drawing/2014/main" id="{74E67359-16C8-4FAC-AA2E-826553D83C03}"/>
              </a:ext>
            </a:extLst>
          </p:cNvPr>
          <p:cNvCxnSpPr>
            <a:cxnSpLocks/>
          </p:cNvCxnSpPr>
          <p:nvPr/>
        </p:nvCxnSpPr>
        <p:spPr>
          <a:xfrm flipH="1">
            <a:off x="5881212" y="2854804"/>
            <a:ext cx="130013" cy="1448684"/>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ECB0B50-C6D7-446B-9788-07DF170C46C8}"/>
              </a:ext>
            </a:extLst>
          </p:cNvPr>
          <p:cNvCxnSpPr>
            <a:cxnSpLocks/>
          </p:cNvCxnSpPr>
          <p:nvPr/>
        </p:nvCxnSpPr>
        <p:spPr>
          <a:xfrm>
            <a:off x="4139150" y="3315911"/>
            <a:ext cx="1228229" cy="944799"/>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DC2F647-D8B2-4E51-859D-1ED4FBC038F9}"/>
              </a:ext>
            </a:extLst>
          </p:cNvPr>
          <p:cNvSpPr/>
          <p:nvPr/>
        </p:nvSpPr>
        <p:spPr>
          <a:xfrm>
            <a:off x="6633774" y="2900413"/>
            <a:ext cx="3585128" cy="584775"/>
          </a:xfrm>
          <a:prstGeom prst="rect">
            <a:avLst/>
          </a:prstGeom>
        </p:spPr>
        <p:txBody>
          <a:bodyPr wrap="square">
            <a:spAutoFit/>
          </a:bodyPr>
          <a:lstStyle/>
          <a:p>
            <a:r>
              <a:rPr lang="en-AU" sz="1600">
                <a:cs typeface="Segoe UI" panose="020B0502040204020203" pitchFamily="34" charset="0"/>
              </a:rPr>
              <a:t>Use these numbers when no Citation Alert containing ‘Resource Sharing’</a:t>
            </a:r>
            <a:endParaRPr lang="en-AU" sz="1600"/>
          </a:p>
        </p:txBody>
      </p:sp>
      <p:cxnSp>
        <p:nvCxnSpPr>
          <p:cNvPr id="18" name="Straight Arrow Connector 17">
            <a:extLst>
              <a:ext uri="{FF2B5EF4-FFF2-40B4-BE49-F238E27FC236}">
                <a16:creationId xmlns:a16="http://schemas.microsoft.com/office/drawing/2014/main" id="{E9C01FAF-F3D2-4E02-BDE2-4768F1216458}"/>
              </a:ext>
            </a:extLst>
          </p:cNvPr>
          <p:cNvCxnSpPr>
            <a:cxnSpLocks/>
          </p:cNvCxnSpPr>
          <p:nvPr/>
        </p:nvCxnSpPr>
        <p:spPr>
          <a:xfrm>
            <a:off x="3438923" y="4552950"/>
            <a:ext cx="1097462" cy="3060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Left Brace 21">
            <a:extLst>
              <a:ext uri="{FF2B5EF4-FFF2-40B4-BE49-F238E27FC236}">
                <a16:creationId xmlns:a16="http://schemas.microsoft.com/office/drawing/2014/main" id="{19C2A17A-CC64-4FD7-8B54-61CF7ACAE64B}"/>
              </a:ext>
            </a:extLst>
          </p:cNvPr>
          <p:cNvSpPr/>
          <p:nvPr/>
        </p:nvSpPr>
        <p:spPr>
          <a:xfrm rot="5400000">
            <a:off x="6667374" y="3272469"/>
            <a:ext cx="501643" cy="1474838"/>
          </a:xfrm>
          <a:prstGeom prst="leftBrace">
            <a:avLst>
              <a:gd name="adj1" fmla="val 71195"/>
              <a:gd name="adj2" fmla="val 26534"/>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3" name="Text Placeholder 7">
            <a:extLst>
              <a:ext uri="{FF2B5EF4-FFF2-40B4-BE49-F238E27FC236}">
                <a16:creationId xmlns:a16="http://schemas.microsoft.com/office/drawing/2014/main" id="{C0B5C866-C99E-4A83-B933-D91AF54DADF0}"/>
              </a:ext>
            </a:extLst>
          </p:cNvPr>
          <p:cNvSpPr txBox="1">
            <a:spLocks/>
          </p:cNvSpPr>
          <p:nvPr/>
        </p:nvSpPr>
        <p:spPr>
          <a:xfrm>
            <a:off x="144733" y="3758929"/>
            <a:ext cx="3726426" cy="986937"/>
          </a:xfrm>
          <a:prstGeom prst="rect">
            <a:avLst/>
          </a:prstGeom>
        </p:spPr>
        <p:txBody>
          <a:bodyPr vert="horz" wrap="square" lIns="182880" tIns="146304"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b="1" kern="1200" dirty="0">
                <a:solidFill>
                  <a:schemeClr val="tx1">
                    <a:lumMod val="85000"/>
                    <a:lumOff val="15000"/>
                  </a:schemeClr>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400" b="0" kern="1200" dirty="0">
                <a:solidFill>
                  <a:schemeClr val="tx1"/>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200" b="0"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100" b="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100" b="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a:cs typeface="Segoe UI" panose="020B0502040204020203" pitchFamily="34" charset="0"/>
              </a:rPr>
              <a:t>No citation alert for RS = Both</a:t>
            </a:r>
          </a:p>
          <a:p>
            <a:r>
              <a:rPr lang="en-AU" b="0">
                <a:cs typeface="Segoe UI" panose="020B0502040204020203" pitchFamily="34" charset="0"/>
              </a:rPr>
              <a:t>Citation alert for RS = Communicated</a:t>
            </a:r>
            <a:endParaRPr lang="en-AU" b="0"/>
          </a:p>
        </p:txBody>
      </p:sp>
    </p:spTree>
    <p:extLst>
      <p:ext uri="{BB962C8B-B14F-4D97-AF65-F5344CB8AC3E}">
        <p14:creationId xmlns:p14="http://schemas.microsoft.com/office/powerpoint/2010/main" val="250302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6"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0042CC-5F11-4F3D-B59D-0BFD27AE9762}"/>
              </a:ext>
            </a:extLst>
          </p:cNvPr>
          <p:cNvPicPr>
            <a:picLocks noChangeAspect="1"/>
          </p:cNvPicPr>
          <p:nvPr/>
        </p:nvPicPr>
        <p:blipFill rotWithShape="1">
          <a:blip r:embed="rId3"/>
          <a:srcRect l="41756" r="1"/>
          <a:stretch/>
        </p:blipFill>
        <p:spPr>
          <a:xfrm>
            <a:off x="3938210" y="4240354"/>
            <a:ext cx="4315579" cy="1895238"/>
          </a:xfrm>
          <a:prstGeom prst="rect">
            <a:avLst/>
          </a:prstGeom>
        </p:spPr>
      </p:pic>
      <p:sp>
        <p:nvSpPr>
          <p:cNvPr id="2" name="Text Placeholder 1">
            <a:extLst>
              <a:ext uri="{FF2B5EF4-FFF2-40B4-BE49-F238E27FC236}">
                <a16:creationId xmlns:a16="http://schemas.microsoft.com/office/drawing/2014/main" id="{DB1B2E3D-2C1C-4102-BCB0-0ED4F15C9553}"/>
              </a:ext>
            </a:extLst>
          </p:cNvPr>
          <p:cNvSpPr>
            <a:spLocks noGrp="1"/>
          </p:cNvSpPr>
          <p:nvPr>
            <p:ph type="body" sz="quarter" idx="10"/>
          </p:nvPr>
        </p:nvSpPr>
        <p:spPr>
          <a:xfrm>
            <a:off x="6096000" y="431801"/>
            <a:ext cx="5447072" cy="1023374"/>
          </a:xfrm>
        </p:spPr>
        <p:txBody>
          <a:bodyPr/>
          <a:lstStyle/>
          <a:p>
            <a:r>
              <a:rPr lang="en-AU"/>
              <a:t>Part 2: What are you doing with the work?</a:t>
            </a:r>
          </a:p>
          <a:p>
            <a:endParaRPr lang="en-AU"/>
          </a:p>
        </p:txBody>
      </p:sp>
      <p:sp>
        <p:nvSpPr>
          <p:cNvPr id="4" name="Title 3">
            <a:extLst>
              <a:ext uri="{FF2B5EF4-FFF2-40B4-BE49-F238E27FC236}">
                <a16:creationId xmlns:a16="http://schemas.microsoft.com/office/drawing/2014/main" id="{433D6248-8FED-4EA3-B724-145A0005966B}"/>
              </a:ext>
            </a:extLst>
          </p:cNvPr>
          <p:cNvSpPr>
            <a:spLocks noGrp="1"/>
          </p:cNvSpPr>
          <p:nvPr>
            <p:ph type="title"/>
          </p:nvPr>
        </p:nvSpPr>
        <p:spPr>
          <a:xfrm>
            <a:off x="555244" y="0"/>
            <a:ext cx="4083304" cy="1357295"/>
          </a:xfrm>
        </p:spPr>
        <p:txBody>
          <a:bodyPr/>
          <a:lstStyle/>
          <a:p>
            <a:r>
              <a:rPr lang="en-AU"/>
              <a:t>Analytics and the tricky bits</a:t>
            </a:r>
          </a:p>
        </p:txBody>
      </p:sp>
      <p:sp>
        <p:nvSpPr>
          <p:cNvPr id="9" name="Slide Number Placeholder 8">
            <a:extLst>
              <a:ext uri="{FF2B5EF4-FFF2-40B4-BE49-F238E27FC236}">
                <a16:creationId xmlns:a16="http://schemas.microsoft.com/office/drawing/2014/main" id="{DFEFCB47-BF93-4B81-A959-B178CFE43303}"/>
              </a:ext>
            </a:extLst>
          </p:cNvPr>
          <p:cNvSpPr>
            <a:spLocks noGrp="1"/>
          </p:cNvSpPr>
          <p:nvPr>
            <p:ph type="sldNum" sz="quarter" idx="4"/>
          </p:nvPr>
        </p:nvSpPr>
        <p:spPr/>
        <p:txBody>
          <a:bodyPr/>
          <a:lstStyle/>
          <a:p>
            <a:fld id="{4997E989-D798-4C62-8E93-3D2D613C2488}" type="slidenum">
              <a:rPr lang="en-US" smtClean="0"/>
              <a:pPr/>
              <a:t>19</a:t>
            </a:fld>
            <a:endParaRPr lang="en-US"/>
          </a:p>
        </p:txBody>
      </p:sp>
      <p:sp>
        <p:nvSpPr>
          <p:cNvPr id="10" name="Text Placeholder 2">
            <a:extLst>
              <a:ext uri="{FF2B5EF4-FFF2-40B4-BE49-F238E27FC236}">
                <a16:creationId xmlns:a16="http://schemas.microsoft.com/office/drawing/2014/main" id="{2B83872D-E956-4C75-95AF-BE0EE5FECF50}"/>
              </a:ext>
            </a:extLst>
          </p:cNvPr>
          <p:cNvSpPr>
            <a:spLocks noGrp="1"/>
          </p:cNvSpPr>
          <p:nvPr>
            <p:ph type="body" sz="quarter" idx="11"/>
          </p:nvPr>
        </p:nvSpPr>
        <p:spPr>
          <a:xfrm>
            <a:off x="5639327" y="2791902"/>
            <a:ext cx="1935386" cy="637097"/>
          </a:xfrm>
        </p:spPr>
        <p:txBody>
          <a:bodyPr/>
          <a:lstStyle/>
          <a:p>
            <a:r>
              <a:rPr lang="en-AU" b="0"/>
              <a:t>Custom columns</a:t>
            </a:r>
            <a:endParaRPr lang="en-AU" b="0">
              <a:cs typeface="Segoe UI" panose="020B0502040204020203" pitchFamily="34" charset="0"/>
            </a:endParaRPr>
          </a:p>
        </p:txBody>
      </p:sp>
      <p:cxnSp>
        <p:nvCxnSpPr>
          <p:cNvPr id="13" name="Straight Arrow Connector 12">
            <a:extLst>
              <a:ext uri="{FF2B5EF4-FFF2-40B4-BE49-F238E27FC236}">
                <a16:creationId xmlns:a16="http://schemas.microsoft.com/office/drawing/2014/main" id="{74E67359-16C8-4FAC-AA2E-826553D83C03}"/>
              </a:ext>
            </a:extLst>
          </p:cNvPr>
          <p:cNvCxnSpPr>
            <a:cxnSpLocks/>
          </p:cNvCxnSpPr>
          <p:nvPr/>
        </p:nvCxnSpPr>
        <p:spPr>
          <a:xfrm flipH="1">
            <a:off x="6516098" y="2791902"/>
            <a:ext cx="1589677" cy="1468808"/>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9C01FAF-F3D2-4E02-BDE2-4768F1216458}"/>
              </a:ext>
            </a:extLst>
          </p:cNvPr>
          <p:cNvCxnSpPr>
            <a:cxnSpLocks/>
          </p:cNvCxnSpPr>
          <p:nvPr/>
        </p:nvCxnSpPr>
        <p:spPr>
          <a:xfrm>
            <a:off x="3181350" y="3013502"/>
            <a:ext cx="996630" cy="122685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7">
            <a:extLst>
              <a:ext uri="{FF2B5EF4-FFF2-40B4-BE49-F238E27FC236}">
                <a16:creationId xmlns:a16="http://schemas.microsoft.com/office/drawing/2014/main" id="{C0B5C866-C99E-4A83-B933-D91AF54DADF0}"/>
              </a:ext>
            </a:extLst>
          </p:cNvPr>
          <p:cNvSpPr txBox="1">
            <a:spLocks/>
          </p:cNvSpPr>
          <p:nvPr/>
        </p:nvSpPr>
        <p:spPr>
          <a:xfrm>
            <a:off x="631963" y="2548293"/>
            <a:ext cx="4066967" cy="415498"/>
          </a:xfrm>
          <a:prstGeom prst="rect">
            <a:avLst/>
          </a:prstGeom>
        </p:spPr>
        <p:txBody>
          <a:bodyPr vert="horz" wrap="square" lIns="182880" tIns="146304"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b="1" kern="1200" dirty="0">
                <a:solidFill>
                  <a:schemeClr val="tx1">
                    <a:lumMod val="85000"/>
                    <a:lumOff val="15000"/>
                  </a:schemeClr>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400" b="0" kern="1200" dirty="0">
                <a:solidFill>
                  <a:schemeClr val="tx1"/>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200" b="0"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100" b="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100" b="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a:cs typeface="Segoe UI" panose="020B0502040204020203" pitchFamily="34" charset="0"/>
              </a:rPr>
              <a:t>"Citation </a:t>
            </a:r>
            <a:r>
              <a:rPr lang="en-AU" b="0" err="1">
                <a:cs typeface="Segoe UI" panose="020B0502040204020203" pitchFamily="34" charset="0"/>
              </a:rPr>
              <a:t>Copyright"."CC</a:t>
            </a:r>
            <a:r>
              <a:rPr lang="en-AU" b="0">
                <a:cs typeface="Segoe UI" panose="020B0502040204020203" pitchFamily="34" charset="0"/>
              </a:rPr>
              <a:t> Approval Date"</a:t>
            </a:r>
            <a:endParaRPr lang="en-AU" b="0"/>
          </a:p>
        </p:txBody>
      </p:sp>
      <p:sp>
        <p:nvSpPr>
          <p:cNvPr id="11" name="Text Placeholder 7">
            <a:extLst>
              <a:ext uri="{FF2B5EF4-FFF2-40B4-BE49-F238E27FC236}">
                <a16:creationId xmlns:a16="http://schemas.microsoft.com/office/drawing/2014/main" id="{B06AF7F2-387C-4D72-9AAE-5FD7679AB406}"/>
              </a:ext>
            </a:extLst>
          </p:cNvPr>
          <p:cNvSpPr txBox="1">
            <a:spLocks/>
          </p:cNvSpPr>
          <p:nvPr/>
        </p:nvSpPr>
        <p:spPr>
          <a:xfrm>
            <a:off x="7094686" y="2312867"/>
            <a:ext cx="3449699" cy="415498"/>
          </a:xfrm>
          <a:prstGeom prst="rect">
            <a:avLst/>
          </a:prstGeom>
          <a:solidFill>
            <a:schemeClr val="bg1"/>
          </a:solidFill>
        </p:spPr>
        <p:txBody>
          <a:bodyPr vert="horz" wrap="square" lIns="182880" tIns="146304"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b="1" kern="1200" dirty="0">
                <a:solidFill>
                  <a:schemeClr val="tx1">
                    <a:lumMod val="85000"/>
                    <a:lumOff val="15000"/>
                  </a:schemeClr>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400" b="0" kern="1200" dirty="0">
                <a:solidFill>
                  <a:schemeClr val="tx1"/>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200" b="0"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100" b="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100" b="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a:cs typeface="Segoe UI" panose="020B0502040204020203" pitchFamily="34" charset="0"/>
              </a:rPr>
              <a:t>"</a:t>
            </a:r>
            <a:r>
              <a:rPr lang="en-AU" b="0" err="1">
                <a:cs typeface="Segoe UI" panose="020B0502040204020203" pitchFamily="34" charset="0"/>
              </a:rPr>
              <a:t>Course"."Number</a:t>
            </a:r>
            <a:r>
              <a:rPr lang="en-AU" b="0">
                <a:cs typeface="Segoe UI" panose="020B0502040204020203" pitchFamily="34" charset="0"/>
              </a:rPr>
              <a:t> Of Participants"</a:t>
            </a:r>
            <a:endParaRPr lang="en-AU" b="0"/>
          </a:p>
        </p:txBody>
      </p:sp>
      <p:sp>
        <p:nvSpPr>
          <p:cNvPr id="45" name="Left Brace 44">
            <a:extLst>
              <a:ext uri="{FF2B5EF4-FFF2-40B4-BE49-F238E27FC236}">
                <a16:creationId xmlns:a16="http://schemas.microsoft.com/office/drawing/2014/main" id="{49401AA9-AD94-4D57-B9C5-851F94D97C72}"/>
              </a:ext>
            </a:extLst>
          </p:cNvPr>
          <p:cNvSpPr/>
          <p:nvPr/>
        </p:nvSpPr>
        <p:spPr>
          <a:xfrm rot="5400000">
            <a:off x="6248566" y="2255489"/>
            <a:ext cx="716909" cy="3293534"/>
          </a:xfrm>
          <a:prstGeom prst="leftBrace">
            <a:avLst>
              <a:gd name="adj1" fmla="val 71195"/>
              <a:gd name="adj2" fmla="val 5111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208837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3" grpId="0"/>
      <p:bldP spid="11"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089FC6F-F5AE-42DE-B806-732B38A8F576}"/>
              </a:ext>
            </a:extLst>
          </p:cNvPr>
          <p:cNvSpPr txBox="1">
            <a:spLocks/>
          </p:cNvSpPr>
          <p:nvPr/>
        </p:nvSpPr>
        <p:spPr>
          <a:xfrm>
            <a:off x="3781888" y="1596204"/>
            <a:ext cx="4847208" cy="3083921"/>
          </a:xfrm>
          <a:prstGeom prst="rect">
            <a:avLst/>
          </a:prstGeom>
        </p:spPr>
        <p:txBody>
          <a:bodyPr vert="horz" wrap="square" lIns="457200" tIns="45720" rIns="45720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dirty="0"/>
              <a:t>In late 2019, Bond University was sampled for the Copyright Agency (Australia) Electronic Use Survey. The Bond team discuss their experience of producing the required report using analytics data from Leganto, </a:t>
            </a:r>
            <a:r>
              <a:rPr lang="en-AU"/>
              <a:t> Alma </a:t>
            </a:r>
            <a:r>
              <a:rPr lang="en-AU" dirty="0"/>
              <a:t>Course </a:t>
            </a:r>
            <a:r>
              <a:rPr lang="en-AU"/>
              <a:t>Reserves</a:t>
            </a:r>
            <a:r>
              <a:rPr lang="en-AU" dirty="0"/>
              <a:t> and Alma Digital.</a:t>
            </a:r>
          </a:p>
        </p:txBody>
      </p:sp>
      <p:sp>
        <p:nvSpPr>
          <p:cNvPr id="6" name="Rectangle 5">
            <a:extLst>
              <a:ext uri="{FF2B5EF4-FFF2-40B4-BE49-F238E27FC236}">
                <a16:creationId xmlns:a16="http://schemas.microsoft.com/office/drawing/2014/main" id="{CA9D8272-7E7E-4EDD-9451-3B0744B83CE9}"/>
              </a:ext>
            </a:extLst>
          </p:cNvPr>
          <p:cNvSpPr/>
          <p:nvPr/>
        </p:nvSpPr>
        <p:spPr>
          <a:xfrm>
            <a:off x="118370" y="407024"/>
            <a:ext cx="6096000" cy="1200329"/>
          </a:xfrm>
          <a:prstGeom prst="rect">
            <a:avLst/>
          </a:prstGeom>
        </p:spPr>
        <p:txBody>
          <a:bodyPr>
            <a:spAutoFit/>
          </a:bodyPr>
          <a:lstStyle/>
          <a:p>
            <a:r>
              <a:rPr lang="en-AU" dirty="0"/>
              <a:t>Presenters:</a:t>
            </a:r>
          </a:p>
          <a:p>
            <a:pPr marL="285750" indent="-285750">
              <a:buFont typeface="Arial" panose="020B0604020202020204" pitchFamily="34" charset="0"/>
              <a:buChar char="•"/>
            </a:pPr>
            <a:r>
              <a:rPr lang="en-AU" dirty="0"/>
              <a:t>Peta Hopkins</a:t>
            </a:r>
          </a:p>
          <a:p>
            <a:pPr marL="285750" indent="-285750">
              <a:buFont typeface="Arial" panose="020B0604020202020204" pitchFamily="34" charset="0"/>
              <a:buChar char="•"/>
            </a:pPr>
            <a:r>
              <a:rPr lang="en-AU" dirty="0"/>
              <a:t>Antoinette Cass</a:t>
            </a:r>
          </a:p>
          <a:p>
            <a:pPr marL="285750" indent="-285750">
              <a:buFont typeface="Arial" panose="020B0604020202020204" pitchFamily="34" charset="0"/>
              <a:buChar char="•"/>
            </a:pPr>
            <a:r>
              <a:rPr lang="en-AU" dirty="0"/>
              <a:t>Jessie </a:t>
            </a:r>
            <a:r>
              <a:rPr lang="en-AU" dirty="0" err="1"/>
              <a:t>Donaghey</a:t>
            </a:r>
            <a:r>
              <a:rPr lang="en-AU" dirty="0"/>
              <a:t>  </a:t>
            </a:r>
          </a:p>
        </p:txBody>
      </p:sp>
    </p:spTree>
    <p:extLst>
      <p:ext uri="{BB962C8B-B14F-4D97-AF65-F5344CB8AC3E}">
        <p14:creationId xmlns:p14="http://schemas.microsoft.com/office/powerpoint/2010/main" val="2941802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00F797FA-2B28-4004-B3E0-D1C8EA41BC80}"/>
              </a:ext>
            </a:extLst>
          </p:cNvPr>
          <p:cNvCxnSpPr>
            <a:cxnSpLocks/>
          </p:cNvCxnSpPr>
          <p:nvPr/>
        </p:nvCxnSpPr>
        <p:spPr>
          <a:xfrm>
            <a:off x="5624441" y="2905533"/>
            <a:ext cx="0" cy="140645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5B02525-16CE-4F46-B67F-00AC2EA45784}"/>
              </a:ext>
            </a:extLst>
          </p:cNvPr>
          <p:cNvPicPr>
            <a:picLocks noChangeAspect="1"/>
          </p:cNvPicPr>
          <p:nvPr/>
        </p:nvPicPr>
        <p:blipFill>
          <a:blip r:embed="rId3"/>
          <a:stretch>
            <a:fillRect/>
          </a:stretch>
        </p:blipFill>
        <p:spPr>
          <a:xfrm>
            <a:off x="2091237" y="4311987"/>
            <a:ext cx="8009524" cy="1847619"/>
          </a:xfrm>
          <a:prstGeom prst="rect">
            <a:avLst/>
          </a:prstGeom>
        </p:spPr>
      </p:pic>
      <p:sp>
        <p:nvSpPr>
          <p:cNvPr id="2" name="Text Placeholder 1">
            <a:extLst>
              <a:ext uri="{FF2B5EF4-FFF2-40B4-BE49-F238E27FC236}">
                <a16:creationId xmlns:a16="http://schemas.microsoft.com/office/drawing/2014/main" id="{DB1B2E3D-2C1C-4102-BCB0-0ED4F15C9553}"/>
              </a:ext>
            </a:extLst>
          </p:cNvPr>
          <p:cNvSpPr>
            <a:spLocks noGrp="1"/>
          </p:cNvSpPr>
          <p:nvPr>
            <p:ph type="body" sz="quarter" idx="10"/>
          </p:nvPr>
        </p:nvSpPr>
        <p:spPr>
          <a:xfrm>
            <a:off x="6096000" y="431801"/>
            <a:ext cx="5447072" cy="1023374"/>
          </a:xfrm>
        </p:spPr>
        <p:txBody>
          <a:bodyPr/>
          <a:lstStyle/>
          <a:p>
            <a:r>
              <a:rPr lang="en-AU"/>
              <a:t>Part 2: What are you doing with the work?</a:t>
            </a:r>
          </a:p>
          <a:p>
            <a:endParaRPr lang="en-AU"/>
          </a:p>
        </p:txBody>
      </p:sp>
      <p:sp>
        <p:nvSpPr>
          <p:cNvPr id="4" name="Title 3">
            <a:extLst>
              <a:ext uri="{FF2B5EF4-FFF2-40B4-BE49-F238E27FC236}">
                <a16:creationId xmlns:a16="http://schemas.microsoft.com/office/drawing/2014/main" id="{433D6248-8FED-4EA3-B724-145A0005966B}"/>
              </a:ext>
            </a:extLst>
          </p:cNvPr>
          <p:cNvSpPr>
            <a:spLocks noGrp="1"/>
          </p:cNvSpPr>
          <p:nvPr>
            <p:ph type="title"/>
          </p:nvPr>
        </p:nvSpPr>
        <p:spPr>
          <a:xfrm>
            <a:off x="555244" y="0"/>
            <a:ext cx="4083304" cy="1357295"/>
          </a:xfrm>
        </p:spPr>
        <p:txBody>
          <a:bodyPr/>
          <a:lstStyle/>
          <a:p>
            <a:r>
              <a:rPr lang="en-AU"/>
              <a:t>Analytics and the tricky bits</a:t>
            </a:r>
          </a:p>
        </p:txBody>
      </p:sp>
      <p:sp>
        <p:nvSpPr>
          <p:cNvPr id="9" name="Slide Number Placeholder 8">
            <a:extLst>
              <a:ext uri="{FF2B5EF4-FFF2-40B4-BE49-F238E27FC236}">
                <a16:creationId xmlns:a16="http://schemas.microsoft.com/office/drawing/2014/main" id="{DFEFCB47-BF93-4B81-A959-B178CFE43303}"/>
              </a:ext>
            </a:extLst>
          </p:cNvPr>
          <p:cNvSpPr>
            <a:spLocks noGrp="1"/>
          </p:cNvSpPr>
          <p:nvPr>
            <p:ph type="sldNum" sz="quarter" idx="4"/>
          </p:nvPr>
        </p:nvSpPr>
        <p:spPr/>
        <p:txBody>
          <a:bodyPr/>
          <a:lstStyle/>
          <a:p>
            <a:fld id="{4997E989-D798-4C62-8E93-3D2D613C2488}" type="slidenum">
              <a:rPr lang="en-US" smtClean="0"/>
              <a:pPr/>
              <a:t>20</a:t>
            </a:fld>
            <a:endParaRPr lang="en-US"/>
          </a:p>
        </p:txBody>
      </p:sp>
      <p:sp>
        <p:nvSpPr>
          <p:cNvPr id="10" name="Text Placeholder 2">
            <a:extLst>
              <a:ext uri="{FF2B5EF4-FFF2-40B4-BE49-F238E27FC236}">
                <a16:creationId xmlns:a16="http://schemas.microsoft.com/office/drawing/2014/main" id="{2B83872D-E956-4C75-95AF-BE0EE5FECF50}"/>
              </a:ext>
            </a:extLst>
          </p:cNvPr>
          <p:cNvSpPr>
            <a:spLocks noGrp="1"/>
          </p:cNvSpPr>
          <p:nvPr>
            <p:ph type="body" sz="quarter" idx="11"/>
          </p:nvPr>
        </p:nvSpPr>
        <p:spPr>
          <a:xfrm>
            <a:off x="6836894" y="1883495"/>
            <a:ext cx="5174131" cy="1080296"/>
          </a:xfrm>
        </p:spPr>
        <p:txBody>
          <a:bodyPr/>
          <a:lstStyle/>
          <a:p>
            <a:r>
              <a:rPr lang="en-AU" b="0"/>
              <a:t> "Reading List </a:t>
            </a:r>
            <a:r>
              <a:rPr lang="en-AU" b="0" err="1"/>
              <a:t>Citation"."Citation</a:t>
            </a:r>
            <a:r>
              <a:rPr lang="en-AU" b="0"/>
              <a:t> Representation </a:t>
            </a:r>
            <a:r>
              <a:rPr lang="en-AU" b="0" err="1"/>
              <a:t>Url</a:t>
            </a:r>
            <a:r>
              <a:rPr lang="en-AU" b="0"/>
              <a:t>"</a:t>
            </a:r>
            <a:endParaRPr lang="en-AU" b="0">
              <a:cs typeface="Segoe UI" panose="020B0502040204020203" pitchFamily="34" charset="0"/>
            </a:endParaRPr>
          </a:p>
        </p:txBody>
      </p:sp>
      <p:cxnSp>
        <p:nvCxnSpPr>
          <p:cNvPr id="15" name="Straight Arrow Connector 14">
            <a:extLst>
              <a:ext uri="{FF2B5EF4-FFF2-40B4-BE49-F238E27FC236}">
                <a16:creationId xmlns:a16="http://schemas.microsoft.com/office/drawing/2014/main" id="{FECB0B50-C6D7-446B-9788-07DF170C46C8}"/>
              </a:ext>
            </a:extLst>
          </p:cNvPr>
          <p:cNvCxnSpPr>
            <a:cxnSpLocks/>
          </p:cNvCxnSpPr>
          <p:nvPr/>
        </p:nvCxnSpPr>
        <p:spPr>
          <a:xfrm>
            <a:off x="3707162" y="3545801"/>
            <a:ext cx="1" cy="756199"/>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9C01FAF-F3D2-4E02-BDE2-4768F1216458}"/>
              </a:ext>
            </a:extLst>
          </p:cNvPr>
          <p:cNvCxnSpPr>
            <a:cxnSpLocks/>
          </p:cNvCxnSpPr>
          <p:nvPr/>
        </p:nvCxnSpPr>
        <p:spPr>
          <a:xfrm>
            <a:off x="2333625" y="3013502"/>
            <a:ext cx="0" cy="12560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7">
            <a:extLst>
              <a:ext uri="{FF2B5EF4-FFF2-40B4-BE49-F238E27FC236}">
                <a16:creationId xmlns:a16="http://schemas.microsoft.com/office/drawing/2014/main" id="{C0B5C866-C99E-4A83-B933-D91AF54DADF0}"/>
              </a:ext>
            </a:extLst>
          </p:cNvPr>
          <p:cNvSpPr txBox="1">
            <a:spLocks/>
          </p:cNvSpPr>
          <p:nvPr/>
        </p:nvSpPr>
        <p:spPr>
          <a:xfrm>
            <a:off x="180975" y="2548293"/>
            <a:ext cx="4517955" cy="415498"/>
          </a:xfrm>
          <a:prstGeom prst="rect">
            <a:avLst/>
          </a:prstGeom>
        </p:spPr>
        <p:txBody>
          <a:bodyPr vert="horz" wrap="square" lIns="182880" tIns="146304"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b="1" kern="1200" dirty="0">
                <a:solidFill>
                  <a:schemeClr val="tx1">
                    <a:lumMod val="85000"/>
                    <a:lumOff val="15000"/>
                  </a:schemeClr>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400" b="0" kern="1200" dirty="0">
                <a:solidFill>
                  <a:schemeClr val="tx1"/>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200" b="0"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100" b="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100" b="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a:cs typeface="Segoe UI" panose="020B0502040204020203" pitchFamily="34" charset="0"/>
              </a:rPr>
              <a:t>"Citation </a:t>
            </a:r>
            <a:r>
              <a:rPr lang="en-AU" b="0" err="1">
                <a:cs typeface="Segoe UI" panose="020B0502040204020203" pitchFamily="34" charset="0"/>
              </a:rPr>
              <a:t>Copyright"."Leganto</a:t>
            </a:r>
            <a:r>
              <a:rPr lang="en-AU" b="0">
                <a:cs typeface="Segoe UI" panose="020B0502040204020203" pitchFamily="34" charset="0"/>
              </a:rPr>
              <a:t> Image Included"</a:t>
            </a:r>
            <a:endParaRPr lang="en-AU" b="0"/>
          </a:p>
        </p:txBody>
      </p:sp>
      <p:sp>
        <p:nvSpPr>
          <p:cNvPr id="11" name="Text Placeholder 7">
            <a:extLst>
              <a:ext uri="{FF2B5EF4-FFF2-40B4-BE49-F238E27FC236}">
                <a16:creationId xmlns:a16="http://schemas.microsoft.com/office/drawing/2014/main" id="{B06AF7F2-387C-4D72-9AAE-5FD7679AB406}"/>
              </a:ext>
            </a:extLst>
          </p:cNvPr>
          <p:cNvSpPr txBox="1">
            <a:spLocks/>
          </p:cNvSpPr>
          <p:nvPr/>
        </p:nvSpPr>
        <p:spPr>
          <a:xfrm>
            <a:off x="2692883" y="3130303"/>
            <a:ext cx="5001248" cy="415498"/>
          </a:xfrm>
          <a:prstGeom prst="rect">
            <a:avLst/>
          </a:prstGeom>
          <a:solidFill>
            <a:schemeClr val="bg1"/>
          </a:solidFill>
        </p:spPr>
        <p:txBody>
          <a:bodyPr vert="horz" wrap="square" lIns="182880" tIns="146304"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b="1" kern="1200" dirty="0">
                <a:solidFill>
                  <a:schemeClr val="tx1">
                    <a:lumMod val="85000"/>
                    <a:lumOff val="15000"/>
                  </a:schemeClr>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400" b="0" kern="1200" dirty="0">
                <a:solidFill>
                  <a:schemeClr val="tx1"/>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200" b="0"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100" b="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100" b="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a:cs typeface="Segoe UI" panose="020B0502040204020203" pitchFamily="34" charset="0"/>
              </a:rPr>
              <a:t>"Reading List </a:t>
            </a:r>
            <a:r>
              <a:rPr lang="en-AU" b="0" err="1">
                <a:cs typeface="Segoe UI" panose="020B0502040204020203" pitchFamily="34" charset="0"/>
              </a:rPr>
              <a:t>Citation"."Citation</a:t>
            </a:r>
            <a:r>
              <a:rPr lang="en-AU" b="0">
                <a:cs typeface="Segoe UI" panose="020B0502040204020203" pitchFamily="34" charset="0"/>
              </a:rPr>
              <a:t> Digital Files Name"</a:t>
            </a:r>
            <a:endParaRPr lang="en-AU" b="0"/>
          </a:p>
        </p:txBody>
      </p:sp>
      <p:cxnSp>
        <p:nvCxnSpPr>
          <p:cNvPr id="21" name="Straight Arrow Connector 20">
            <a:extLst>
              <a:ext uri="{FF2B5EF4-FFF2-40B4-BE49-F238E27FC236}">
                <a16:creationId xmlns:a16="http://schemas.microsoft.com/office/drawing/2014/main" id="{726996C7-B9C1-49F2-B4AA-D2D7C61EF923}"/>
              </a:ext>
            </a:extLst>
          </p:cNvPr>
          <p:cNvCxnSpPr>
            <a:cxnSpLocks/>
          </p:cNvCxnSpPr>
          <p:nvPr/>
        </p:nvCxnSpPr>
        <p:spPr>
          <a:xfrm>
            <a:off x="9192768" y="2292807"/>
            <a:ext cx="1" cy="1976718"/>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ABFEEABD-9567-4915-AB2F-295907452760}"/>
              </a:ext>
            </a:extLst>
          </p:cNvPr>
          <p:cNvSpPr txBox="1">
            <a:spLocks/>
          </p:cNvSpPr>
          <p:nvPr/>
        </p:nvSpPr>
        <p:spPr>
          <a:xfrm>
            <a:off x="4980118" y="2548611"/>
            <a:ext cx="5174131" cy="415498"/>
          </a:xfrm>
          <a:prstGeom prst="rect">
            <a:avLst/>
          </a:prstGeom>
        </p:spPr>
        <p:txBody>
          <a:bodyPr vert="horz" wrap="square" lIns="182880" tIns="146304" rIns="18288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400" b="0" kern="1200" dirty="0">
                <a:solidFill>
                  <a:schemeClr val="tx1"/>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2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1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1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a:t> "Reading List </a:t>
            </a:r>
            <a:r>
              <a:rPr lang="en-AU" b="0" err="1"/>
              <a:t>Citation"."Citation</a:t>
            </a:r>
            <a:r>
              <a:rPr lang="en-AU" b="0"/>
              <a:t> Id"</a:t>
            </a:r>
            <a:endParaRPr lang="en-AU" b="0">
              <a:cs typeface="Segoe UI" panose="020B0502040204020203" pitchFamily="34" charset="0"/>
            </a:endParaRPr>
          </a:p>
        </p:txBody>
      </p:sp>
    </p:spTree>
    <p:extLst>
      <p:ext uri="{BB962C8B-B14F-4D97-AF65-F5344CB8AC3E}">
        <p14:creationId xmlns:p14="http://schemas.microsoft.com/office/powerpoint/2010/main" val="392682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3" grpId="0"/>
      <p:bldP spid="11" grpId="0" animBg="1"/>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A2F372-0486-469E-ADAB-4D7A8760F84D}"/>
              </a:ext>
            </a:extLst>
          </p:cNvPr>
          <p:cNvPicPr>
            <a:picLocks noChangeAspect="1"/>
          </p:cNvPicPr>
          <p:nvPr/>
        </p:nvPicPr>
        <p:blipFill>
          <a:blip r:embed="rId3"/>
          <a:stretch>
            <a:fillRect/>
          </a:stretch>
        </p:blipFill>
        <p:spPr>
          <a:xfrm>
            <a:off x="3062403" y="4220710"/>
            <a:ext cx="4390476" cy="2019048"/>
          </a:xfrm>
          <a:prstGeom prst="rect">
            <a:avLst/>
          </a:prstGeom>
        </p:spPr>
      </p:pic>
      <p:sp>
        <p:nvSpPr>
          <p:cNvPr id="2" name="Text Placeholder 1">
            <a:extLst>
              <a:ext uri="{FF2B5EF4-FFF2-40B4-BE49-F238E27FC236}">
                <a16:creationId xmlns:a16="http://schemas.microsoft.com/office/drawing/2014/main" id="{DB1B2E3D-2C1C-4102-BCB0-0ED4F15C9553}"/>
              </a:ext>
            </a:extLst>
          </p:cNvPr>
          <p:cNvSpPr>
            <a:spLocks noGrp="1"/>
          </p:cNvSpPr>
          <p:nvPr>
            <p:ph type="body" sz="quarter" idx="10"/>
          </p:nvPr>
        </p:nvSpPr>
        <p:spPr>
          <a:xfrm>
            <a:off x="6096000" y="431801"/>
            <a:ext cx="5447072" cy="1549655"/>
          </a:xfrm>
        </p:spPr>
        <p:txBody>
          <a:bodyPr/>
          <a:lstStyle/>
          <a:p>
            <a:r>
              <a:rPr lang="en-AU"/>
              <a:t>Part 3: What about missing metadata?</a:t>
            </a:r>
          </a:p>
          <a:p>
            <a:endParaRPr lang="en-AU"/>
          </a:p>
        </p:txBody>
      </p:sp>
      <p:sp>
        <p:nvSpPr>
          <p:cNvPr id="4" name="Title 3">
            <a:extLst>
              <a:ext uri="{FF2B5EF4-FFF2-40B4-BE49-F238E27FC236}">
                <a16:creationId xmlns:a16="http://schemas.microsoft.com/office/drawing/2014/main" id="{433D6248-8FED-4EA3-B724-145A0005966B}"/>
              </a:ext>
            </a:extLst>
          </p:cNvPr>
          <p:cNvSpPr>
            <a:spLocks noGrp="1"/>
          </p:cNvSpPr>
          <p:nvPr>
            <p:ph type="title"/>
          </p:nvPr>
        </p:nvSpPr>
        <p:spPr>
          <a:xfrm>
            <a:off x="555244" y="0"/>
            <a:ext cx="4083304" cy="1357295"/>
          </a:xfrm>
        </p:spPr>
        <p:txBody>
          <a:bodyPr/>
          <a:lstStyle/>
          <a:p>
            <a:r>
              <a:rPr lang="en-AU"/>
              <a:t>Analytics and the tricky bits</a:t>
            </a:r>
          </a:p>
        </p:txBody>
      </p:sp>
      <p:sp>
        <p:nvSpPr>
          <p:cNvPr id="9" name="Slide Number Placeholder 8">
            <a:extLst>
              <a:ext uri="{FF2B5EF4-FFF2-40B4-BE49-F238E27FC236}">
                <a16:creationId xmlns:a16="http://schemas.microsoft.com/office/drawing/2014/main" id="{DFEFCB47-BF93-4B81-A959-B178CFE43303}"/>
              </a:ext>
            </a:extLst>
          </p:cNvPr>
          <p:cNvSpPr>
            <a:spLocks noGrp="1"/>
          </p:cNvSpPr>
          <p:nvPr>
            <p:ph type="sldNum" sz="quarter" idx="4"/>
          </p:nvPr>
        </p:nvSpPr>
        <p:spPr/>
        <p:txBody>
          <a:bodyPr/>
          <a:lstStyle/>
          <a:p>
            <a:fld id="{4997E989-D798-4C62-8E93-3D2D613C2488}" type="slidenum">
              <a:rPr lang="en-US" smtClean="0"/>
              <a:pPr/>
              <a:t>21</a:t>
            </a:fld>
            <a:endParaRPr lang="en-US"/>
          </a:p>
        </p:txBody>
      </p:sp>
      <p:sp>
        <p:nvSpPr>
          <p:cNvPr id="10" name="Text Placeholder 2">
            <a:extLst>
              <a:ext uri="{FF2B5EF4-FFF2-40B4-BE49-F238E27FC236}">
                <a16:creationId xmlns:a16="http://schemas.microsoft.com/office/drawing/2014/main" id="{2B83872D-E956-4C75-95AF-BE0EE5FECF50}"/>
              </a:ext>
            </a:extLst>
          </p:cNvPr>
          <p:cNvSpPr>
            <a:spLocks noGrp="1"/>
          </p:cNvSpPr>
          <p:nvPr>
            <p:ph type="body" sz="quarter" idx="11"/>
          </p:nvPr>
        </p:nvSpPr>
        <p:spPr>
          <a:xfrm>
            <a:off x="3829050" y="1861782"/>
            <a:ext cx="7505700" cy="858697"/>
          </a:xfrm>
        </p:spPr>
        <p:txBody>
          <a:bodyPr/>
          <a:lstStyle/>
          <a:p>
            <a:r>
              <a:rPr lang="en-AU" b="0"/>
              <a:t>CASE WHEN formula looking for NULL fields to then add ‘DK’. The ‘Name of file provided’ field and the Citation Representation URL field would be populated when these fields were NULL.</a:t>
            </a:r>
            <a:endParaRPr lang="en-AU" b="0">
              <a:cs typeface="Segoe UI" panose="020B0502040204020203" pitchFamily="34" charset="0"/>
            </a:endParaRPr>
          </a:p>
        </p:txBody>
      </p:sp>
      <p:sp>
        <p:nvSpPr>
          <p:cNvPr id="14" name="Left Brace 13">
            <a:extLst>
              <a:ext uri="{FF2B5EF4-FFF2-40B4-BE49-F238E27FC236}">
                <a16:creationId xmlns:a16="http://schemas.microsoft.com/office/drawing/2014/main" id="{07825C14-BBF1-4B4C-B580-9410E58D92A9}"/>
              </a:ext>
            </a:extLst>
          </p:cNvPr>
          <p:cNvSpPr/>
          <p:nvPr/>
        </p:nvSpPr>
        <p:spPr>
          <a:xfrm rot="5400000">
            <a:off x="4637454" y="1210893"/>
            <a:ext cx="1240374" cy="4781237"/>
          </a:xfrm>
          <a:prstGeom prst="leftBrace">
            <a:avLst>
              <a:gd name="adj1" fmla="val 80148"/>
              <a:gd name="adj2" fmla="val 4928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16" name="Straight Arrow Connector 15">
            <a:extLst>
              <a:ext uri="{FF2B5EF4-FFF2-40B4-BE49-F238E27FC236}">
                <a16:creationId xmlns:a16="http://schemas.microsoft.com/office/drawing/2014/main" id="{8BCE25C1-CCB7-4EC9-9066-57C633493B45}"/>
              </a:ext>
            </a:extLst>
          </p:cNvPr>
          <p:cNvCxnSpPr>
            <a:cxnSpLocks/>
            <a:endCxn id="3" idx="0"/>
          </p:cNvCxnSpPr>
          <p:nvPr/>
        </p:nvCxnSpPr>
        <p:spPr>
          <a:xfrm flipH="1">
            <a:off x="5257641" y="2981324"/>
            <a:ext cx="2238027" cy="12393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031D370-AF24-4B41-B392-847795A793B8}"/>
              </a:ext>
            </a:extLst>
          </p:cNvPr>
          <p:cNvCxnSpPr>
            <a:cxnSpLocks/>
          </p:cNvCxnSpPr>
          <p:nvPr/>
        </p:nvCxnSpPr>
        <p:spPr>
          <a:xfrm flipH="1">
            <a:off x="6380256" y="2981324"/>
            <a:ext cx="1115412" cy="12393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58F42CCF-1215-4F37-BB6C-24B5BB4E959A}"/>
              </a:ext>
            </a:extLst>
          </p:cNvPr>
          <p:cNvSpPr txBox="1">
            <a:spLocks/>
          </p:cNvSpPr>
          <p:nvPr/>
        </p:nvSpPr>
        <p:spPr>
          <a:xfrm>
            <a:off x="7408383" y="2720479"/>
            <a:ext cx="4421798" cy="858697"/>
          </a:xfrm>
          <a:prstGeom prst="rect">
            <a:avLst/>
          </a:prstGeom>
        </p:spPr>
        <p:txBody>
          <a:bodyPr vert="horz" wrap="square" lIns="182880" tIns="146304" rIns="18288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400" b="0" kern="1200" dirty="0">
                <a:solidFill>
                  <a:schemeClr val="tx1"/>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2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1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1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a:t>Couldn’t get it to work on these fields because I’d combined different fields in the formula already *I think*</a:t>
            </a:r>
            <a:endParaRPr lang="en-AU" b="0">
              <a:cs typeface="Segoe UI" panose="020B0502040204020203" pitchFamily="34" charset="0"/>
            </a:endParaRPr>
          </a:p>
        </p:txBody>
      </p:sp>
      <p:sp>
        <p:nvSpPr>
          <p:cNvPr id="31" name="Rectangle 30">
            <a:extLst>
              <a:ext uri="{FF2B5EF4-FFF2-40B4-BE49-F238E27FC236}">
                <a16:creationId xmlns:a16="http://schemas.microsoft.com/office/drawing/2014/main" id="{A32F7B8F-D8D1-45BE-92E4-E9FB10802C58}"/>
              </a:ext>
            </a:extLst>
          </p:cNvPr>
          <p:cNvSpPr/>
          <p:nvPr/>
        </p:nvSpPr>
        <p:spPr>
          <a:xfrm>
            <a:off x="3884859" y="4222055"/>
            <a:ext cx="753689" cy="1321851"/>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 Placeholder 2">
            <a:extLst>
              <a:ext uri="{FF2B5EF4-FFF2-40B4-BE49-F238E27FC236}">
                <a16:creationId xmlns:a16="http://schemas.microsoft.com/office/drawing/2014/main" id="{94F02721-D604-4F2B-B2A9-10963CA48B3A}"/>
              </a:ext>
            </a:extLst>
          </p:cNvPr>
          <p:cNvSpPr txBox="1">
            <a:spLocks/>
          </p:cNvSpPr>
          <p:nvPr/>
        </p:nvSpPr>
        <p:spPr>
          <a:xfrm>
            <a:off x="3886836" y="3739130"/>
            <a:ext cx="809498" cy="415498"/>
          </a:xfrm>
          <a:prstGeom prst="rect">
            <a:avLst/>
          </a:prstGeom>
        </p:spPr>
        <p:txBody>
          <a:bodyPr vert="horz" wrap="square" lIns="182880" tIns="146304" rIns="18288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400" b="0" kern="1200" dirty="0">
                <a:solidFill>
                  <a:schemeClr val="tx1"/>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2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1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1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a:t>voila</a:t>
            </a:r>
            <a:endParaRPr lang="en-AU" b="0">
              <a:cs typeface="Segoe UI" panose="020B0502040204020203" pitchFamily="34" charset="0"/>
            </a:endParaRPr>
          </a:p>
        </p:txBody>
      </p:sp>
    </p:spTree>
    <p:extLst>
      <p:ext uri="{BB962C8B-B14F-4D97-AF65-F5344CB8AC3E}">
        <p14:creationId xmlns:p14="http://schemas.microsoft.com/office/powerpoint/2010/main" val="4018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4" grpId="0" animBg="1"/>
      <p:bldP spid="22"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DDDD-66E4-446E-BC20-DB8796848396}"/>
              </a:ext>
            </a:extLst>
          </p:cNvPr>
          <p:cNvSpPr>
            <a:spLocks noGrp="1"/>
          </p:cNvSpPr>
          <p:nvPr>
            <p:ph type="title"/>
          </p:nvPr>
        </p:nvSpPr>
        <p:spPr>
          <a:xfrm>
            <a:off x="268876" y="2609907"/>
            <a:ext cx="11660405" cy="625641"/>
          </a:xfrm>
        </p:spPr>
        <p:txBody>
          <a:bodyPr/>
          <a:lstStyle/>
          <a:p>
            <a:r>
              <a:rPr lang="en-US">
                <a:cs typeface="Segoe UI Semilight"/>
              </a:rPr>
              <a:t>Checking the EUS report</a:t>
            </a:r>
            <a:endParaRPr lang="en-US"/>
          </a:p>
        </p:txBody>
      </p:sp>
      <p:pic>
        <p:nvPicPr>
          <p:cNvPr id="6" name="Picture 6">
            <a:extLst>
              <a:ext uri="{FF2B5EF4-FFF2-40B4-BE49-F238E27FC236}">
                <a16:creationId xmlns:a16="http://schemas.microsoft.com/office/drawing/2014/main" id="{E8791592-3608-4712-A6AD-84D3A2387381}"/>
              </a:ext>
            </a:extLst>
          </p:cNvPr>
          <p:cNvPicPr>
            <a:picLocks noChangeAspect="1"/>
          </p:cNvPicPr>
          <p:nvPr/>
        </p:nvPicPr>
        <p:blipFill>
          <a:blip r:embed="rId3"/>
          <a:stretch>
            <a:fillRect/>
          </a:stretch>
        </p:blipFill>
        <p:spPr>
          <a:xfrm>
            <a:off x="4804012" y="3376684"/>
            <a:ext cx="2743200" cy="2743200"/>
          </a:xfrm>
          <a:prstGeom prst="rect">
            <a:avLst/>
          </a:prstGeom>
        </p:spPr>
      </p:pic>
      <p:sp>
        <p:nvSpPr>
          <p:cNvPr id="8" name="TextBox 7">
            <a:extLst>
              <a:ext uri="{FF2B5EF4-FFF2-40B4-BE49-F238E27FC236}">
                <a16:creationId xmlns:a16="http://schemas.microsoft.com/office/drawing/2014/main" id="{DF809A5F-7FBA-4C6C-84E1-B5C5981328DF}"/>
              </a:ext>
            </a:extLst>
          </p:cNvPr>
          <p:cNvSpPr txBox="1"/>
          <p:nvPr/>
        </p:nvSpPr>
        <p:spPr>
          <a:xfrm>
            <a:off x="2643117" y="6600967"/>
            <a:ext cx="1016985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rgbClr val="FFFFFF"/>
                </a:solidFill>
              </a:rPr>
              <a:t>Icons made by &lt;a href="https://www.flaticon.com/authors/freepik" title="Freepik"&gt;Freepik&lt;/a&gt; from &lt;a href="https://www.flaticon.com/" title="Flaticon"&gt; www.flaticon.com&lt;/a&gt;</a:t>
            </a:r>
          </a:p>
        </p:txBody>
      </p:sp>
    </p:spTree>
    <p:extLst>
      <p:ext uri="{BB962C8B-B14F-4D97-AF65-F5344CB8AC3E}">
        <p14:creationId xmlns:p14="http://schemas.microsoft.com/office/powerpoint/2010/main" val="900032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8DC16E-0855-4659-A6BF-05828E0217B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6" name="Text Placeholder 5">
            <a:extLst>
              <a:ext uri="{FF2B5EF4-FFF2-40B4-BE49-F238E27FC236}">
                <a16:creationId xmlns:a16="http://schemas.microsoft.com/office/drawing/2014/main" id="{4C3A825C-A60C-4DD4-8A96-C656B26C3B63}"/>
              </a:ext>
            </a:extLst>
          </p:cNvPr>
          <p:cNvSpPr>
            <a:spLocks noGrp="1"/>
          </p:cNvSpPr>
          <p:nvPr>
            <p:ph type="body" sz="quarter" idx="14"/>
          </p:nvPr>
        </p:nvSpPr>
        <p:spPr>
          <a:xfrm>
            <a:off x="1922423" y="6005190"/>
            <a:ext cx="10103690" cy="646331"/>
          </a:xfrm>
        </p:spPr>
        <p:txBody>
          <a:bodyPr vert="horz" wrap="square" lIns="91440" tIns="45720" rIns="91440" bIns="45720" rtlCol="0" anchor="t">
            <a:spAutoFit/>
          </a:bodyPr>
          <a:lstStyle/>
          <a:p>
            <a:pPr algn="l"/>
            <a:r>
              <a:rPr lang="en-US" dirty="0">
                <a:cs typeface="Segoe UI"/>
              </a:rPr>
              <a:t>Roll over of some units resulted in zero 'Target audience: Internal Students'.  </a:t>
            </a:r>
            <a:endParaRPr lang="en-US">
              <a:cs typeface="Segoe UI"/>
            </a:endParaRPr>
          </a:p>
          <a:p>
            <a:pPr algn="l"/>
            <a:r>
              <a:rPr lang="en-US" dirty="0">
                <a:cs typeface="Segoe UI"/>
              </a:rPr>
              <a:t>If 'S' is correct for column 'S' then a number should appear in column 'T' </a:t>
            </a:r>
          </a:p>
        </p:txBody>
      </p:sp>
      <p:pic>
        <p:nvPicPr>
          <p:cNvPr id="5" name="Picture 6">
            <a:extLst>
              <a:ext uri="{FF2B5EF4-FFF2-40B4-BE49-F238E27FC236}">
                <a16:creationId xmlns:a16="http://schemas.microsoft.com/office/drawing/2014/main" id="{D06B0481-4646-4B18-A2B0-326980C91194}"/>
              </a:ext>
            </a:extLst>
          </p:cNvPr>
          <p:cNvPicPr>
            <a:picLocks noChangeAspect="1"/>
          </p:cNvPicPr>
          <p:nvPr/>
        </p:nvPicPr>
        <p:blipFill>
          <a:blip r:embed="rId3"/>
          <a:stretch>
            <a:fillRect/>
          </a:stretch>
        </p:blipFill>
        <p:spPr>
          <a:xfrm>
            <a:off x="1956548" y="855247"/>
            <a:ext cx="8615081" cy="4867360"/>
          </a:xfrm>
          <a:prstGeom prst="rect">
            <a:avLst/>
          </a:prstGeom>
        </p:spPr>
      </p:pic>
      <p:sp>
        <p:nvSpPr>
          <p:cNvPr id="3" name="Text Placeholder 1">
            <a:extLst>
              <a:ext uri="{FF2B5EF4-FFF2-40B4-BE49-F238E27FC236}">
                <a16:creationId xmlns:a16="http://schemas.microsoft.com/office/drawing/2014/main" id="{083B667C-1BAF-D14E-A221-F4DA44A2BB88}"/>
              </a:ext>
            </a:extLst>
          </p:cNvPr>
          <p:cNvSpPr>
            <a:spLocks noGrp="1"/>
          </p:cNvSpPr>
          <p:nvPr>
            <p:ph type="body" sz="quarter" idx="13"/>
          </p:nvPr>
        </p:nvSpPr>
        <p:spPr>
          <a:xfrm>
            <a:off x="3056466" y="122976"/>
            <a:ext cx="11658600" cy="590931"/>
          </a:xfrm>
        </p:spPr>
        <p:txBody>
          <a:bodyPr/>
          <a:lstStyle/>
          <a:p>
            <a:r>
              <a:rPr lang="en-AU" dirty="0"/>
              <a:t>Rollovers and consequences</a:t>
            </a:r>
            <a:endParaRPr lang="en-US" dirty="0"/>
          </a:p>
        </p:txBody>
      </p:sp>
    </p:spTree>
    <p:extLst>
      <p:ext uri="{BB962C8B-B14F-4D97-AF65-F5344CB8AC3E}">
        <p14:creationId xmlns:p14="http://schemas.microsoft.com/office/powerpoint/2010/main" val="875413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58720D-4D24-4942-9979-85DE3D0A51FF}"/>
              </a:ext>
            </a:extLst>
          </p:cNvPr>
          <p:cNvSpPr>
            <a:spLocks noGrp="1"/>
          </p:cNvSpPr>
          <p:nvPr>
            <p:ph type="body" sz="quarter" idx="13"/>
          </p:nvPr>
        </p:nvSpPr>
        <p:spPr>
          <a:xfrm>
            <a:off x="3042089" y="297201"/>
            <a:ext cx="11615468" cy="590931"/>
          </a:xfrm>
        </p:spPr>
        <p:txBody>
          <a:bodyPr/>
          <a:lstStyle/>
          <a:p>
            <a:r>
              <a:rPr lang="en-AU"/>
              <a:t>Duplicates – how and why -  Case 1</a:t>
            </a:r>
            <a:endParaRPr lang="en-US"/>
          </a:p>
        </p:txBody>
      </p:sp>
      <p:pic>
        <p:nvPicPr>
          <p:cNvPr id="4" name="Picture 4">
            <a:extLst>
              <a:ext uri="{FF2B5EF4-FFF2-40B4-BE49-F238E27FC236}">
                <a16:creationId xmlns:a16="http://schemas.microsoft.com/office/drawing/2014/main" id="{4BD6BBAE-4865-44F6-9B99-9B3F2E567065}"/>
              </a:ext>
            </a:extLst>
          </p:cNvPr>
          <p:cNvPicPr>
            <a:picLocks noChangeAspect="1"/>
          </p:cNvPicPr>
          <p:nvPr/>
        </p:nvPicPr>
        <p:blipFill>
          <a:blip r:embed="rId3"/>
          <a:stretch>
            <a:fillRect/>
          </a:stretch>
        </p:blipFill>
        <p:spPr>
          <a:xfrm>
            <a:off x="284800" y="2188348"/>
            <a:ext cx="11614029" cy="1055584"/>
          </a:xfrm>
          <a:prstGeom prst="rect">
            <a:avLst/>
          </a:prstGeom>
        </p:spPr>
      </p:pic>
      <p:pic>
        <p:nvPicPr>
          <p:cNvPr id="6" name="Picture 6">
            <a:extLst>
              <a:ext uri="{FF2B5EF4-FFF2-40B4-BE49-F238E27FC236}">
                <a16:creationId xmlns:a16="http://schemas.microsoft.com/office/drawing/2014/main" id="{26C9205B-F5AA-4183-B020-62B9B1631F35}"/>
              </a:ext>
            </a:extLst>
          </p:cNvPr>
          <p:cNvPicPr>
            <a:picLocks noChangeAspect="1"/>
          </p:cNvPicPr>
          <p:nvPr/>
        </p:nvPicPr>
        <p:blipFill>
          <a:blip r:embed="rId4"/>
          <a:stretch>
            <a:fillRect/>
          </a:stretch>
        </p:blipFill>
        <p:spPr>
          <a:xfrm>
            <a:off x="238665" y="4675516"/>
            <a:ext cx="11614029" cy="1043798"/>
          </a:xfrm>
          <a:prstGeom prst="rect">
            <a:avLst/>
          </a:prstGeom>
        </p:spPr>
      </p:pic>
      <p:sp>
        <p:nvSpPr>
          <p:cNvPr id="9" name="TextBox 8">
            <a:extLst>
              <a:ext uri="{FF2B5EF4-FFF2-40B4-BE49-F238E27FC236}">
                <a16:creationId xmlns:a16="http://schemas.microsoft.com/office/drawing/2014/main" id="{6CA330C9-CA71-43CB-A7CA-D995060E6871}"/>
              </a:ext>
            </a:extLst>
          </p:cNvPr>
          <p:cNvSpPr txBox="1"/>
          <p:nvPr/>
        </p:nvSpPr>
        <p:spPr>
          <a:xfrm>
            <a:off x="6090855" y="3851203"/>
            <a:ext cx="52448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FFFF"/>
                </a:solidFill>
              </a:rPr>
              <a:t>Different course codes</a:t>
            </a:r>
            <a:endParaRPr lang="en-US" sz="2800">
              <a:solidFill>
                <a:srgbClr val="FFFFFF"/>
              </a:solidFill>
              <a:cs typeface="Segoe UI"/>
            </a:endParaRPr>
          </a:p>
        </p:txBody>
      </p:sp>
      <p:sp>
        <p:nvSpPr>
          <p:cNvPr id="11" name="Arrow: Down 10">
            <a:extLst>
              <a:ext uri="{FF2B5EF4-FFF2-40B4-BE49-F238E27FC236}">
                <a16:creationId xmlns:a16="http://schemas.microsoft.com/office/drawing/2014/main" id="{42D9A059-1BBA-4C23-BFBA-9CA67CD70767}"/>
              </a:ext>
            </a:extLst>
          </p:cNvPr>
          <p:cNvSpPr/>
          <p:nvPr/>
        </p:nvSpPr>
        <p:spPr>
          <a:xfrm>
            <a:off x="672993" y="4287928"/>
            <a:ext cx="345056" cy="388189"/>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697A05-4F0F-44C3-811E-094BE04F170B}"/>
              </a:ext>
            </a:extLst>
          </p:cNvPr>
          <p:cNvSpPr txBox="1"/>
          <p:nvPr/>
        </p:nvSpPr>
        <p:spPr>
          <a:xfrm>
            <a:off x="2387114" y="1454301"/>
            <a:ext cx="34142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cs typeface="Segoe UI"/>
              </a:rPr>
              <a:t>Duplicate pub title</a:t>
            </a:r>
          </a:p>
        </p:txBody>
      </p:sp>
      <p:sp>
        <p:nvSpPr>
          <p:cNvPr id="14" name="Text Placeholder 2">
            <a:extLst>
              <a:ext uri="{FF2B5EF4-FFF2-40B4-BE49-F238E27FC236}">
                <a16:creationId xmlns:a16="http://schemas.microsoft.com/office/drawing/2014/main" id="{BF610E95-36B7-4762-AD05-1C0605CE8703}"/>
              </a:ext>
            </a:extLst>
          </p:cNvPr>
          <p:cNvSpPr>
            <a:spLocks noGrp="1"/>
          </p:cNvSpPr>
          <p:nvPr>
            <p:ph type="body" sz="quarter" idx="14"/>
          </p:nvPr>
        </p:nvSpPr>
        <p:spPr>
          <a:xfrm>
            <a:off x="3506128" y="6196959"/>
            <a:ext cx="8097838" cy="369332"/>
          </a:xfrm>
        </p:spPr>
        <p:txBody>
          <a:bodyPr vert="horz" wrap="square" lIns="91440" tIns="45720" rIns="91440" bIns="45720" rtlCol="0" anchor="t">
            <a:spAutoFit/>
          </a:bodyPr>
          <a:lstStyle/>
          <a:p>
            <a:r>
              <a:rPr lang="en-US">
                <a:cs typeface="Segoe UI"/>
              </a:rPr>
              <a:t>Internal use column AB</a:t>
            </a:r>
            <a:endParaRPr lang="en-US"/>
          </a:p>
        </p:txBody>
      </p:sp>
      <p:sp>
        <p:nvSpPr>
          <p:cNvPr id="3" name="TextBox 2">
            <a:extLst>
              <a:ext uri="{FF2B5EF4-FFF2-40B4-BE49-F238E27FC236}">
                <a16:creationId xmlns:a16="http://schemas.microsoft.com/office/drawing/2014/main" id="{F9877B80-0259-4360-891F-346A8010125A}"/>
              </a:ext>
            </a:extLst>
          </p:cNvPr>
          <p:cNvSpPr txBox="1"/>
          <p:nvPr/>
        </p:nvSpPr>
        <p:spPr>
          <a:xfrm>
            <a:off x="133264" y="3846267"/>
            <a:ext cx="52448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FFFF"/>
                </a:solidFill>
                <a:cs typeface="Segoe UI"/>
              </a:rPr>
              <a:t>Different citation IDs</a:t>
            </a:r>
          </a:p>
        </p:txBody>
      </p:sp>
      <p:sp>
        <p:nvSpPr>
          <p:cNvPr id="13" name="Arrow: Down 12">
            <a:extLst>
              <a:ext uri="{FF2B5EF4-FFF2-40B4-BE49-F238E27FC236}">
                <a16:creationId xmlns:a16="http://schemas.microsoft.com/office/drawing/2014/main" id="{915EE85E-4902-4D4C-A39F-1974D790958B}"/>
              </a:ext>
            </a:extLst>
          </p:cNvPr>
          <p:cNvSpPr/>
          <p:nvPr/>
        </p:nvSpPr>
        <p:spPr>
          <a:xfrm>
            <a:off x="7781201" y="4287927"/>
            <a:ext cx="345056" cy="388189"/>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7C0EEF6-4AFB-4AFF-B4CC-CCDDE7A770C9}"/>
              </a:ext>
            </a:extLst>
          </p:cNvPr>
          <p:cNvSpPr txBox="1"/>
          <p:nvPr/>
        </p:nvSpPr>
        <p:spPr>
          <a:xfrm>
            <a:off x="4798217" y="3171644"/>
            <a:ext cx="35620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cs typeface="Segoe UI"/>
              </a:rPr>
              <a:t>Different </a:t>
            </a:r>
            <a:r>
              <a:rPr lang="en-US" sz="2800" err="1">
                <a:solidFill>
                  <a:schemeClr val="bg1"/>
                </a:solidFill>
                <a:cs typeface="Segoe UI"/>
              </a:rPr>
              <a:t>chapt</a:t>
            </a:r>
            <a:r>
              <a:rPr lang="en-US" sz="2800">
                <a:solidFill>
                  <a:schemeClr val="bg1"/>
                </a:solidFill>
                <a:cs typeface="Segoe UI"/>
              </a:rPr>
              <a:t> title</a:t>
            </a:r>
          </a:p>
        </p:txBody>
      </p:sp>
      <p:sp>
        <p:nvSpPr>
          <p:cNvPr id="16" name="Arrow: Down 15">
            <a:extLst>
              <a:ext uri="{FF2B5EF4-FFF2-40B4-BE49-F238E27FC236}">
                <a16:creationId xmlns:a16="http://schemas.microsoft.com/office/drawing/2014/main" id="{A39404DD-52BB-47FF-B792-50C67972C07E}"/>
              </a:ext>
            </a:extLst>
          </p:cNvPr>
          <p:cNvSpPr/>
          <p:nvPr/>
        </p:nvSpPr>
        <p:spPr>
          <a:xfrm>
            <a:off x="3425291" y="1865450"/>
            <a:ext cx="345056" cy="388189"/>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D38E572D-652E-438F-8907-416177830E35}"/>
              </a:ext>
            </a:extLst>
          </p:cNvPr>
          <p:cNvSpPr/>
          <p:nvPr/>
        </p:nvSpPr>
        <p:spPr>
          <a:xfrm rot="10800000">
            <a:off x="5802275" y="2900404"/>
            <a:ext cx="345056" cy="388189"/>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480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A12A0F-6706-442D-BA4C-EC5B91521E2A}"/>
              </a:ext>
            </a:extLst>
          </p:cNvPr>
          <p:cNvSpPr>
            <a:spLocks noGrp="1"/>
          </p:cNvSpPr>
          <p:nvPr>
            <p:ph type="body" sz="quarter" idx="14"/>
          </p:nvPr>
        </p:nvSpPr>
        <p:spPr>
          <a:xfrm>
            <a:off x="3750543" y="4399789"/>
            <a:ext cx="8097838" cy="646331"/>
          </a:xfrm>
        </p:spPr>
        <p:txBody>
          <a:bodyPr vert="horz" wrap="square" lIns="91440" tIns="45720" rIns="91440" bIns="45720" rtlCol="0" anchor="t">
            <a:spAutoFit/>
          </a:bodyPr>
          <a:lstStyle/>
          <a:p>
            <a:r>
              <a:rPr lang="en-US">
                <a:cs typeface="Segoe UI"/>
              </a:rPr>
              <a:t>COMM Target audience: Internal students – Column T</a:t>
            </a:r>
          </a:p>
          <a:p>
            <a:endParaRPr lang="en-US">
              <a:cs typeface="Segoe UI"/>
            </a:endParaRPr>
          </a:p>
        </p:txBody>
      </p:sp>
      <p:sp>
        <p:nvSpPr>
          <p:cNvPr id="4" name="TextBox 3">
            <a:extLst>
              <a:ext uri="{FF2B5EF4-FFF2-40B4-BE49-F238E27FC236}">
                <a16:creationId xmlns:a16="http://schemas.microsoft.com/office/drawing/2014/main" id="{C79C022C-9143-47D3-82F6-5BF7E2152A93}"/>
              </a:ext>
            </a:extLst>
          </p:cNvPr>
          <p:cNvSpPr txBox="1"/>
          <p:nvPr/>
        </p:nvSpPr>
        <p:spPr>
          <a:xfrm>
            <a:off x="2869721" y="425570"/>
            <a:ext cx="63662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3600">
                <a:solidFill>
                  <a:srgbClr val="F8FDFF"/>
                </a:solidFill>
              </a:rPr>
              <a:t>Duplicates – Solution – Case 1</a:t>
            </a:r>
            <a:endParaRPr lang="en-US" sz="3600"/>
          </a:p>
        </p:txBody>
      </p:sp>
      <p:pic>
        <p:nvPicPr>
          <p:cNvPr id="5" name="Picture 5">
            <a:extLst>
              <a:ext uri="{FF2B5EF4-FFF2-40B4-BE49-F238E27FC236}">
                <a16:creationId xmlns:a16="http://schemas.microsoft.com/office/drawing/2014/main" id="{3458DD79-5646-4314-BD55-23DBEBEB9FD0}"/>
              </a:ext>
            </a:extLst>
          </p:cNvPr>
          <p:cNvPicPr>
            <a:picLocks noChangeAspect="1"/>
          </p:cNvPicPr>
          <p:nvPr/>
        </p:nvPicPr>
        <p:blipFill>
          <a:blip r:embed="rId3"/>
          <a:stretch>
            <a:fillRect/>
          </a:stretch>
        </p:blipFill>
        <p:spPr>
          <a:xfrm>
            <a:off x="238666" y="2778822"/>
            <a:ext cx="11527764" cy="1127826"/>
          </a:xfrm>
          <a:prstGeom prst="rect">
            <a:avLst/>
          </a:prstGeom>
        </p:spPr>
      </p:pic>
      <p:sp>
        <p:nvSpPr>
          <p:cNvPr id="7" name="TextBox 6">
            <a:extLst>
              <a:ext uri="{FF2B5EF4-FFF2-40B4-BE49-F238E27FC236}">
                <a16:creationId xmlns:a16="http://schemas.microsoft.com/office/drawing/2014/main" id="{025978C4-5FCA-4403-A8ED-43AF833C1214}"/>
              </a:ext>
            </a:extLst>
          </p:cNvPr>
          <p:cNvSpPr txBox="1"/>
          <p:nvPr/>
        </p:nvSpPr>
        <p:spPr>
          <a:xfrm>
            <a:off x="4019698" y="1856654"/>
            <a:ext cx="80196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rPr>
              <a:t>Step b) Combine student numbers into that row</a:t>
            </a:r>
            <a:endParaRPr lang="en-US" sz="2800">
              <a:solidFill>
                <a:schemeClr val="bg1"/>
              </a:solidFill>
              <a:cs typeface="Segoe UI"/>
            </a:endParaRPr>
          </a:p>
        </p:txBody>
      </p:sp>
      <p:sp>
        <p:nvSpPr>
          <p:cNvPr id="8" name="Arrow: Down 7">
            <a:extLst>
              <a:ext uri="{FF2B5EF4-FFF2-40B4-BE49-F238E27FC236}">
                <a16:creationId xmlns:a16="http://schemas.microsoft.com/office/drawing/2014/main" id="{3EB85FCD-527B-47E1-820E-11587B0BD741}"/>
              </a:ext>
            </a:extLst>
          </p:cNvPr>
          <p:cNvSpPr/>
          <p:nvPr/>
        </p:nvSpPr>
        <p:spPr>
          <a:xfrm>
            <a:off x="8714779" y="2249038"/>
            <a:ext cx="410934" cy="460719"/>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D4FE8C-704D-4C79-A654-8CAEFB475F08}"/>
              </a:ext>
            </a:extLst>
          </p:cNvPr>
          <p:cNvSpPr txBox="1"/>
          <p:nvPr/>
        </p:nvSpPr>
        <p:spPr>
          <a:xfrm>
            <a:off x="2610929" y="5428891"/>
            <a:ext cx="596372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FFFF"/>
                </a:solidFill>
              </a:rPr>
              <a:t>Step c) Delete the untouched row</a:t>
            </a:r>
            <a:r>
              <a:rPr lang="en-US" sz="2800">
                <a:cs typeface="Segoe UI"/>
              </a:rPr>
              <a:t>​</a:t>
            </a:r>
          </a:p>
        </p:txBody>
      </p:sp>
      <p:sp>
        <p:nvSpPr>
          <p:cNvPr id="10" name="Arrow: Up 9">
            <a:extLst>
              <a:ext uri="{FF2B5EF4-FFF2-40B4-BE49-F238E27FC236}">
                <a16:creationId xmlns:a16="http://schemas.microsoft.com/office/drawing/2014/main" id="{D7AE2890-C680-4D65-B9D9-3A3A1D63D6BF}"/>
              </a:ext>
            </a:extLst>
          </p:cNvPr>
          <p:cNvSpPr/>
          <p:nvPr/>
        </p:nvSpPr>
        <p:spPr>
          <a:xfrm flipH="1">
            <a:off x="8714778" y="3917455"/>
            <a:ext cx="402565" cy="4888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085D46C-5293-404C-8E89-87432A80C616}"/>
              </a:ext>
            </a:extLst>
          </p:cNvPr>
          <p:cNvSpPr txBox="1"/>
          <p:nvPr/>
        </p:nvSpPr>
        <p:spPr>
          <a:xfrm>
            <a:off x="300682" y="1333489"/>
            <a:ext cx="80196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rPr>
              <a:t>Step a) Select the row with the best metadata</a:t>
            </a:r>
            <a:endParaRPr lang="en-US" sz="2800">
              <a:solidFill>
                <a:schemeClr val="bg1"/>
              </a:solidFill>
              <a:cs typeface="Segoe UI"/>
            </a:endParaRPr>
          </a:p>
        </p:txBody>
      </p:sp>
    </p:spTree>
    <p:extLst>
      <p:ext uri="{BB962C8B-B14F-4D97-AF65-F5344CB8AC3E}">
        <p14:creationId xmlns:p14="http://schemas.microsoft.com/office/powerpoint/2010/main" val="2056875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58720D-4D24-4942-9979-85DE3D0A51FF}"/>
              </a:ext>
            </a:extLst>
          </p:cNvPr>
          <p:cNvSpPr>
            <a:spLocks noGrp="1"/>
          </p:cNvSpPr>
          <p:nvPr>
            <p:ph type="body" sz="quarter" idx="13"/>
          </p:nvPr>
        </p:nvSpPr>
        <p:spPr>
          <a:xfrm>
            <a:off x="3042089" y="297201"/>
            <a:ext cx="11615468" cy="590931"/>
          </a:xfrm>
        </p:spPr>
        <p:txBody>
          <a:bodyPr/>
          <a:lstStyle/>
          <a:p>
            <a:r>
              <a:rPr lang="en-AU" dirty="0"/>
              <a:t>Duplicates – how and why</a:t>
            </a:r>
            <a:r>
              <a:rPr lang="en-AU"/>
              <a:t> -  Case 2.</a:t>
            </a:r>
            <a:endParaRPr lang="en-US" dirty="0"/>
          </a:p>
        </p:txBody>
      </p:sp>
      <p:sp>
        <p:nvSpPr>
          <p:cNvPr id="9" name="TextBox 8">
            <a:extLst>
              <a:ext uri="{FF2B5EF4-FFF2-40B4-BE49-F238E27FC236}">
                <a16:creationId xmlns:a16="http://schemas.microsoft.com/office/drawing/2014/main" id="{6CA330C9-CA71-43CB-A7CA-D995060E6871}"/>
              </a:ext>
            </a:extLst>
          </p:cNvPr>
          <p:cNvSpPr txBox="1"/>
          <p:nvPr/>
        </p:nvSpPr>
        <p:spPr>
          <a:xfrm>
            <a:off x="6650070" y="3573312"/>
            <a:ext cx="52448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FFFF"/>
                </a:solidFill>
              </a:rPr>
              <a:t>Same course code</a:t>
            </a:r>
            <a:endParaRPr lang="en-US" sz="2800">
              <a:solidFill>
                <a:srgbClr val="FFFFFF"/>
              </a:solidFill>
              <a:cs typeface="Segoe UI"/>
            </a:endParaRPr>
          </a:p>
        </p:txBody>
      </p:sp>
      <p:sp>
        <p:nvSpPr>
          <p:cNvPr id="11" name="Arrow: Down 10">
            <a:extLst>
              <a:ext uri="{FF2B5EF4-FFF2-40B4-BE49-F238E27FC236}">
                <a16:creationId xmlns:a16="http://schemas.microsoft.com/office/drawing/2014/main" id="{42D9A059-1BBA-4C23-BFBA-9CA67CD70767}"/>
              </a:ext>
            </a:extLst>
          </p:cNvPr>
          <p:cNvSpPr/>
          <p:nvPr/>
        </p:nvSpPr>
        <p:spPr>
          <a:xfrm>
            <a:off x="7820687" y="4001025"/>
            <a:ext cx="345056" cy="445698"/>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697A05-4F0F-44C3-811E-094BE04F170B}"/>
              </a:ext>
            </a:extLst>
          </p:cNvPr>
          <p:cNvSpPr txBox="1"/>
          <p:nvPr/>
        </p:nvSpPr>
        <p:spPr>
          <a:xfrm>
            <a:off x="4983192" y="164764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cs typeface="Segoe UI"/>
              </a:rPr>
              <a:t>Duplicate title</a:t>
            </a:r>
          </a:p>
        </p:txBody>
      </p:sp>
      <p:pic>
        <p:nvPicPr>
          <p:cNvPr id="15" name="Picture 15">
            <a:extLst>
              <a:ext uri="{FF2B5EF4-FFF2-40B4-BE49-F238E27FC236}">
                <a16:creationId xmlns:a16="http://schemas.microsoft.com/office/drawing/2014/main" id="{ED23885B-9AAA-45CA-BD67-F0101E583B0C}"/>
              </a:ext>
            </a:extLst>
          </p:cNvPr>
          <p:cNvPicPr>
            <a:picLocks noChangeAspect="1"/>
          </p:cNvPicPr>
          <p:nvPr/>
        </p:nvPicPr>
        <p:blipFill>
          <a:blip r:embed="rId3"/>
          <a:stretch>
            <a:fillRect/>
          </a:stretch>
        </p:blipFill>
        <p:spPr>
          <a:xfrm>
            <a:off x="238664" y="2165016"/>
            <a:ext cx="11959086" cy="1061477"/>
          </a:xfrm>
          <a:prstGeom prst="rect">
            <a:avLst/>
          </a:prstGeom>
        </p:spPr>
      </p:pic>
      <p:pic>
        <p:nvPicPr>
          <p:cNvPr id="17" name="Picture 17">
            <a:extLst>
              <a:ext uri="{FF2B5EF4-FFF2-40B4-BE49-F238E27FC236}">
                <a16:creationId xmlns:a16="http://schemas.microsoft.com/office/drawing/2014/main" id="{D37D66BE-75D4-40DD-A3AA-6BE78B7210D2}"/>
              </a:ext>
            </a:extLst>
          </p:cNvPr>
          <p:cNvPicPr>
            <a:picLocks noChangeAspect="1"/>
          </p:cNvPicPr>
          <p:nvPr/>
        </p:nvPicPr>
        <p:blipFill>
          <a:blip r:embed="rId4"/>
          <a:stretch>
            <a:fillRect/>
          </a:stretch>
        </p:blipFill>
        <p:spPr>
          <a:xfrm>
            <a:off x="353684" y="4528796"/>
            <a:ext cx="11455878" cy="1049691"/>
          </a:xfrm>
          <a:prstGeom prst="rect">
            <a:avLst/>
          </a:prstGeom>
        </p:spPr>
      </p:pic>
      <p:sp>
        <p:nvSpPr>
          <p:cNvPr id="8" name="Arrow: Down 7">
            <a:extLst>
              <a:ext uri="{FF2B5EF4-FFF2-40B4-BE49-F238E27FC236}">
                <a16:creationId xmlns:a16="http://schemas.microsoft.com/office/drawing/2014/main" id="{C3D97204-CACD-4F23-8B79-7DD3B5285D30}"/>
              </a:ext>
            </a:extLst>
          </p:cNvPr>
          <p:cNvSpPr/>
          <p:nvPr/>
        </p:nvSpPr>
        <p:spPr>
          <a:xfrm>
            <a:off x="678358" y="4035144"/>
            <a:ext cx="345056" cy="445698"/>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5350C04-4C08-4583-9F38-6488C3481F01}"/>
              </a:ext>
            </a:extLst>
          </p:cNvPr>
          <p:cNvSpPr txBox="1"/>
          <p:nvPr/>
        </p:nvSpPr>
        <p:spPr>
          <a:xfrm>
            <a:off x="235622" y="3618804"/>
            <a:ext cx="52448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FFFF"/>
                </a:solidFill>
                <a:cs typeface="Segoe UI"/>
              </a:rPr>
              <a:t>Different citation IDs</a:t>
            </a:r>
          </a:p>
        </p:txBody>
      </p:sp>
    </p:spTree>
    <p:extLst>
      <p:ext uri="{BB962C8B-B14F-4D97-AF65-F5344CB8AC3E}">
        <p14:creationId xmlns:p14="http://schemas.microsoft.com/office/powerpoint/2010/main" val="2673957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talking on a cell phone&#10;&#10;Description automatically generated">
            <a:extLst>
              <a:ext uri="{FF2B5EF4-FFF2-40B4-BE49-F238E27FC236}">
                <a16:creationId xmlns:a16="http://schemas.microsoft.com/office/drawing/2014/main" id="{F70B8211-3A0C-4580-8514-3998FF39461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l="20526" r="20526"/>
          <a:stretch>
            <a:fillRect/>
          </a:stretch>
        </p:blipFill>
        <p:spPr/>
      </p:pic>
      <p:sp>
        <p:nvSpPr>
          <p:cNvPr id="3" name="Text Placeholder 2">
            <a:extLst>
              <a:ext uri="{FF2B5EF4-FFF2-40B4-BE49-F238E27FC236}">
                <a16:creationId xmlns:a16="http://schemas.microsoft.com/office/drawing/2014/main" id="{A6982C6A-8695-4F21-9E04-2CB320BCA695}"/>
              </a:ext>
            </a:extLst>
          </p:cNvPr>
          <p:cNvSpPr>
            <a:spLocks noGrp="1"/>
          </p:cNvSpPr>
          <p:nvPr>
            <p:ph type="body" sz="quarter" idx="11"/>
          </p:nvPr>
        </p:nvSpPr>
        <p:spPr>
          <a:xfrm>
            <a:off x="47149" y="2209686"/>
            <a:ext cx="6129304" cy="4508927"/>
          </a:xfrm>
        </p:spPr>
        <p:txBody>
          <a:bodyPr/>
          <a:lstStyle/>
          <a:p>
            <a:pPr marL="571500" indent="-571500" algn="l">
              <a:buFont typeface="+mj-lt"/>
              <a:buAutoNum type="arabicPeriod"/>
            </a:pPr>
            <a:r>
              <a:rPr lang="en-US" sz="2000"/>
              <a:t>Check the report weekly to fix any missing metadata within Alma</a:t>
            </a:r>
          </a:p>
          <a:p>
            <a:pPr marL="571500" indent="-571500" algn="l">
              <a:buFont typeface="+mj-lt"/>
              <a:buAutoNum type="arabicPeriod"/>
            </a:pPr>
            <a:r>
              <a:rPr lang="en-US" sz="2000"/>
              <a:t>Can’t do much about duplicates until exported</a:t>
            </a:r>
          </a:p>
          <a:p>
            <a:pPr marL="571500" indent="-571500" algn="l">
              <a:buFont typeface="+mj-lt"/>
              <a:buAutoNum type="arabicPeriod"/>
            </a:pPr>
            <a:r>
              <a:rPr lang="en-US" sz="2000"/>
              <a:t>Be aware of rollover metadata issues and timing</a:t>
            </a:r>
          </a:p>
          <a:p>
            <a:pPr marL="571500" indent="-571500" algn="l">
              <a:buFont typeface="+mj-lt"/>
              <a:buAutoNum type="arabicPeriod"/>
            </a:pPr>
            <a:r>
              <a:rPr lang="en-US" sz="2000"/>
              <a:t>Get your data clean now</a:t>
            </a:r>
          </a:p>
          <a:p>
            <a:pPr marL="571500" indent="-571500" algn="l">
              <a:buFontTx/>
              <a:buChar char="-"/>
            </a:pPr>
            <a:endParaRPr lang="en-US" sz="2000"/>
          </a:p>
          <a:p>
            <a:pPr marL="571500" indent="-571500" algn="l">
              <a:buFontTx/>
              <a:buChar char="-"/>
            </a:pPr>
            <a:endParaRPr lang="en-AU" sz="2000"/>
          </a:p>
        </p:txBody>
      </p:sp>
      <p:sp>
        <p:nvSpPr>
          <p:cNvPr id="5" name="Text Placeholder 4">
            <a:extLst>
              <a:ext uri="{FF2B5EF4-FFF2-40B4-BE49-F238E27FC236}">
                <a16:creationId xmlns:a16="http://schemas.microsoft.com/office/drawing/2014/main" id="{35EA7834-1A11-4925-87AE-6F5848A3853B}"/>
              </a:ext>
            </a:extLst>
          </p:cNvPr>
          <p:cNvSpPr>
            <a:spLocks noGrp="1"/>
          </p:cNvSpPr>
          <p:nvPr>
            <p:ph type="body" sz="quarter" idx="19"/>
          </p:nvPr>
        </p:nvSpPr>
        <p:spPr>
          <a:xfrm>
            <a:off x="0" y="1554163"/>
            <a:ext cx="6129304" cy="590931"/>
          </a:xfrm>
        </p:spPr>
        <p:txBody>
          <a:bodyPr/>
          <a:lstStyle/>
          <a:p>
            <a:r>
              <a:rPr lang="en-US"/>
              <a:t>Lessons learned</a:t>
            </a:r>
            <a:endParaRPr lang="en-AU"/>
          </a:p>
        </p:txBody>
      </p:sp>
      <p:sp>
        <p:nvSpPr>
          <p:cNvPr id="6" name="Slide Number Placeholder 5">
            <a:extLst>
              <a:ext uri="{FF2B5EF4-FFF2-40B4-BE49-F238E27FC236}">
                <a16:creationId xmlns:a16="http://schemas.microsoft.com/office/drawing/2014/main" id="{25CC8116-233B-4D24-BB7A-E24878BE6A2E}"/>
              </a:ext>
            </a:extLst>
          </p:cNvPr>
          <p:cNvSpPr>
            <a:spLocks noGrp="1"/>
          </p:cNvSpPr>
          <p:nvPr>
            <p:ph type="sldNum" sz="quarter" idx="4"/>
          </p:nvPr>
        </p:nvSpPr>
        <p:spPr/>
        <p:txBody>
          <a:bodyPr/>
          <a:lstStyle/>
          <a:p>
            <a:fld id="{4997E989-D798-4C62-8E93-3D2D613C2488}" type="slidenum">
              <a:rPr lang="en-US" smtClean="0"/>
              <a:pPr/>
              <a:t>27</a:t>
            </a:fld>
            <a:endParaRPr lang="en-US"/>
          </a:p>
        </p:txBody>
      </p:sp>
      <p:sp>
        <p:nvSpPr>
          <p:cNvPr id="9" name="Rectangle 8">
            <a:extLst>
              <a:ext uri="{FF2B5EF4-FFF2-40B4-BE49-F238E27FC236}">
                <a16:creationId xmlns:a16="http://schemas.microsoft.com/office/drawing/2014/main" id="{AE0C1846-A6CD-4B0A-9A65-D67D6A71DD0E}"/>
              </a:ext>
            </a:extLst>
          </p:cNvPr>
          <p:cNvSpPr/>
          <p:nvPr/>
        </p:nvSpPr>
        <p:spPr>
          <a:xfrm>
            <a:off x="9052432" y="111323"/>
            <a:ext cx="2769733" cy="307777"/>
          </a:xfrm>
          <a:prstGeom prst="rect">
            <a:avLst/>
          </a:prstGeom>
        </p:spPr>
        <p:txBody>
          <a:bodyPr wrap="none">
            <a:spAutoFit/>
          </a:bodyPr>
          <a:lstStyle/>
          <a:p>
            <a:r>
              <a:rPr lang="en-AU" sz="1400">
                <a:solidFill>
                  <a:schemeClr val="bg1">
                    <a:lumMod val="85000"/>
                  </a:schemeClr>
                </a:solidFill>
                <a:latin typeface="-apple-system"/>
              </a:rPr>
              <a:t>Photo by </a:t>
            </a:r>
            <a:r>
              <a:rPr lang="en-AU" sz="1400">
                <a:solidFill>
                  <a:schemeClr val="bg1">
                    <a:lumMod val="85000"/>
                  </a:schemeClr>
                </a:solidFill>
                <a:latin typeface="-apple-system"/>
                <a:hlinkClick r:id="rId4">
                  <a:extLst>
                    <a:ext uri="{A12FA001-AC4F-418D-AE19-62706E023703}">
                      <ahyp:hlinkClr xmlns:ahyp="http://schemas.microsoft.com/office/drawing/2018/hyperlinkcolor" val="tx"/>
                    </a:ext>
                  </a:extLst>
                </a:hlinkClick>
              </a:rPr>
              <a:t>Caleb Woods</a:t>
            </a:r>
            <a:r>
              <a:rPr lang="en-AU" sz="1400">
                <a:solidFill>
                  <a:schemeClr val="bg1">
                    <a:lumMod val="85000"/>
                  </a:schemeClr>
                </a:solidFill>
                <a:latin typeface="-apple-system"/>
              </a:rPr>
              <a:t> on </a:t>
            </a:r>
            <a:r>
              <a:rPr lang="en-AU" sz="1400" err="1">
                <a:solidFill>
                  <a:schemeClr val="bg1">
                    <a:lumMod val="85000"/>
                  </a:schemeClr>
                </a:solidFill>
                <a:latin typeface="-apple-system"/>
                <a:hlinkClick r:id="rId5">
                  <a:extLst>
                    <a:ext uri="{A12FA001-AC4F-418D-AE19-62706E023703}">
                      <ahyp:hlinkClr xmlns:ahyp="http://schemas.microsoft.com/office/drawing/2018/hyperlinkcolor" val="tx"/>
                    </a:ext>
                  </a:extLst>
                </a:hlinkClick>
              </a:rPr>
              <a:t>Unsplash</a:t>
            </a:r>
            <a:endParaRPr lang="en-AU" sz="1400">
              <a:solidFill>
                <a:schemeClr val="bg1">
                  <a:lumMod val="85000"/>
                </a:schemeClr>
              </a:solidFill>
            </a:endParaRPr>
          </a:p>
        </p:txBody>
      </p:sp>
    </p:spTree>
    <p:extLst>
      <p:ext uri="{BB962C8B-B14F-4D97-AF65-F5344CB8AC3E}">
        <p14:creationId xmlns:p14="http://schemas.microsoft.com/office/powerpoint/2010/main" val="3289238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AF54C3-E4D1-4C9C-8109-36BEC1EC8ED5}"/>
              </a:ext>
            </a:extLst>
          </p:cNvPr>
          <p:cNvSpPr>
            <a:spLocks noGrp="1"/>
          </p:cNvSpPr>
          <p:nvPr>
            <p:ph type="body" sz="quarter" idx="10"/>
          </p:nvPr>
        </p:nvSpPr>
        <p:spPr>
          <a:xfrm>
            <a:off x="5266944" y="329254"/>
            <a:ext cx="6500820" cy="757130"/>
          </a:xfrm>
        </p:spPr>
        <p:txBody>
          <a:bodyPr/>
          <a:lstStyle/>
          <a:p>
            <a:r>
              <a:rPr lang="en-US" sz="2400"/>
              <a:t>EUS requires copies when DK in any column and for resources containing artistic works</a:t>
            </a:r>
            <a:endParaRPr lang="en-AU" sz="2400"/>
          </a:p>
        </p:txBody>
      </p:sp>
      <p:sp>
        <p:nvSpPr>
          <p:cNvPr id="4" name="Slide Number Placeholder 3">
            <a:extLst>
              <a:ext uri="{FF2B5EF4-FFF2-40B4-BE49-F238E27FC236}">
                <a16:creationId xmlns:a16="http://schemas.microsoft.com/office/drawing/2014/main" id="{4D791D9A-F290-4EF2-82BC-DD6887197CC3}"/>
              </a:ext>
            </a:extLst>
          </p:cNvPr>
          <p:cNvSpPr>
            <a:spLocks noGrp="1"/>
          </p:cNvSpPr>
          <p:nvPr>
            <p:ph type="sldNum" sz="quarter" idx="4"/>
          </p:nvPr>
        </p:nvSpPr>
        <p:spPr/>
        <p:txBody>
          <a:bodyPr/>
          <a:lstStyle/>
          <a:p>
            <a:fld id="{5AE1514C-5E56-4738-A1FF-4B1CFD2A3E36}" type="slidenum">
              <a:rPr lang="en-US" smtClean="0"/>
              <a:pPr/>
              <a:t>28</a:t>
            </a:fld>
            <a:endParaRPr lang="en-US"/>
          </a:p>
        </p:txBody>
      </p:sp>
      <p:sp>
        <p:nvSpPr>
          <p:cNvPr id="5" name="Title 4">
            <a:extLst>
              <a:ext uri="{FF2B5EF4-FFF2-40B4-BE49-F238E27FC236}">
                <a16:creationId xmlns:a16="http://schemas.microsoft.com/office/drawing/2014/main" id="{56EBA4A0-0886-47B8-A5AF-B37A81E5D480}"/>
              </a:ext>
            </a:extLst>
          </p:cNvPr>
          <p:cNvSpPr>
            <a:spLocks noGrp="1"/>
          </p:cNvSpPr>
          <p:nvPr>
            <p:ph type="title"/>
          </p:nvPr>
        </p:nvSpPr>
        <p:spPr>
          <a:xfrm>
            <a:off x="555244" y="0"/>
            <a:ext cx="4083304" cy="1800493"/>
          </a:xfrm>
        </p:spPr>
        <p:txBody>
          <a:bodyPr/>
          <a:lstStyle/>
          <a:p>
            <a:pPr algn="ctr"/>
            <a:r>
              <a:rPr lang="en-US" err="1"/>
              <a:t>Kantu</a:t>
            </a:r>
            <a:r>
              <a:rPr lang="en-US"/>
              <a:t> and downloading the required PDFs</a:t>
            </a:r>
            <a:endParaRPr lang="en-AU"/>
          </a:p>
        </p:txBody>
      </p:sp>
      <p:pic>
        <p:nvPicPr>
          <p:cNvPr id="10" name="Picture 9">
            <a:extLst>
              <a:ext uri="{FF2B5EF4-FFF2-40B4-BE49-F238E27FC236}">
                <a16:creationId xmlns:a16="http://schemas.microsoft.com/office/drawing/2014/main" id="{C22D681E-90D1-4891-9972-004A913CC268}"/>
              </a:ext>
            </a:extLst>
          </p:cNvPr>
          <p:cNvPicPr>
            <a:picLocks noChangeAspect="1"/>
          </p:cNvPicPr>
          <p:nvPr/>
        </p:nvPicPr>
        <p:blipFill>
          <a:blip r:embed="rId3"/>
          <a:stretch>
            <a:fillRect/>
          </a:stretch>
        </p:blipFill>
        <p:spPr>
          <a:xfrm>
            <a:off x="309653" y="3428589"/>
            <a:ext cx="3626965" cy="3055593"/>
          </a:xfrm>
          <a:prstGeom prst="rect">
            <a:avLst/>
          </a:prstGeom>
        </p:spPr>
      </p:pic>
      <p:sp>
        <p:nvSpPr>
          <p:cNvPr id="11" name="TextBox 10">
            <a:extLst>
              <a:ext uri="{FF2B5EF4-FFF2-40B4-BE49-F238E27FC236}">
                <a16:creationId xmlns:a16="http://schemas.microsoft.com/office/drawing/2014/main" id="{EF1F2ECA-64D4-4427-9C5A-60E9D82F019D}"/>
              </a:ext>
            </a:extLst>
          </p:cNvPr>
          <p:cNvSpPr txBox="1"/>
          <p:nvPr/>
        </p:nvSpPr>
        <p:spPr>
          <a:xfrm>
            <a:off x="309653" y="2448447"/>
            <a:ext cx="3466966" cy="646331"/>
          </a:xfrm>
          <a:prstGeom prst="rect">
            <a:avLst/>
          </a:prstGeom>
          <a:noFill/>
        </p:spPr>
        <p:txBody>
          <a:bodyPr wrap="square" rtlCol="0">
            <a:spAutoFit/>
          </a:bodyPr>
          <a:lstStyle/>
          <a:p>
            <a:r>
              <a:rPr lang="en-AU"/>
              <a:t>1. Citation representation URLs uploaded in </a:t>
            </a:r>
            <a:r>
              <a:rPr lang="en-AU" err="1"/>
              <a:t>Kantu</a:t>
            </a:r>
            <a:endParaRPr lang="en-AU"/>
          </a:p>
        </p:txBody>
      </p:sp>
      <p:sp>
        <p:nvSpPr>
          <p:cNvPr id="17" name="TextBox 16">
            <a:extLst>
              <a:ext uri="{FF2B5EF4-FFF2-40B4-BE49-F238E27FC236}">
                <a16:creationId xmlns:a16="http://schemas.microsoft.com/office/drawing/2014/main" id="{772076E0-1E30-4133-AA2A-7ED38B9484FA}"/>
              </a:ext>
            </a:extLst>
          </p:cNvPr>
          <p:cNvSpPr txBox="1"/>
          <p:nvPr/>
        </p:nvSpPr>
        <p:spPr>
          <a:xfrm>
            <a:off x="4362517" y="2448447"/>
            <a:ext cx="3466965" cy="646331"/>
          </a:xfrm>
          <a:prstGeom prst="rect">
            <a:avLst/>
          </a:prstGeom>
          <a:noFill/>
        </p:spPr>
        <p:txBody>
          <a:bodyPr wrap="square" rtlCol="0">
            <a:spAutoFit/>
          </a:bodyPr>
          <a:lstStyle/>
          <a:p>
            <a:r>
              <a:rPr lang="en-AU"/>
              <a:t>2. Created a very simple </a:t>
            </a:r>
            <a:r>
              <a:rPr lang="en-AU" err="1"/>
              <a:t>marco</a:t>
            </a:r>
            <a:r>
              <a:rPr lang="en-AU"/>
              <a:t> in </a:t>
            </a:r>
            <a:r>
              <a:rPr lang="en-AU" err="1"/>
              <a:t>Kantu</a:t>
            </a:r>
            <a:endParaRPr lang="en-AU"/>
          </a:p>
        </p:txBody>
      </p:sp>
      <p:pic>
        <p:nvPicPr>
          <p:cNvPr id="19" name="Picture 18">
            <a:extLst>
              <a:ext uri="{FF2B5EF4-FFF2-40B4-BE49-F238E27FC236}">
                <a16:creationId xmlns:a16="http://schemas.microsoft.com/office/drawing/2014/main" id="{5DC3273F-BA30-48AF-B543-204BCEF30330}"/>
              </a:ext>
            </a:extLst>
          </p:cNvPr>
          <p:cNvPicPr>
            <a:picLocks noChangeAspect="1"/>
          </p:cNvPicPr>
          <p:nvPr/>
        </p:nvPicPr>
        <p:blipFill>
          <a:blip r:embed="rId4"/>
          <a:stretch>
            <a:fillRect/>
          </a:stretch>
        </p:blipFill>
        <p:spPr>
          <a:xfrm>
            <a:off x="4363907" y="3603687"/>
            <a:ext cx="3761905" cy="2590476"/>
          </a:xfrm>
          <a:prstGeom prst="rect">
            <a:avLst/>
          </a:prstGeom>
        </p:spPr>
      </p:pic>
      <p:sp>
        <p:nvSpPr>
          <p:cNvPr id="20" name="TextBox 19">
            <a:extLst>
              <a:ext uri="{FF2B5EF4-FFF2-40B4-BE49-F238E27FC236}">
                <a16:creationId xmlns:a16="http://schemas.microsoft.com/office/drawing/2014/main" id="{1880E4CD-B2F7-4ADA-A902-30CCCD9A0C07}"/>
              </a:ext>
            </a:extLst>
          </p:cNvPr>
          <p:cNvSpPr txBox="1"/>
          <p:nvPr/>
        </p:nvSpPr>
        <p:spPr>
          <a:xfrm>
            <a:off x="8728074" y="4058289"/>
            <a:ext cx="2145792" cy="369332"/>
          </a:xfrm>
          <a:prstGeom prst="rect">
            <a:avLst/>
          </a:prstGeom>
          <a:noFill/>
        </p:spPr>
        <p:txBody>
          <a:bodyPr wrap="square" rtlCol="0">
            <a:spAutoFit/>
          </a:bodyPr>
          <a:lstStyle/>
          <a:p>
            <a:r>
              <a:rPr lang="en-AU"/>
              <a:t>Open a webpage</a:t>
            </a:r>
          </a:p>
        </p:txBody>
      </p:sp>
      <p:sp>
        <p:nvSpPr>
          <p:cNvPr id="21" name="TextBox 20">
            <a:extLst>
              <a:ext uri="{FF2B5EF4-FFF2-40B4-BE49-F238E27FC236}">
                <a16:creationId xmlns:a16="http://schemas.microsoft.com/office/drawing/2014/main" id="{E734A834-88EB-4AC8-9C63-D0C69BF96141}"/>
              </a:ext>
            </a:extLst>
          </p:cNvPr>
          <p:cNvSpPr txBox="1"/>
          <p:nvPr/>
        </p:nvSpPr>
        <p:spPr>
          <a:xfrm>
            <a:off x="8728074" y="4477777"/>
            <a:ext cx="2145792" cy="369332"/>
          </a:xfrm>
          <a:prstGeom prst="rect">
            <a:avLst/>
          </a:prstGeom>
          <a:noFill/>
        </p:spPr>
        <p:txBody>
          <a:bodyPr wrap="square" rtlCol="0">
            <a:spAutoFit/>
          </a:bodyPr>
          <a:lstStyle/>
          <a:p>
            <a:r>
              <a:rPr lang="en-AU"/>
              <a:t>Read the CSV file</a:t>
            </a:r>
          </a:p>
        </p:txBody>
      </p:sp>
      <p:sp>
        <p:nvSpPr>
          <p:cNvPr id="22" name="TextBox 21">
            <a:extLst>
              <a:ext uri="{FF2B5EF4-FFF2-40B4-BE49-F238E27FC236}">
                <a16:creationId xmlns:a16="http://schemas.microsoft.com/office/drawing/2014/main" id="{B36732FF-3126-4E75-BD20-4FD927A128EE}"/>
              </a:ext>
            </a:extLst>
          </p:cNvPr>
          <p:cNvSpPr txBox="1"/>
          <p:nvPr/>
        </p:nvSpPr>
        <p:spPr>
          <a:xfrm>
            <a:off x="8728074" y="4941597"/>
            <a:ext cx="2145792" cy="369332"/>
          </a:xfrm>
          <a:prstGeom prst="rect">
            <a:avLst/>
          </a:prstGeom>
          <a:noFill/>
        </p:spPr>
        <p:txBody>
          <a:bodyPr wrap="square" rtlCol="0">
            <a:spAutoFit/>
          </a:bodyPr>
          <a:lstStyle/>
          <a:p>
            <a:r>
              <a:rPr lang="en-AU"/>
              <a:t>Open the first URL</a:t>
            </a:r>
          </a:p>
        </p:txBody>
      </p:sp>
      <p:sp>
        <p:nvSpPr>
          <p:cNvPr id="23" name="TextBox 22">
            <a:extLst>
              <a:ext uri="{FF2B5EF4-FFF2-40B4-BE49-F238E27FC236}">
                <a16:creationId xmlns:a16="http://schemas.microsoft.com/office/drawing/2014/main" id="{2831A1F2-0FC2-4BEC-9DE4-F63C49185057}"/>
              </a:ext>
            </a:extLst>
          </p:cNvPr>
          <p:cNvSpPr txBox="1"/>
          <p:nvPr/>
        </p:nvSpPr>
        <p:spPr>
          <a:xfrm>
            <a:off x="8728073" y="5405417"/>
            <a:ext cx="2785717" cy="646331"/>
          </a:xfrm>
          <a:prstGeom prst="rect">
            <a:avLst/>
          </a:prstGeom>
          <a:noFill/>
        </p:spPr>
        <p:txBody>
          <a:bodyPr wrap="square" rtlCol="0">
            <a:spAutoFit/>
          </a:bodyPr>
          <a:lstStyle/>
          <a:p>
            <a:r>
              <a:rPr lang="en-AU"/>
              <a:t>Click the proceed button (in Alma viewer)</a:t>
            </a:r>
          </a:p>
        </p:txBody>
      </p:sp>
      <p:sp>
        <p:nvSpPr>
          <p:cNvPr id="24" name="TextBox 23">
            <a:extLst>
              <a:ext uri="{FF2B5EF4-FFF2-40B4-BE49-F238E27FC236}">
                <a16:creationId xmlns:a16="http://schemas.microsoft.com/office/drawing/2014/main" id="{E4001299-9A06-47D7-B180-A6A584A6BBAD}"/>
              </a:ext>
            </a:extLst>
          </p:cNvPr>
          <p:cNvSpPr txBox="1"/>
          <p:nvPr/>
        </p:nvSpPr>
        <p:spPr>
          <a:xfrm>
            <a:off x="8728073" y="6047672"/>
            <a:ext cx="2785717" cy="646331"/>
          </a:xfrm>
          <a:prstGeom prst="rect">
            <a:avLst/>
          </a:prstGeom>
          <a:noFill/>
        </p:spPr>
        <p:txBody>
          <a:bodyPr wrap="square" rtlCol="0">
            <a:spAutoFit/>
          </a:bodyPr>
          <a:lstStyle/>
          <a:p>
            <a:r>
              <a:rPr lang="en-AU"/>
              <a:t>Click the download button (in Alma viewer)</a:t>
            </a:r>
          </a:p>
        </p:txBody>
      </p:sp>
      <p:sp>
        <p:nvSpPr>
          <p:cNvPr id="26" name="TextBox 25">
            <a:extLst>
              <a:ext uri="{FF2B5EF4-FFF2-40B4-BE49-F238E27FC236}">
                <a16:creationId xmlns:a16="http://schemas.microsoft.com/office/drawing/2014/main" id="{97302430-BB59-4912-A003-9307F4EF1C83}"/>
              </a:ext>
            </a:extLst>
          </p:cNvPr>
          <p:cNvSpPr txBox="1"/>
          <p:nvPr/>
        </p:nvSpPr>
        <p:spPr>
          <a:xfrm>
            <a:off x="8283635" y="2309253"/>
            <a:ext cx="3466965" cy="1200329"/>
          </a:xfrm>
          <a:prstGeom prst="rect">
            <a:avLst/>
          </a:prstGeom>
          <a:noFill/>
        </p:spPr>
        <p:txBody>
          <a:bodyPr wrap="square" rtlCol="0">
            <a:spAutoFit/>
          </a:bodyPr>
          <a:lstStyle/>
          <a:p>
            <a:r>
              <a:rPr lang="en-AU"/>
              <a:t>3. Make sure you have authenticated into Alma Viewer first and then play the macro on a loop</a:t>
            </a:r>
          </a:p>
        </p:txBody>
      </p:sp>
      <p:cxnSp>
        <p:nvCxnSpPr>
          <p:cNvPr id="28" name="Straight Arrow Connector 27">
            <a:extLst>
              <a:ext uri="{FF2B5EF4-FFF2-40B4-BE49-F238E27FC236}">
                <a16:creationId xmlns:a16="http://schemas.microsoft.com/office/drawing/2014/main" id="{ABCFD6B3-DD8B-4033-89DF-5CDD4B2762AA}"/>
              </a:ext>
            </a:extLst>
          </p:cNvPr>
          <p:cNvCxnSpPr>
            <a:cxnSpLocks/>
          </p:cNvCxnSpPr>
          <p:nvPr/>
        </p:nvCxnSpPr>
        <p:spPr>
          <a:xfrm flipH="1">
            <a:off x="8195242" y="4242046"/>
            <a:ext cx="56918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1470F74-9A6D-4675-A371-2328984E5749}"/>
              </a:ext>
            </a:extLst>
          </p:cNvPr>
          <p:cNvCxnSpPr>
            <a:cxnSpLocks/>
          </p:cNvCxnSpPr>
          <p:nvPr/>
        </p:nvCxnSpPr>
        <p:spPr>
          <a:xfrm flipH="1">
            <a:off x="8206980" y="4662670"/>
            <a:ext cx="56918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74C5FA4-413D-4576-8E77-D0FBF35FAF04}"/>
              </a:ext>
            </a:extLst>
          </p:cNvPr>
          <p:cNvCxnSpPr>
            <a:cxnSpLocks/>
          </p:cNvCxnSpPr>
          <p:nvPr/>
        </p:nvCxnSpPr>
        <p:spPr>
          <a:xfrm flipH="1">
            <a:off x="8195242" y="5131808"/>
            <a:ext cx="56918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35B2B62-6098-4FCD-BEF8-DCE4F24B62DD}"/>
              </a:ext>
            </a:extLst>
          </p:cNvPr>
          <p:cNvCxnSpPr>
            <a:cxnSpLocks/>
          </p:cNvCxnSpPr>
          <p:nvPr/>
        </p:nvCxnSpPr>
        <p:spPr>
          <a:xfrm flipH="1">
            <a:off x="8195242" y="5601454"/>
            <a:ext cx="56918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04D5ABF-2B32-4E69-8121-C3D69AAEF735}"/>
              </a:ext>
            </a:extLst>
          </p:cNvPr>
          <p:cNvCxnSpPr>
            <a:cxnSpLocks/>
          </p:cNvCxnSpPr>
          <p:nvPr/>
        </p:nvCxnSpPr>
        <p:spPr>
          <a:xfrm flipH="1" flipV="1">
            <a:off x="8195242" y="6048426"/>
            <a:ext cx="580922" cy="19997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60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20" grpId="0"/>
      <p:bldP spid="21" grpId="0"/>
      <p:bldP spid="22" grpId="0"/>
      <p:bldP spid="23" grpId="0"/>
      <p:bldP spid="24"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FB2586-A637-3A40-A7F0-BFD115337322}"/>
              </a:ext>
            </a:extLst>
          </p:cNvPr>
          <p:cNvSpPr>
            <a:spLocks noGrp="1"/>
          </p:cNvSpPr>
          <p:nvPr>
            <p:ph type="body" sz="quarter" idx="10"/>
          </p:nvPr>
        </p:nvSpPr>
        <p:spPr>
          <a:xfrm>
            <a:off x="304800" y="2472752"/>
            <a:ext cx="5238750" cy="1175324"/>
          </a:xfrm>
        </p:spPr>
        <p:txBody>
          <a:bodyPr/>
          <a:lstStyle/>
          <a:p>
            <a:r>
              <a:rPr lang="en-AU"/>
              <a:t>‘CA Electronic Use Survey Report’ shared in Analytics:</a:t>
            </a:r>
          </a:p>
          <a:p>
            <a:endParaRPr lang="en-US" dirty="0"/>
          </a:p>
        </p:txBody>
      </p:sp>
      <p:sp>
        <p:nvSpPr>
          <p:cNvPr id="3" name="Text Placeholder 2">
            <a:extLst>
              <a:ext uri="{FF2B5EF4-FFF2-40B4-BE49-F238E27FC236}">
                <a16:creationId xmlns:a16="http://schemas.microsoft.com/office/drawing/2014/main" id="{623ABF10-76A0-1942-BEF1-4CE3327516B1}"/>
              </a:ext>
            </a:extLst>
          </p:cNvPr>
          <p:cNvSpPr>
            <a:spLocks noGrp="1"/>
          </p:cNvSpPr>
          <p:nvPr>
            <p:ph type="body" sz="quarter" idx="11"/>
          </p:nvPr>
        </p:nvSpPr>
        <p:spPr>
          <a:xfrm>
            <a:off x="6096000" y="419100"/>
            <a:ext cx="5671764" cy="3908762"/>
          </a:xfrm>
        </p:spPr>
        <p:txBody>
          <a:bodyPr/>
          <a:lstStyle/>
          <a:p>
            <a:r>
              <a:rPr lang="en-AU" b="0"/>
              <a:t>Some changes made:</a:t>
            </a:r>
          </a:p>
          <a:p>
            <a:pPr marL="342900" indent="-342900">
              <a:buFont typeface="Arial" panose="020B0604020202020204" pitchFamily="34" charset="0"/>
              <a:buChar char="•"/>
            </a:pPr>
            <a:r>
              <a:rPr lang="en-AU" b="0"/>
              <a:t>Removed Bins formula for Department Name column</a:t>
            </a:r>
          </a:p>
          <a:p>
            <a:pPr marL="342900" indent="-342900">
              <a:buFont typeface="Arial" panose="020B0604020202020204" pitchFamily="34" charset="0"/>
              <a:buChar char="•"/>
            </a:pPr>
            <a:r>
              <a:rPr lang="en-AU" b="0"/>
              <a:t>Removed our Centre Code</a:t>
            </a:r>
          </a:p>
          <a:p>
            <a:endParaRPr lang="en-AU" b="0"/>
          </a:p>
          <a:p>
            <a:r>
              <a:rPr lang="en-AU" b="0"/>
              <a:t>Kept everything else as is. Please review the formulas used to decide if they suit your institution:</a:t>
            </a:r>
          </a:p>
          <a:p>
            <a:endParaRPr lang="en-AU" b="0"/>
          </a:p>
          <a:p>
            <a:endParaRPr lang="en-US" b="0"/>
          </a:p>
        </p:txBody>
      </p:sp>
      <p:sp>
        <p:nvSpPr>
          <p:cNvPr id="4" name="Slide Number Placeholder 3">
            <a:extLst>
              <a:ext uri="{FF2B5EF4-FFF2-40B4-BE49-F238E27FC236}">
                <a16:creationId xmlns:a16="http://schemas.microsoft.com/office/drawing/2014/main" id="{6652A185-7345-C04C-8964-E4B0E07C7BCF}"/>
              </a:ext>
            </a:extLst>
          </p:cNvPr>
          <p:cNvSpPr>
            <a:spLocks noGrp="1"/>
          </p:cNvSpPr>
          <p:nvPr>
            <p:ph type="sldNum" sz="quarter" idx="4"/>
          </p:nvPr>
        </p:nvSpPr>
        <p:spPr/>
        <p:txBody>
          <a:bodyPr/>
          <a:lstStyle/>
          <a:p>
            <a:fld id="{5AE1514C-5E56-4738-A1FF-4B1CFD2A3E36}" type="slidenum">
              <a:rPr lang="en-US" smtClean="0"/>
              <a:pPr/>
              <a:t>29</a:t>
            </a:fld>
            <a:endParaRPr lang="en-US"/>
          </a:p>
        </p:txBody>
      </p:sp>
      <p:sp>
        <p:nvSpPr>
          <p:cNvPr id="5" name="Title 4">
            <a:extLst>
              <a:ext uri="{FF2B5EF4-FFF2-40B4-BE49-F238E27FC236}">
                <a16:creationId xmlns:a16="http://schemas.microsoft.com/office/drawing/2014/main" id="{E9B2F515-599A-244A-A139-44EE255A9810}"/>
              </a:ext>
            </a:extLst>
          </p:cNvPr>
          <p:cNvSpPr>
            <a:spLocks noGrp="1"/>
          </p:cNvSpPr>
          <p:nvPr>
            <p:ph type="title"/>
          </p:nvPr>
        </p:nvSpPr>
        <p:spPr>
          <a:xfrm>
            <a:off x="555244" y="0"/>
            <a:ext cx="4083304" cy="1800493"/>
          </a:xfrm>
        </p:spPr>
        <p:txBody>
          <a:bodyPr/>
          <a:lstStyle/>
          <a:p>
            <a:pPr algn="ctr"/>
            <a:r>
              <a:rPr lang="en-AU"/>
              <a:t>Explore the </a:t>
            </a:r>
            <a:r>
              <a:rPr lang="en-AU" dirty="0"/>
              <a:t>report </a:t>
            </a:r>
            <a:r>
              <a:rPr lang="en-AU"/>
              <a:t>for yourself!</a:t>
            </a:r>
            <a:br>
              <a:rPr lang="en-AU"/>
            </a:br>
            <a:endParaRPr lang="en-US"/>
          </a:p>
        </p:txBody>
      </p:sp>
      <p:pic>
        <p:nvPicPr>
          <p:cNvPr id="1026" name="Picture 2">
            <a:extLst>
              <a:ext uri="{FF2B5EF4-FFF2-40B4-BE49-F238E27FC236}">
                <a16:creationId xmlns:a16="http://schemas.microsoft.com/office/drawing/2014/main" id="{238BCCFD-F95A-4D2C-AEEE-A1E494F2C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3461087"/>
            <a:ext cx="432435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42CB8E3-0BB7-4F72-9474-39624B785903}"/>
              </a:ext>
            </a:extLst>
          </p:cNvPr>
          <p:cNvPicPr>
            <a:picLocks noChangeAspect="1"/>
          </p:cNvPicPr>
          <p:nvPr/>
        </p:nvPicPr>
        <p:blipFill>
          <a:blip r:embed="rId4"/>
          <a:stretch>
            <a:fillRect/>
          </a:stretch>
        </p:blipFill>
        <p:spPr>
          <a:xfrm>
            <a:off x="719667" y="3549313"/>
            <a:ext cx="3161905" cy="2847619"/>
          </a:xfrm>
          <a:prstGeom prst="rect">
            <a:avLst/>
          </a:prstGeom>
        </p:spPr>
      </p:pic>
    </p:spTree>
    <p:extLst>
      <p:ext uri="{BB962C8B-B14F-4D97-AF65-F5344CB8AC3E}">
        <p14:creationId xmlns:p14="http://schemas.microsoft.com/office/powerpoint/2010/main" val="72678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E6053-428D-4B60-989C-0135658DE268}"/>
              </a:ext>
            </a:extLst>
          </p:cNvPr>
          <p:cNvSpPr>
            <a:spLocks noGrp="1"/>
          </p:cNvSpPr>
          <p:nvPr>
            <p:ph type="title"/>
          </p:nvPr>
        </p:nvSpPr>
        <p:spPr/>
        <p:txBody>
          <a:bodyPr/>
          <a:lstStyle/>
          <a:p>
            <a:r>
              <a:rPr lang="en-US" dirty="0"/>
              <a:t>Systems Background</a:t>
            </a:r>
          </a:p>
        </p:txBody>
      </p:sp>
      <p:sp>
        <p:nvSpPr>
          <p:cNvPr id="3" name="Text Placeholder 2">
            <a:extLst>
              <a:ext uri="{FF2B5EF4-FFF2-40B4-BE49-F238E27FC236}">
                <a16:creationId xmlns:a16="http://schemas.microsoft.com/office/drawing/2014/main" id="{598542BF-D2C0-4B7D-A8C0-23823F5B48D8}"/>
              </a:ext>
            </a:extLst>
          </p:cNvPr>
          <p:cNvSpPr>
            <a:spLocks noGrp="1"/>
          </p:cNvSpPr>
          <p:nvPr>
            <p:ph type="body" sz="quarter" idx="10"/>
          </p:nvPr>
        </p:nvSpPr>
        <p:spPr>
          <a:xfrm>
            <a:off x="3458868" y="363027"/>
            <a:ext cx="5274264" cy="480131"/>
          </a:xfrm>
        </p:spPr>
        <p:txBody>
          <a:bodyPr vert="horz" wrap="square" lIns="91440" tIns="45720" rIns="91440" bIns="45720" rtlCol="0" anchor="t">
            <a:spAutoFit/>
          </a:bodyPr>
          <a:lstStyle/>
          <a:p>
            <a:r>
              <a:rPr lang="en-US" sz="2800" dirty="0">
                <a:cs typeface="Segoe UI"/>
              </a:rPr>
              <a:t>Technology</a:t>
            </a:r>
            <a:endParaRPr lang="en-AU" sz="2800" dirty="0">
              <a:cs typeface="Segoe UI"/>
            </a:endParaRPr>
          </a:p>
        </p:txBody>
      </p:sp>
      <p:sp>
        <p:nvSpPr>
          <p:cNvPr id="4" name="Text Placeholder 3">
            <a:extLst>
              <a:ext uri="{FF2B5EF4-FFF2-40B4-BE49-F238E27FC236}">
                <a16:creationId xmlns:a16="http://schemas.microsoft.com/office/drawing/2014/main" id="{B8B80109-46F4-4738-A862-33E433FEE3C3}"/>
              </a:ext>
            </a:extLst>
          </p:cNvPr>
          <p:cNvSpPr>
            <a:spLocks noGrp="1"/>
          </p:cNvSpPr>
          <p:nvPr>
            <p:ph type="body" sz="quarter" idx="11"/>
          </p:nvPr>
        </p:nvSpPr>
        <p:spPr>
          <a:xfrm>
            <a:off x="464599" y="4561185"/>
            <a:ext cx="11658600" cy="424732"/>
          </a:xfrm>
        </p:spPr>
        <p:txBody>
          <a:bodyPr vert="horz" wrap="square" lIns="457200" tIns="45720" rIns="457200" bIns="45720" rtlCol="0" anchor="t">
            <a:spAutoFit/>
          </a:bodyPr>
          <a:lstStyle/>
          <a:p>
            <a:r>
              <a:rPr lang="en-US" dirty="0"/>
              <a:t>How do we manage e-Reserve</a:t>
            </a:r>
            <a:r>
              <a:rPr lang="en-US"/>
              <a:t>?</a:t>
            </a:r>
            <a:endParaRPr lang="en-AU" dirty="0"/>
          </a:p>
        </p:txBody>
      </p:sp>
      <p:sp>
        <p:nvSpPr>
          <p:cNvPr id="5" name="Text Placeholder 4">
            <a:extLst>
              <a:ext uri="{FF2B5EF4-FFF2-40B4-BE49-F238E27FC236}">
                <a16:creationId xmlns:a16="http://schemas.microsoft.com/office/drawing/2014/main" id="{4495534B-97E8-4F46-A821-2C7D0C97CF49}"/>
              </a:ext>
            </a:extLst>
          </p:cNvPr>
          <p:cNvSpPr>
            <a:spLocks noGrp="1"/>
          </p:cNvSpPr>
          <p:nvPr>
            <p:ph type="body" sz="quarter" idx="12"/>
          </p:nvPr>
        </p:nvSpPr>
        <p:spPr>
          <a:xfrm>
            <a:off x="5479919" y="1024222"/>
            <a:ext cx="1149675" cy="1200329"/>
          </a:xfrm>
        </p:spPr>
        <p:txBody>
          <a:bodyPr/>
          <a:lstStyle/>
          <a:p>
            <a:r>
              <a:rPr lang="en-AU" dirty="0">
                <a:solidFill>
                  <a:srgbClr val="FF0000"/>
                </a:solidFill>
                <a:latin typeface="Segoe UI"/>
                <a:cs typeface="Segoe UI"/>
                <a:sym typeface="Wingdings" panose="05000000000000000000" pitchFamily="2" charset="2"/>
              </a:rPr>
              <a:t></a:t>
            </a:r>
            <a:endParaRPr lang="en-AU" dirty="0">
              <a:solidFill>
                <a:srgbClr val="FF0000"/>
              </a:solidFill>
              <a:latin typeface="Segoe UI"/>
              <a:cs typeface="Segoe UI"/>
            </a:endParaRPr>
          </a:p>
        </p:txBody>
      </p:sp>
    </p:spTree>
    <p:extLst>
      <p:ext uri="{BB962C8B-B14F-4D97-AF65-F5344CB8AC3E}">
        <p14:creationId xmlns:p14="http://schemas.microsoft.com/office/powerpoint/2010/main" val="3537250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6FE2BF-A120-4EC9-B0C6-FD5A33C43AB2}"/>
              </a:ext>
            </a:extLst>
          </p:cNvPr>
          <p:cNvPicPr>
            <a:picLocks noChangeAspect="1"/>
          </p:cNvPicPr>
          <p:nvPr/>
        </p:nvPicPr>
        <p:blipFill rotWithShape="1">
          <a:blip r:embed="rId3"/>
          <a:srcRect l="33679" r="2" b="2"/>
          <a:stretch/>
        </p:blipFill>
        <p:spPr>
          <a:xfrm>
            <a:off x="6129304" y="10"/>
            <a:ext cx="6062696" cy="6856090"/>
          </a:xfrm>
          <a:prstGeom prst="rect">
            <a:avLst/>
          </a:prstGeom>
          <a:noFill/>
        </p:spPr>
      </p:pic>
      <p:sp>
        <p:nvSpPr>
          <p:cNvPr id="6" name="Slide Number Placeholder 5">
            <a:extLst>
              <a:ext uri="{FF2B5EF4-FFF2-40B4-BE49-F238E27FC236}">
                <a16:creationId xmlns:a16="http://schemas.microsoft.com/office/drawing/2014/main" id="{B6129944-35FE-40AC-945E-713CB2B8D344}"/>
              </a:ext>
            </a:extLst>
          </p:cNvPr>
          <p:cNvSpPr>
            <a:spLocks noGrp="1"/>
          </p:cNvSpPr>
          <p:nvPr>
            <p:ph type="sldNum" sz="quarter" idx="4"/>
          </p:nvPr>
        </p:nvSpPr>
        <p:spPr>
          <a:xfrm>
            <a:off x="11837561" y="6484937"/>
            <a:ext cx="387743" cy="365125"/>
          </a:xfrm>
          <a:prstGeom prst="rect">
            <a:avLst/>
          </a:prstGeom>
        </p:spPr>
        <p:txBody>
          <a:bodyPr wrap="none" anchor="ctr">
            <a:normAutofit/>
          </a:bodyPr>
          <a:lstStyle/>
          <a:p>
            <a:pPr>
              <a:spcAft>
                <a:spcPts val="600"/>
              </a:spcAft>
            </a:pPr>
            <a:fld id="{4997E989-D798-4C62-8E93-3D2D613C2488}" type="slidenum">
              <a:rPr lang="en-US" smtClean="0"/>
              <a:pPr>
                <a:spcAft>
                  <a:spcPts val="600"/>
                </a:spcAft>
              </a:pPr>
              <a:t>30</a:t>
            </a:fld>
            <a:endParaRPr lang="en-US"/>
          </a:p>
        </p:txBody>
      </p:sp>
      <p:sp>
        <p:nvSpPr>
          <p:cNvPr id="14" name="Text Placeholder 4">
            <a:extLst>
              <a:ext uri="{FF2B5EF4-FFF2-40B4-BE49-F238E27FC236}">
                <a16:creationId xmlns:a16="http://schemas.microsoft.com/office/drawing/2014/main" id="{75E366DC-19E8-4F19-9C25-C0700D754AAC}"/>
              </a:ext>
            </a:extLst>
          </p:cNvPr>
          <p:cNvSpPr>
            <a:spLocks noGrp="1"/>
          </p:cNvSpPr>
          <p:nvPr>
            <p:ph type="body" sz="quarter" idx="11"/>
          </p:nvPr>
        </p:nvSpPr>
        <p:spPr>
          <a:xfrm>
            <a:off x="315445" y="3345926"/>
            <a:ext cx="6096000" cy="3354765"/>
          </a:xfrm>
        </p:spPr>
        <p:txBody>
          <a:bodyPr/>
          <a:lstStyle/>
          <a:p>
            <a:pPr algn="l"/>
            <a:r>
              <a:rPr lang="en-US" sz="2000"/>
              <a:t>Antoinette Cass</a:t>
            </a:r>
            <a:br>
              <a:rPr lang="en-US" sz="2000"/>
            </a:br>
            <a:r>
              <a:rPr lang="en-US" sz="2000"/>
              <a:t>Manager, Scholarly Publications &amp; Copyright </a:t>
            </a:r>
            <a:r>
              <a:rPr lang="en-US" sz="2000">
                <a:hlinkClick r:id="rId4"/>
              </a:rPr>
              <a:t>acass@bond.edu.au</a:t>
            </a:r>
            <a:endParaRPr lang="en-US" sz="2000"/>
          </a:p>
          <a:p>
            <a:pPr algn="l"/>
            <a:r>
              <a:rPr lang="en-US" sz="2000"/>
              <a:t>Jessie </a:t>
            </a:r>
            <a:r>
              <a:rPr lang="en-US" sz="2000" err="1"/>
              <a:t>Donaghey</a:t>
            </a:r>
            <a:br>
              <a:rPr lang="en-US" sz="2000"/>
            </a:br>
            <a:r>
              <a:rPr lang="en-US" sz="2000"/>
              <a:t>Digital Services Librarian</a:t>
            </a:r>
            <a:br>
              <a:rPr lang="en-US" sz="2000"/>
            </a:br>
            <a:r>
              <a:rPr lang="en-US" sz="2000">
                <a:hlinkClick r:id="rId5"/>
              </a:rPr>
              <a:t>jdonaghe@bond.edu.au</a:t>
            </a:r>
            <a:endParaRPr lang="en-US" sz="2000"/>
          </a:p>
          <a:p>
            <a:pPr algn="l"/>
            <a:r>
              <a:rPr lang="en-US" sz="2000"/>
              <a:t>Peta Hopkins</a:t>
            </a:r>
            <a:br>
              <a:rPr lang="en-US" sz="2000"/>
            </a:br>
            <a:r>
              <a:rPr lang="en-US" sz="2000"/>
              <a:t>Manager, Digital Library Services</a:t>
            </a:r>
            <a:br>
              <a:rPr lang="en-US" sz="2000"/>
            </a:br>
            <a:r>
              <a:rPr lang="en-US" sz="2000">
                <a:hlinkClick r:id="rId6"/>
              </a:rPr>
              <a:t>phopkins@bond.edu.au</a:t>
            </a:r>
            <a:r>
              <a:rPr lang="en-US" sz="2000"/>
              <a:t> </a:t>
            </a:r>
          </a:p>
        </p:txBody>
      </p:sp>
      <p:sp>
        <p:nvSpPr>
          <p:cNvPr id="5" name="Text Placeholder 4">
            <a:extLst>
              <a:ext uri="{FF2B5EF4-FFF2-40B4-BE49-F238E27FC236}">
                <a16:creationId xmlns:a16="http://schemas.microsoft.com/office/drawing/2014/main" id="{08711F18-BE3F-4DC8-9AE2-9DEE7AB628E9}"/>
              </a:ext>
            </a:extLst>
          </p:cNvPr>
          <p:cNvSpPr>
            <a:spLocks noGrp="1"/>
          </p:cNvSpPr>
          <p:nvPr>
            <p:ph type="body" sz="quarter" idx="19"/>
          </p:nvPr>
        </p:nvSpPr>
        <p:spPr>
          <a:xfrm>
            <a:off x="0" y="1554163"/>
            <a:ext cx="6096000" cy="548957"/>
          </a:xfrm>
          <a:prstGeom prst="rect">
            <a:avLst/>
          </a:prstGeom>
        </p:spPr>
        <p:txBody>
          <a:bodyPr wrap="square">
            <a:normAutofit/>
          </a:bodyPr>
          <a:lstStyle/>
          <a:p>
            <a:r>
              <a:rPr lang="en-US" sz="3300"/>
              <a:t>Questions?</a:t>
            </a:r>
            <a:endParaRPr lang="en-AU" sz="3300"/>
          </a:p>
        </p:txBody>
      </p:sp>
      <p:pic>
        <p:nvPicPr>
          <p:cNvPr id="11" name="Picture 10" descr="A dog looking at the camera&#10;&#10;Description automatically generated">
            <a:extLst>
              <a:ext uri="{FF2B5EF4-FFF2-40B4-BE49-F238E27FC236}">
                <a16:creationId xmlns:a16="http://schemas.microsoft.com/office/drawing/2014/main" id="{38A31AD2-FF38-4503-A7BE-212EEBA2C842}"/>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l="21628" r="19107"/>
          <a:stretch/>
        </p:blipFill>
        <p:spPr>
          <a:xfrm>
            <a:off x="6129304" y="-7938"/>
            <a:ext cx="6096001" cy="6858000"/>
          </a:xfrm>
          <a:prstGeom prst="rect">
            <a:avLst/>
          </a:prstGeom>
        </p:spPr>
      </p:pic>
      <p:sp>
        <p:nvSpPr>
          <p:cNvPr id="9" name="Rectangle 8">
            <a:extLst>
              <a:ext uri="{FF2B5EF4-FFF2-40B4-BE49-F238E27FC236}">
                <a16:creationId xmlns:a16="http://schemas.microsoft.com/office/drawing/2014/main" id="{05E9F7A3-F858-457F-A119-2A6495626E1A}"/>
              </a:ext>
            </a:extLst>
          </p:cNvPr>
          <p:cNvSpPr/>
          <p:nvPr/>
        </p:nvSpPr>
        <p:spPr>
          <a:xfrm>
            <a:off x="6411446" y="6362137"/>
            <a:ext cx="3331681" cy="338554"/>
          </a:xfrm>
          <a:prstGeom prst="rect">
            <a:avLst/>
          </a:prstGeom>
        </p:spPr>
        <p:txBody>
          <a:bodyPr wrap="none">
            <a:spAutoFit/>
          </a:bodyPr>
          <a:lstStyle/>
          <a:p>
            <a:r>
              <a:rPr lang="en-AU" sz="1600">
                <a:solidFill>
                  <a:srgbClr val="111111"/>
                </a:solidFill>
                <a:latin typeface="-apple-system"/>
              </a:rPr>
              <a:t>Photo by </a:t>
            </a:r>
            <a:r>
              <a:rPr lang="en-AU" sz="1600" err="1">
                <a:solidFill>
                  <a:srgbClr val="767676"/>
                </a:solidFill>
                <a:latin typeface="-apple-system"/>
                <a:hlinkClick r:id="rId8"/>
              </a:rPr>
              <a:t>Camylla</a:t>
            </a:r>
            <a:r>
              <a:rPr lang="en-AU" sz="1600">
                <a:solidFill>
                  <a:srgbClr val="767676"/>
                </a:solidFill>
                <a:latin typeface="-apple-system"/>
                <a:hlinkClick r:id="rId8"/>
              </a:rPr>
              <a:t> Battani</a:t>
            </a:r>
            <a:r>
              <a:rPr lang="en-AU" sz="1600">
                <a:solidFill>
                  <a:srgbClr val="111111"/>
                </a:solidFill>
                <a:latin typeface="-apple-system"/>
              </a:rPr>
              <a:t> on </a:t>
            </a:r>
            <a:r>
              <a:rPr lang="en-AU" sz="1600" err="1">
                <a:solidFill>
                  <a:srgbClr val="767676"/>
                </a:solidFill>
                <a:latin typeface="-apple-system"/>
                <a:hlinkClick r:id="rId9"/>
              </a:rPr>
              <a:t>Unsplash</a:t>
            </a:r>
            <a:endParaRPr lang="en-AU" sz="1600"/>
          </a:p>
        </p:txBody>
      </p:sp>
    </p:spTree>
    <p:extLst>
      <p:ext uri="{BB962C8B-B14F-4D97-AF65-F5344CB8AC3E}">
        <p14:creationId xmlns:p14="http://schemas.microsoft.com/office/powerpoint/2010/main" val="220697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E1993D2-2AEF-4615-B95F-A309D3D7BA7B}"/>
              </a:ext>
            </a:extLst>
          </p:cNvPr>
          <p:cNvPicPr>
            <a:picLocks noGrp="1" noChangeAspect="1"/>
          </p:cNvPicPr>
          <p:nvPr>
            <p:ph idx="1"/>
          </p:nvPr>
        </p:nvPicPr>
        <p:blipFill>
          <a:blip r:embed="rId3"/>
          <a:stretch>
            <a:fillRect/>
          </a:stretch>
        </p:blipFill>
        <p:spPr>
          <a:xfrm>
            <a:off x="304800" y="2229729"/>
            <a:ext cx="3714750" cy="2398542"/>
          </a:xfrm>
          <a:prstGeom prst="rect">
            <a:avLst/>
          </a:prstGeom>
        </p:spPr>
      </p:pic>
      <p:pic>
        <p:nvPicPr>
          <p:cNvPr id="9" name="Content Placeholder 8">
            <a:extLst>
              <a:ext uri="{FF2B5EF4-FFF2-40B4-BE49-F238E27FC236}">
                <a16:creationId xmlns:a16="http://schemas.microsoft.com/office/drawing/2014/main" id="{43731A92-9E58-470B-B389-93DDCA9317DB}"/>
              </a:ext>
            </a:extLst>
          </p:cNvPr>
          <p:cNvPicPr>
            <a:picLocks noGrp="1" noChangeAspect="1"/>
          </p:cNvPicPr>
          <p:nvPr>
            <p:ph idx="14"/>
          </p:nvPr>
        </p:nvPicPr>
        <p:blipFill>
          <a:blip r:embed="rId4"/>
          <a:stretch>
            <a:fillRect/>
          </a:stretch>
        </p:blipFill>
        <p:spPr>
          <a:xfrm>
            <a:off x="4168775" y="2229729"/>
            <a:ext cx="3840163" cy="2398542"/>
          </a:xfrm>
          <a:prstGeom prst="rect">
            <a:avLst/>
          </a:prstGeom>
        </p:spPr>
      </p:pic>
      <p:pic>
        <p:nvPicPr>
          <p:cNvPr id="10" name="Content Placeholder 9">
            <a:extLst>
              <a:ext uri="{FF2B5EF4-FFF2-40B4-BE49-F238E27FC236}">
                <a16:creationId xmlns:a16="http://schemas.microsoft.com/office/drawing/2014/main" id="{43713C63-0016-49D2-BD95-8421CEAD037C}"/>
              </a:ext>
            </a:extLst>
          </p:cNvPr>
          <p:cNvPicPr>
            <a:picLocks noGrp="1" noChangeAspect="1"/>
          </p:cNvPicPr>
          <p:nvPr>
            <p:ph idx="15"/>
          </p:nvPr>
        </p:nvPicPr>
        <p:blipFill>
          <a:blip r:embed="rId5"/>
          <a:stretch>
            <a:fillRect/>
          </a:stretch>
        </p:blipFill>
        <p:spPr>
          <a:xfrm>
            <a:off x="8158163" y="2229729"/>
            <a:ext cx="3773487" cy="2407359"/>
          </a:xfrm>
          <a:prstGeom prst="rect">
            <a:avLst/>
          </a:prstGeom>
        </p:spPr>
      </p:pic>
      <p:sp>
        <p:nvSpPr>
          <p:cNvPr id="5" name="Title 4">
            <a:extLst>
              <a:ext uri="{FF2B5EF4-FFF2-40B4-BE49-F238E27FC236}">
                <a16:creationId xmlns:a16="http://schemas.microsoft.com/office/drawing/2014/main" id="{85696321-4988-423A-ADC3-347C9F84CEFF}"/>
              </a:ext>
            </a:extLst>
          </p:cNvPr>
          <p:cNvSpPr>
            <a:spLocks noGrp="1"/>
          </p:cNvSpPr>
          <p:nvPr>
            <p:ph type="title"/>
          </p:nvPr>
        </p:nvSpPr>
        <p:spPr>
          <a:xfrm>
            <a:off x="304800" y="346976"/>
            <a:ext cx="2375877" cy="424732"/>
          </a:xfrm>
        </p:spPr>
        <p:txBody>
          <a:bodyPr/>
          <a:lstStyle/>
          <a:p>
            <a:r>
              <a:rPr lang="en-US" sz="2400"/>
              <a:t>E-reserve</a:t>
            </a:r>
            <a:endParaRPr lang="en-AU" sz="2400"/>
          </a:p>
        </p:txBody>
      </p:sp>
      <p:sp>
        <p:nvSpPr>
          <p:cNvPr id="6" name="Text Placeholder 5">
            <a:extLst>
              <a:ext uri="{FF2B5EF4-FFF2-40B4-BE49-F238E27FC236}">
                <a16:creationId xmlns:a16="http://schemas.microsoft.com/office/drawing/2014/main" id="{84272561-E795-4FFC-B688-354E5CEA4226}"/>
              </a:ext>
            </a:extLst>
          </p:cNvPr>
          <p:cNvSpPr>
            <a:spLocks noGrp="1"/>
          </p:cNvSpPr>
          <p:nvPr>
            <p:ph type="body" sz="quarter" idx="16"/>
          </p:nvPr>
        </p:nvSpPr>
        <p:spPr>
          <a:xfrm>
            <a:off x="2879003" y="419100"/>
            <a:ext cx="9084398" cy="424732"/>
          </a:xfrm>
        </p:spPr>
        <p:txBody>
          <a:bodyPr/>
          <a:lstStyle/>
          <a:p>
            <a:r>
              <a:rPr lang="en-US"/>
              <a:t>Components in the e-reserve ecosystem</a:t>
            </a:r>
            <a:endParaRPr lang="en-AU"/>
          </a:p>
        </p:txBody>
      </p:sp>
      <p:sp>
        <p:nvSpPr>
          <p:cNvPr id="7" name="Slide Number Placeholder 6">
            <a:extLst>
              <a:ext uri="{FF2B5EF4-FFF2-40B4-BE49-F238E27FC236}">
                <a16:creationId xmlns:a16="http://schemas.microsoft.com/office/drawing/2014/main" id="{957AF2C0-4860-4F87-BB05-D7F568ED4690}"/>
              </a:ext>
            </a:extLst>
          </p:cNvPr>
          <p:cNvSpPr>
            <a:spLocks noGrp="1"/>
          </p:cNvSpPr>
          <p:nvPr>
            <p:ph type="sldNum" sz="quarter" idx="4"/>
          </p:nvPr>
        </p:nvSpPr>
        <p:spPr/>
        <p:txBody>
          <a:bodyPr/>
          <a:lstStyle/>
          <a:p>
            <a:fld id="{4997E989-D798-4C62-8E93-3D2D613C2488}" type="slidenum">
              <a:rPr lang="en-US" smtClean="0"/>
              <a:pPr/>
              <a:t>4</a:t>
            </a:fld>
            <a:endParaRPr lang="en-US"/>
          </a:p>
        </p:txBody>
      </p:sp>
      <p:sp>
        <p:nvSpPr>
          <p:cNvPr id="11" name="TextBox 10">
            <a:extLst>
              <a:ext uri="{FF2B5EF4-FFF2-40B4-BE49-F238E27FC236}">
                <a16:creationId xmlns:a16="http://schemas.microsoft.com/office/drawing/2014/main" id="{396D6BE6-1718-4E1A-A743-90C4C36812B5}"/>
              </a:ext>
            </a:extLst>
          </p:cNvPr>
          <p:cNvSpPr txBox="1"/>
          <p:nvPr/>
        </p:nvSpPr>
        <p:spPr>
          <a:xfrm>
            <a:off x="319087" y="4700468"/>
            <a:ext cx="3714750" cy="1815882"/>
          </a:xfrm>
          <a:prstGeom prst="rect">
            <a:avLst/>
          </a:prstGeom>
          <a:noFill/>
        </p:spPr>
        <p:txBody>
          <a:bodyPr wrap="square" rtlCol="0">
            <a:spAutoFit/>
          </a:bodyPr>
          <a:lstStyle/>
          <a:p>
            <a:pPr marL="285750" indent="-285750">
              <a:buFont typeface="Arial" panose="020B0604020202020204" pitchFamily="34" charset="0"/>
              <a:buChar char="•"/>
            </a:pPr>
            <a:r>
              <a:rPr lang="en-US" sz="1400" err="1"/>
              <a:t>Digitisations</a:t>
            </a:r>
            <a:r>
              <a:rPr lang="en-US" sz="1400"/>
              <a:t> are identified from resource lists managed in Leganto</a:t>
            </a:r>
          </a:p>
          <a:p>
            <a:pPr marL="285750" indent="-285750">
              <a:buFont typeface="Arial" panose="020B0604020202020204" pitchFamily="34" charset="0"/>
              <a:buChar char="•"/>
            </a:pPr>
            <a:r>
              <a:rPr lang="en-US" sz="1400"/>
              <a:t>Leganto is part of the </a:t>
            </a:r>
            <a:r>
              <a:rPr lang="en-US" sz="1400" b="1" i="1"/>
              <a:t>communication</a:t>
            </a:r>
            <a:r>
              <a:rPr lang="en-US" sz="1400"/>
              <a:t> process</a:t>
            </a:r>
          </a:p>
          <a:p>
            <a:pPr marL="285750" indent="-285750">
              <a:buFont typeface="Arial" panose="020B0604020202020204" pitchFamily="34" charset="0"/>
              <a:buChar char="•"/>
            </a:pPr>
            <a:r>
              <a:rPr lang="en-US" sz="1400"/>
              <a:t>The only files that are stored in Leganto repository are self-declared (or creative commons licensed) and are not reportable for EUS</a:t>
            </a:r>
            <a:endParaRPr lang="en-AU" sz="1400"/>
          </a:p>
        </p:txBody>
      </p:sp>
      <p:sp>
        <p:nvSpPr>
          <p:cNvPr id="12" name="TextBox 11">
            <a:extLst>
              <a:ext uri="{FF2B5EF4-FFF2-40B4-BE49-F238E27FC236}">
                <a16:creationId xmlns:a16="http://schemas.microsoft.com/office/drawing/2014/main" id="{652DD088-01BB-43C7-AE91-691D117CB5E1}"/>
              </a:ext>
            </a:extLst>
          </p:cNvPr>
          <p:cNvSpPr txBox="1"/>
          <p:nvPr/>
        </p:nvSpPr>
        <p:spPr>
          <a:xfrm>
            <a:off x="4019550" y="4700468"/>
            <a:ext cx="3714750" cy="954107"/>
          </a:xfrm>
          <a:prstGeom prst="rect">
            <a:avLst/>
          </a:prstGeom>
          <a:noFill/>
        </p:spPr>
        <p:txBody>
          <a:bodyPr wrap="square" rtlCol="0">
            <a:spAutoFit/>
          </a:bodyPr>
          <a:lstStyle/>
          <a:p>
            <a:pPr marL="285750" indent="-285750">
              <a:buFont typeface="Arial" panose="020B0604020202020204" pitchFamily="34" charset="0"/>
              <a:buChar char="•"/>
            </a:pPr>
            <a:r>
              <a:rPr lang="en-US" sz="1400"/>
              <a:t>Staff work from Alma Course Reserves to either:</a:t>
            </a:r>
          </a:p>
          <a:p>
            <a:pPr marL="742950" lvl="1" indent="-285750">
              <a:buFont typeface="Arial" panose="020B0604020202020204" pitchFamily="34" charset="0"/>
              <a:buChar char="•"/>
            </a:pPr>
            <a:r>
              <a:rPr lang="en-US" sz="1400"/>
              <a:t>Send a resource sharing request</a:t>
            </a:r>
          </a:p>
          <a:p>
            <a:pPr marL="742950" lvl="1" indent="-285750">
              <a:buFont typeface="Arial" panose="020B0604020202020204" pitchFamily="34" charset="0"/>
              <a:buChar char="•"/>
            </a:pPr>
            <a:r>
              <a:rPr lang="en-US" sz="1400"/>
              <a:t>Find hard copy for </a:t>
            </a:r>
            <a:r>
              <a:rPr lang="en-US" sz="1400" b="1" i="1"/>
              <a:t>scanning</a:t>
            </a:r>
            <a:r>
              <a:rPr lang="en-US" sz="1400"/>
              <a:t> locally</a:t>
            </a:r>
            <a:endParaRPr lang="en-AU" sz="1400"/>
          </a:p>
        </p:txBody>
      </p:sp>
      <p:sp>
        <p:nvSpPr>
          <p:cNvPr id="13" name="TextBox 12">
            <a:extLst>
              <a:ext uri="{FF2B5EF4-FFF2-40B4-BE49-F238E27FC236}">
                <a16:creationId xmlns:a16="http://schemas.microsoft.com/office/drawing/2014/main" id="{763BEEC3-541F-4FD7-8FE0-0C6242A76264}"/>
              </a:ext>
            </a:extLst>
          </p:cNvPr>
          <p:cNvSpPr txBox="1"/>
          <p:nvPr/>
        </p:nvSpPr>
        <p:spPr>
          <a:xfrm>
            <a:off x="8158163" y="4700468"/>
            <a:ext cx="3714750" cy="738664"/>
          </a:xfrm>
          <a:prstGeom prst="rect">
            <a:avLst/>
          </a:prstGeom>
          <a:noFill/>
        </p:spPr>
        <p:txBody>
          <a:bodyPr wrap="square" rtlCol="0">
            <a:spAutoFit/>
          </a:bodyPr>
          <a:lstStyle/>
          <a:p>
            <a:pPr marL="285750" indent="-285750">
              <a:buFont typeface="Arial" panose="020B0604020202020204" pitchFamily="34" charset="0"/>
              <a:buChar char="•"/>
            </a:pPr>
            <a:r>
              <a:rPr lang="en-US" sz="1400"/>
              <a:t>Alma Digital is the view-port for the digitised objects – the delivery part of the </a:t>
            </a:r>
            <a:r>
              <a:rPr lang="en-US" sz="1400" b="1" i="1"/>
              <a:t>communication</a:t>
            </a:r>
            <a:endParaRPr lang="en-AU" sz="1400" b="1" i="1"/>
          </a:p>
        </p:txBody>
      </p:sp>
    </p:spTree>
    <p:extLst>
      <p:ext uri="{BB962C8B-B14F-4D97-AF65-F5344CB8AC3E}">
        <p14:creationId xmlns:p14="http://schemas.microsoft.com/office/powerpoint/2010/main" val="115153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E6053-428D-4B60-989C-0135658DE268}"/>
              </a:ext>
            </a:extLst>
          </p:cNvPr>
          <p:cNvSpPr>
            <a:spLocks noGrp="1"/>
          </p:cNvSpPr>
          <p:nvPr>
            <p:ph type="title"/>
          </p:nvPr>
        </p:nvSpPr>
        <p:spPr/>
        <p:txBody>
          <a:bodyPr/>
          <a:lstStyle/>
          <a:p>
            <a:r>
              <a:rPr lang="en-US">
                <a:cs typeface="Segoe UI Semilight"/>
              </a:rPr>
              <a:t>The Copyright Agency/AMR</a:t>
            </a:r>
            <a:endParaRPr lang="en-US"/>
          </a:p>
        </p:txBody>
      </p:sp>
      <p:sp>
        <p:nvSpPr>
          <p:cNvPr id="3" name="Text Placeholder 2">
            <a:extLst>
              <a:ext uri="{FF2B5EF4-FFF2-40B4-BE49-F238E27FC236}">
                <a16:creationId xmlns:a16="http://schemas.microsoft.com/office/drawing/2014/main" id="{598542BF-D2C0-4B7D-A8C0-23823F5B48D8}"/>
              </a:ext>
            </a:extLst>
          </p:cNvPr>
          <p:cNvSpPr>
            <a:spLocks noGrp="1"/>
          </p:cNvSpPr>
          <p:nvPr>
            <p:ph type="body" sz="quarter" idx="10"/>
          </p:nvPr>
        </p:nvSpPr>
        <p:spPr>
          <a:xfrm>
            <a:off x="3777647" y="354149"/>
            <a:ext cx="4712791" cy="480131"/>
          </a:xfrm>
        </p:spPr>
        <p:txBody>
          <a:bodyPr vert="horz" wrap="square" lIns="91440" tIns="45720" rIns="91440" bIns="45720" rtlCol="0" anchor="t">
            <a:spAutoFit/>
          </a:bodyPr>
          <a:lstStyle/>
          <a:p>
            <a:r>
              <a:rPr lang="en-AU" sz="2800">
                <a:ea typeface="+mn-lt"/>
                <a:cs typeface="+mn-lt"/>
              </a:rPr>
              <a:t>Introduction to the EUS</a:t>
            </a:r>
            <a:endParaRPr lang="en-US" sz="2800"/>
          </a:p>
        </p:txBody>
      </p:sp>
      <p:sp>
        <p:nvSpPr>
          <p:cNvPr id="4" name="Text Placeholder 3">
            <a:extLst>
              <a:ext uri="{FF2B5EF4-FFF2-40B4-BE49-F238E27FC236}">
                <a16:creationId xmlns:a16="http://schemas.microsoft.com/office/drawing/2014/main" id="{B8B80109-46F4-4738-A862-33E433FEE3C3}"/>
              </a:ext>
            </a:extLst>
          </p:cNvPr>
          <p:cNvSpPr>
            <a:spLocks noGrp="1"/>
          </p:cNvSpPr>
          <p:nvPr>
            <p:ph type="body" sz="quarter" idx="11"/>
          </p:nvPr>
        </p:nvSpPr>
        <p:spPr/>
        <p:txBody>
          <a:bodyPr vert="horz" wrap="square" lIns="457200" tIns="45720" rIns="457200" bIns="45720" rtlCol="0" anchor="t">
            <a:spAutoFit/>
          </a:bodyPr>
          <a:lstStyle/>
          <a:p>
            <a:r>
              <a:rPr lang="en-AU">
                <a:latin typeface="Segoe UI Semilight"/>
                <a:cs typeface="Segoe UI Semilight"/>
              </a:rPr>
              <a:t>12 week digital resources copying and communication survey</a:t>
            </a:r>
            <a:endParaRPr lang="en-AU"/>
          </a:p>
        </p:txBody>
      </p:sp>
      <p:sp>
        <p:nvSpPr>
          <p:cNvPr id="5" name="Text Placeholder 4">
            <a:extLst>
              <a:ext uri="{FF2B5EF4-FFF2-40B4-BE49-F238E27FC236}">
                <a16:creationId xmlns:a16="http://schemas.microsoft.com/office/drawing/2014/main" id="{4495534B-97E8-4F46-A821-2C7D0C97CF49}"/>
              </a:ext>
            </a:extLst>
          </p:cNvPr>
          <p:cNvSpPr>
            <a:spLocks noGrp="1"/>
          </p:cNvSpPr>
          <p:nvPr>
            <p:ph type="body" sz="quarter" idx="12"/>
          </p:nvPr>
        </p:nvSpPr>
        <p:spPr>
          <a:xfrm>
            <a:off x="5514383" y="1041030"/>
            <a:ext cx="1080745" cy="1166712"/>
          </a:xfrm>
        </p:spPr>
        <p:txBody>
          <a:bodyPr/>
          <a:lstStyle/>
          <a:p>
            <a:r>
              <a:rPr lang="en-AU">
                <a:solidFill>
                  <a:srgbClr val="FF0000"/>
                </a:solidFill>
                <a:latin typeface="Segoe UI"/>
                <a:cs typeface="Segoe UI"/>
              </a:rPr>
              <a:t>©</a:t>
            </a:r>
          </a:p>
        </p:txBody>
      </p:sp>
    </p:spTree>
    <p:extLst>
      <p:ext uri="{BB962C8B-B14F-4D97-AF65-F5344CB8AC3E}">
        <p14:creationId xmlns:p14="http://schemas.microsoft.com/office/powerpoint/2010/main" val="75075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E14DF1-8633-420C-A5CB-F4BF6641E013}"/>
              </a:ext>
            </a:extLst>
          </p:cNvPr>
          <p:cNvSpPr>
            <a:spLocks noGrp="1"/>
          </p:cNvSpPr>
          <p:nvPr>
            <p:ph type="body" sz="quarter" idx="10"/>
          </p:nvPr>
        </p:nvSpPr>
        <p:spPr>
          <a:xfrm>
            <a:off x="831476" y="3033045"/>
            <a:ext cx="4566001" cy="2185214"/>
          </a:xfrm>
        </p:spPr>
        <p:txBody>
          <a:bodyPr vert="horz" wrap="square" lIns="91440" tIns="45720" rIns="91440" bIns="45720" rtlCol="0" anchor="t">
            <a:spAutoFit/>
          </a:bodyPr>
          <a:lstStyle/>
          <a:p>
            <a:r>
              <a:rPr lang="en-AU">
                <a:ea typeface="+mj-lt"/>
                <a:cs typeface="+mj-lt"/>
              </a:rPr>
              <a:t>Material that is copied and/or communicated in electronic form will be included in the EUS</a:t>
            </a:r>
          </a:p>
          <a:p>
            <a:endParaRPr lang="en-AU">
              <a:cs typeface="Segoe UI Light"/>
            </a:endParaRPr>
          </a:p>
        </p:txBody>
      </p:sp>
      <p:sp>
        <p:nvSpPr>
          <p:cNvPr id="3" name="Text Placeholder 2">
            <a:extLst>
              <a:ext uri="{FF2B5EF4-FFF2-40B4-BE49-F238E27FC236}">
                <a16:creationId xmlns:a16="http://schemas.microsoft.com/office/drawing/2014/main" id="{C0773D7A-C043-45F8-9A40-A37E00A45839}"/>
              </a:ext>
            </a:extLst>
          </p:cNvPr>
          <p:cNvSpPr>
            <a:spLocks noGrp="1"/>
          </p:cNvSpPr>
          <p:nvPr>
            <p:ph type="body" sz="quarter" idx="11"/>
          </p:nvPr>
        </p:nvSpPr>
        <p:spPr>
          <a:xfrm>
            <a:off x="5838265" y="2245658"/>
            <a:ext cx="5671764" cy="397032"/>
          </a:xfrm>
        </p:spPr>
        <p:txBody>
          <a:bodyPr vert="horz" wrap="square" lIns="91440" tIns="45720" rIns="91440" bIns="45720" rtlCol="0" anchor="t">
            <a:spAutoFit/>
          </a:bodyPr>
          <a:lstStyle/>
          <a:p>
            <a:r>
              <a:rPr lang="en-AU">
                <a:ea typeface="+mn-lt"/>
                <a:cs typeface="+mn-lt"/>
              </a:rPr>
              <a:t>Copying -</a:t>
            </a:r>
            <a:r>
              <a:rPr lang="en-AU" b="0">
                <a:ea typeface="+mn-lt"/>
                <a:cs typeface="+mn-lt"/>
              </a:rPr>
              <a:t> scanning – creating a digital file</a:t>
            </a:r>
            <a:endParaRPr lang="en-US"/>
          </a:p>
        </p:txBody>
      </p:sp>
      <p:sp>
        <p:nvSpPr>
          <p:cNvPr id="4" name="Slide Number Placeholder 3">
            <a:extLst>
              <a:ext uri="{FF2B5EF4-FFF2-40B4-BE49-F238E27FC236}">
                <a16:creationId xmlns:a16="http://schemas.microsoft.com/office/drawing/2014/main" id="{3686DFFD-FCB3-4AEC-89D2-9BD534F6E50E}"/>
              </a:ext>
            </a:extLst>
          </p:cNvPr>
          <p:cNvSpPr>
            <a:spLocks noGrp="1"/>
          </p:cNvSpPr>
          <p:nvPr>
            <p:ph type="sldNum" sz="quarter" idx="4"/>
          </p:nvPr>
        </p:nvSpPr>
        <p:spPr/>
        <p:txBody>
          <a:bodyPr/>
          <a:lstStyle/>
          <a:p>
            <a:fld id="{5AE1514C-5E56-4738-A1FF-4B1CFD2A3E36}" type="slidenum">
              <a:rPr lang="en-US" smtClean="0"/>
              <a:pPr/>
              <a:t>6</a:t>
            </a:fld>
            <a:endParaRPr lang="en-US"/>
          </a:p>
        </p:txBody>
      </p:sp>
      <p:sp>
        <p:nvSpPr>
          <p:cNvPr id="5" name="Title 4">
            <a:extLst>
              <a:ext uri="{FF2B5EF4-FFF2-40B4-BE49-F238E27FC236}">
                <a16:creationId xmlns:a16="http://schemas.microsoft.com/office/drawing/2014/main" id="{49860D5A-BA99-4117-B2C6-4CA22E0420C8}"/>
              </a:ext>
            </a:extLst>
          </p:cNvPr>
          <p:cNvSpPr>
            <a:spLocks noGrp="1"/>
          </p:cNvSpPr>
          <p:nvPr>
            <p:ph type="title"/>
          </p:nvPr>
        </p:nvSpPr>
        <p:spPr>
          <a:xfrm>
            <a:off x="465597" y="100853"/>
            <a:ext cx="4083304" cy="1800493"/>
          </a:xfrm>
        </p:spPr>
        <p:txBody>
          <a:bodyPr/>
          <a:lstStyle/>
          <a:p>
            <a:pPr algn="ctr"/>
            <a:r>
              <a:rPr lang="en-AU">
                <a:cs typeface="Segoe UI Semilight"/>
              </a:rPr>
              <a:t>Electronic Use System monitoring means</a:t>
            </a:r>
            <a:endParaRPr lang="en-AU"/>
          </a:p>
        </p:txBody>
      </p:sp>
      <p:sp>
        <p:nvSpPr>
          <p:cNvPr id="6" name="Text Placeholder 5">
            <a:extLst>
              <a:ext uri="{FF2B5EF4-FFF2-40B4-BE49-F238E27FC236}">
                <a16:creationId xmlns:a16="http://schemas.microsoft.com/office/drawing/2014/main" id="{501B80AC-58FF-4713-82A2-E1A24EC3E358}"/>
              </a:ext>
            </a:extLst>
          </p:cNvPr>
          <p:cNvSpPr>
            <a:spLocks noGrp="1"/>
          </p:cNvSpPr>
          <p:nvPr>
            <p:ph type="body" sz="quarter" idx="12"/>
          </p:nvPr>
        </p:nvSpPr>
        <p:spPr>
          <a:xfrm>
            <a:off x="5838265" y="3649829"/>
            <a:ext cx="5671764" cy="397032"/>
          </a:xfrm>
        </p:spPr>
        <p:txBody>
          <a:bodyPr vert="horz" wrap="square" lIns="91440" tIns="45720" rIns="91440" bIns="45720" rtlCol="0" anchor="t">
            <a:spAutoFit/>
          </a:bodyPr>
          <a:lstStyle/>
          <a:p>
            <a:r>
              <a:rPr lang="en-AU">
                <a:cs typeface="Segoe UI"/>
              </a:rPr>
              <a:t>Communication – </a:t>
            </a:r>
            <a:r>
              <a:rPr lang="en-AU" b="0">
                <a:cs typeface="Segoe UI"/>
              </a:rPr>
              <a:t>placing in a resource list</a:t>
            </a:r>
            <a:endParaRPr lang="en-AU">
              <a:cs typeface="Segoe UI"/>
            </a:endParaRPr>
          </a:p>
        </p:txBody>
      </p:sp>
    </p:spTree>
    <p:extLst>
      <p:ext uri="{BB962C8B-B14F-4D97-AF65-F5344CB8AC3E}">
        <p14:creationId xmlns:p14="http://schemas.microsoft.com/office/powerpoint/2010/main" val="423316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E14DF1-8633-420C-A5CB-F4BF6641E013}"/>
              </a:ext>
            </a:extLst>
          </p:cNvPr>
          <p:cNvSpPr>
            <a:spLocks noGrp="1"/>
          </p:cNvSpPr>
          <p:nvPr>
            <p:ph type="body" sz="quarter" idx="10"/>
          </p:nvPr>
        </p:nvSpPr>
        <p:spPr>
          <a:xfrm>
            <a:off x="541218" y="2592190"/>
            <a:ext cx="3691941" cy="5613845"/>
          </a:xfrm>
        </p:spPr>
        <p:txBody>
          <a:bodyPr vert="horz" wrap="square" lIns="91440" tIns="45720" rIns="91440" bIns="45720" rtlCol="0" anchor="t">
            <a:spAutoFit/>
          </a:bodyPr>
          <a:lstStyle/>
          <a:p>
            <a:r>
              <a:rPr lang="en-AU">
                <a:latin typeface="Segoe UI"/>
                <a:cs typeface="Segoe UI"/>
              </a:rPr>
              <a:t>T</a:t>
            </a:r>
            <a:r>
              <a:rPr lang="en-AU" sz="2400">
                <a:latin typeface="Segoe UI"/>
                <a:cs typeface="Segoe UI"/>
              </a:rPr>
              <a:t>o determine the </a:t>
            </a:r>
            <a:r>
              <a:rPr lang="en-AU" sz="2400" u="sng">
                <a:latin typeface="Segoe UI"/>
                <a:cs typeface="Segoe UI"/>
              </a:rPr>
              <a:t>quantity</a:t>
            </a:r>
            <a:r>
              <a:rPr lang="en-AU" sz="2400">
                <a:latin typeface="Segoe UI"/>
                <a:cs typeface="Segoe UI"/>
              </a:rPr>
              <a:t> of copyright material copied for educational purposes</a:t>
            </a:r>
            <a:endParaRPr lang="en-AU" sz="2400">
              <a:ea typeface="+mj-lt"/>
              <a:cs typeface="+mj-lt"/>
            </a:endParaRPr>
          </a:p>
          <a:p>
            <a:endParaRPr lang="en-AU" sz="2400">
              <a:latin typeface="Segoe UI"/>
              <a:cs typeface="Segoe UI"/>
            </a:endParaRPr>
          </a:p>
          <a:p>
            <a:r>
              <a:rPr lang="en-AU" sz="2400">
                <a:latin typeface="Segoe UI"/>
                <a:cs typeface="Segoe UI"/>
              </a:rPr>
              <a:t>To </a:t>
            </a:r>
            <a:r>
              <a:rPr lang="en-AU" sz="2400" u="sng">
                <a:latin typeface="Segoe UI"/>
                <a:cs typeface="Segoe UI"/>
              </a:rPr>
              <a:t>identify</a:t>
            </a:r>
            <a:r>
              <a:rPr lang="en-AU" sz="2400">
                <a:latin typeface="Segoe UI"/>
                <a:cs typeface="Segoe UI"/>
              </a:rPr>
              <a:t> the material copied so that payment can be made to copyright owners</a:t>
            </a:r>
            <a:endParaRPr lang="en-AU" sz="2400">
              <a:ea typeface="+mj-lt"/>
              <a:cs typeface="+mj-lt"/>
            </a:endParaRPr>
          </a:p>
          <a:p>
            <a:endParaRPr lang="en-AU">
              <a:cs typeface="Segoe UI Light"/>
            </a:endParaRPr>
          </a:p>
          <a:p>
            <a:endParaRPr lang="en-AU">
              <a:cs typeface="Segoe UI Light"/>
            </a:endParaRPr>
          </a:p>
          <a:p>
            <a:endParaRPr lang="en-AU">
              <a:cs typeface="Segoe UI Light"/>
            </a:endParaRPr>
          </a:p>
          <a:p>
            <a:endParaRPr lang="en-AU">
              <a:cs typeface="Segoe UI Light"/>
            </a:endParaRPr>
          </a:p>
        </p:txBody>
      </p:sp>
      <p:sp>
        <p:nvSpPr>
          <p:cNvPr id="3" name="Text Placeholder 2">
            <a:extLst>
              <a:ext uri="{FF2B5EF4-FFF2-40B4-BE49-F238E27FC236}">
                <a16:creationId xmlns:a16="http://schemas.microsoft.com/office/drawing/2014/main" id="{C0773D7A-C043-45F8-9A40-A37E00A45839}"/>
              </a:ext>
            </a:extLst>
          </p:cNvPr>
          <p:cNvSpPr>
            <a:spLocks noGrp="1"/>
          </p:cNvSpPr>
          <p:nvPr>
            <p:ph type="body" sz="quarter" idx="11"/>
          </p:nvPr>
        </p:nvSpPr>
        <p:spPr>
          <a:xfrm>
            <a:off x="5983942" y="844924"/>
            <a:ext cx="4864940" cy="1439368"/>
          </a:xfrm>
        </p:spPr>
        <p:txBody>
          <a:bodyPr vert="horz" wrap="square" lIns="91440" tIns="45720" rIns="91440" bIns="45720" rtlCol="0" anchor="t">
            <a:spAutoFit/>
          </a:bodyPr>
          <a:lstStyle/>
          <a:p>
            <a:r>
              <a:rPr lang="en-AU" b="0">
                <a:solidFill>
                  <a:schemeClr val="tx1"/>
                </a:solidFill>
                <a:latin typeface="Segoe UI"/>
                <a:cs typeface="Segoe UI Light"/>
              </a:rPr>
              <a:t>Includes scanned hardcopy works and digital works placed in e-reserve and used in resource lists</a:t>
            </a:r>
            <a:endParaRPr lang="en-AU" b="0">
              <a:solidFill>
                <a:schemeClr val="tx1"/>
              </a:solidFill>
              <a:latin typeface="Segoe UI"/>
              <a:ea typeface="+mn-lt"/>
              <a:cs typeface="+mn-lt"/>
            </a:endParaRPr>
          </a:p>
          <a:p>
            <a:endParaRPr lang="en-AU" b="0">
              <a:cs typeface="Segoe UI"/>
            </a:endParaRPr>
          </a:p>
        </p:txBody>
      </p:sp>
      <p:sp>
        <p:nvSpPr>
          <p:cNvPr id="4" name="Slide Number Placeholder 3">
            <a:extLst>
              <a:ext uri="{FF2B5EF4-FFF2-40B4-BE49-F238E27FC236}">
                <a16:creationId xmlns:a16="http://schemas.microsoft.com/office/drawing/2014/main" id="{3686DFFD-FCB3-4AEC-89D2-9BD534F6E50E}"/>
              </a:ext>
            </a:extLst>
          </p:cNvPr>
          <p:cNvSpPr>
            <a:spLocks noGrp="1"/>
          </p:cNvSpPr>
          <p:nvPr>
            <p:ph type="sldNum" sz="quarter" idx="4"/>
          </p:nvPr>
        </p:nvSpPr>
        <p:spPr/>
        <p:txBody>
          <a:bodyPr/>
          <a:lstStyle/>
          <a:p>
            <a:fld id="{5AE1514C-5E56-4738-A1FF-4B1CFD2A3E36}" type="slidenum">
              <a:rPr lang="en-US" smtClean="0"/>
              <a:pPr/>
              <a:t>7</a:t>
            </a:fld>
            <a:endParaRPr lang="en-US"/>
          </a:p>
        </p:txBody>
      </p:sp>
      <p:sp>
        <p:nvSpPr>
          <p:cNvPr id="5" name="Title 4">
            <a:extLst>
              <a:ext uri="{FF2B5EF4-FFF2-40B4-BE49-F238E27FC236}">
                <a16:creationId xmlns:a16="http://schemas.microsoft.com/office/drawing/2014/main" id="{49860D5A-BA99-4117-B2C6-4CA22E0420C8}"/>
              </a:ext>
            </a:extLst>
          </p:cNvPr>
          <p:cNvSpPr>
            <a:spLocks noGrp="1"/>
          </p:cNvSpPr>
          <p:nvPr>
            <p:ph type="title"/>
          </p:nvPr>
        </p:nvSpPr>
        <p:spPr>
          <a:xfrm>
            <a:off x="936244" y="74341"/>
            <a:ext cx="3544329" cy="914096"/>
          </a:xfrm>
        </p:spPr>
        <p:txBody>
          <a:bodyPr/>
          <a:lstStyle/>
          <a:p>
            <a:r>
              <a:rPr lang="en-AU">
                <a:cs typeface="Segoe UI Light"/>
              </a:rPr>
              <a:t>Purpose of EUS</a:t>
            </a:r>
            <a:endParaRPr lang="en-US"/>
          </a:p>
        </p:txBody>
      </p:sp>
      <p:pic>
        <p:nvPicPr>
          <p:cNvPr id="8" name="Picture 8">
            <a:extLst>
              <a:ext uri="{FF2B5EF4-FFF2-40B4-BE49-F238E27FC236}">
                <a16:creationId xmlns:a16="http://schemas.microsoft.com/office/drawing/2014/main" id="{30858D90-174A-4B88-8727-54A6F8AA366E}"/>
              </a:ext>
            </a:extLst>
          </p:cNvPr>
          <p:cNvPicPr>
            <a:picLocks noChangeAspect="1"/>
          </p:cNvPicPr>
          <p:nvPr/>
        </p:nvPicPr>
        <p:blipFill>
          <a:blip r:embed="rId3"/>
          <a:stretch>
            <a:fillRect/>
          </a:stretch>
        </p:blipFill>
        <p:spPr>
          <a:xfrm>
            <a:off x="4858871" y="3698762"/>
            <a:ext cx="6665258" cy="2071446"/>
          </a:xfrm>
          <a:prstGeom prst="rect">
            <a:avLst/>
          </a:prstGeom>
        </p:spPr>
      </p:pic>
      <p:sp>
        <p:nvSpPr>
          <p:cNvPr id="7" name="Text Placeholder 2">
            <a:extLst>
              <a:ext uri="{FF2B5EF4-FFF2-40B4-BE49-F238E27FC236}">
                <a16:creationId xmlns:a16="http://schemas.microsoft.com/office/drawing/2014/main" id="{86274019-CB5B-4C6A-B3D5-31EBEC245371}"/>
              </a:ext>
            </a:extLst>
          </p:cNvPr>
          <p:cNvSpPr txBox="1">
            <a:spLocks/>
          </p:cNvSpPr>
          <p:nvPr/>
        </p:nvSpPr>
        <p:spPr>
          <a:xfrm>
            <a:off x="5979459" y="2353235"/>
            <a:ext cx="5671763" cy="701731"/>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765"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568"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372"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372"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a:ea typeface="+mn-lt"/>
                <a:cs typeface="+mn-lt"/>
              </a:rPr>
              <a:t>Separate PDF files of resources containing artistic works/tables/images to be supplied</a:t>
            </a:r>
            <a:endParaRPr lang="en-AU" b="0">
              <a:cs typeface="Segoe UI"/>
            </a:endParaRPr>
          </a:p>
        </p:txBody>
      </p:sp>
    </p:spTree>
    <p:extLst>
      <p:ext uri="{BB962C8B-B14F-4D97-AF65-F5344CB8AC3E}">
        <p14:creationId xmlns:p14="http://schemas.microsoft.com/office/powerpoint/2010/main" val="92936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E14DF1-8633-420C-A5CB-F4BF6641E013}"/>
              </a:ext>
            </a:extLst>
          </p:cNvPr>
          <p:cNvSpPr>
            <a:spLocks noGrp="1"/>
          </p:cNvSpPr>
          <p:nvPr>
            <p:ph type="body" sz="quarter" idx="10"/>
          </p:nvPr>
        </p:nvSpPr>
        <p:spPr>
          <a:xfrm>
            <a:off x="304800" y="2876163"/>
            <a:ext cx="4566001" cy="2806922"/>
          </a:xfrm>
        </p:spPr>
        <p:txBody>
          <a:bodyPr vert="horz" wrap="square" lIns="91440" tIns="45720" rIns="91440" bIns="45720" rtlCol="0" anchor="t">
            <a:spAutoFit/>
          </a:bodyPr>
          <a:lstStyle/>
          <a:p>
            <a:r>
              <a:rPr lang="en-AU">
                <a:ea typeface="+mj-lt"/>
                <a:cs typeface="+mj-lt"/>
              </a:rPr>
              <a:t>The university will be responsible for capturing all electronic </a:t>
            </a:r>
            <a:r>
              <a:rPr lang="en-AU" u="sng">
                <a:ea typeface="+mj-lt"/>
                <a:cs typeface="+mj-lt"/>
              </a:rPr>
              <a:t>statutory licence</a:t>
            </a:r>
            <a:r>
              <a:rPr lang="en-AU">
                <a:ea typeface="+mj-lt"/>
                <a:cs typeface="+mj-lt"/>
              </a:rPr>
              <a:t> copying occurring at the Centre/s during the monitoring period and providing that data to AMR</a:t>
            </a:r>
            <a:endParaRPr lang="en-AU"/>
          </a:p>
        </p:txBody>
      </p:sp>
      <p:sp>
        <p:nvSpPr>
          <p:cNvPr id="3" name="Text Placeholder 2">
            <a:extLst>
              <a:ext uri="{FF2B5EF4-FFF2-40B4-BE49-F238E27FC236}">
                <a16:creationId xmlns:a16="http://schemas.microsoft.com/office/drawing/2014/main" id="{C0773D7A-C043-45F8-9A40-A37E00A45839}"/>
              </a:ext>
            </a:extLst>
          </p:cNvPr>
          <p:cNvSpPr>
            <a:spLocks noGrp="1"/>
          </p:cNvSpPr>
          <p:nvPr>
            <p:ph type="body" sz="quarter" idx="11"/>
          </p:nvPr>
        </p:nvSpPr>
        <p:spPr>
          <a:xfrm>
            <a:off x="6062382" y="923365"/>
            <a:ext cx="5671764" cy="397032"/>
          </a:xfrm>
        </p:spPr>
        <p:txBody>
          <a:bodyPr vert="horz" wrap="square" lIns="91440" tIns="45720" rIns="91440" bIns="45720" rtlCol="0" anchor="t">
            <a:spAutoFit/>
          </a:bodyPr>
          <a:lstStyle/>
          <a:p>
            <a:r>
              <a:rPr lang="en-AU" b="0">
                <a:ea typeface="+mn-lt"/>
                <a:cs typeface="+mn-lt"/>
              </a:rPr>
              <a:t>AMR will assign each centre a Unique ID</a:t>
            </a:r>
          </a:p>
        </p:txBody>
      </p:sp>
      <p:sp>
        <p:nvSpPr>
          <p:cNvPr id="4" name="Slide Number Placeholder 3">
            <a:extLst>
              <a:ext uri="{FF2B5EF4-FFF2-40B4-BE49-F238E27FC236}">
                <a16:creationId xmlns:a16="http://schemas.microsoft.com/office/drawing/2014/main" id="{3686DFFD-FCB3-4AEC-89D2-9BD534F6E50E}"/>
              </a:ext>
            </a:extLst>
          </p:cNvPr>
          <p:cNvSpPr>
            <a:spLocks noGrp="1"/>
          </p:cNvSpPr>
          <p:nvPr>
            <p:ph type="sldNum" sz="quarter" idx="4"/>
          </p:nvPr>
        </p:nvSpPr>
        <p:spPr/>
        <p:txBody>
          <a:bodyPr/>
          <a:lstStyle/>
          <a:p>
            <a:fld id="{5AE1514C-5E56-4738-A1FF-4B1CFD2A3E36}" type="slidenum">
              <a:rPr lang="en-US" smtClean="0"/>
              <a:pPr/>
              <a:t>8</a:t>
            </a:fld>
            <a:endParaRPr lang="en-US"/>
          </a:p>
        </p:txBody>
      </p:sp>
      <p:sp>
        <p:nvSpPr>
          <p:cNvPr id="5" name="Title 4">
            <a:extLst>
              <a:ext uri="{FF2B5EF4-FFF2-40B4-BE49-F238E27FC236}">
                <a16:creationId xmlns:a16="http://schemas.microsoft.com/office/drawing/2014/main" id="{49860D5A-BA99-4117-B2C6-4CA22E0420C8}"/>
              </a:ext>
            </a:extLst>
          </p:cNvPr>
          <p:cNvSpPr>
            <a:spLocks noGrp="1"/>
          </p:cNvSpPr>
          <p:nvPr>
            <p:ph type="title"/>
          </p:nvPr>
        </p:nvSpPr>
        <p:spPr>
          <a:xfrm>
            <a:off x="880215" y="201706"/>
            <a:ext cx="4083304" cy="914096"/>
          </a:xfrm>
        </p:spPr>
        <p:txBody>
          <a:bodyPr/>
          <a:lstStyle/>
          <a:p>
            <a:r>
              <a:rPr lang="en-AU">
                <a:cs typeface="Segoe UI Semilight"/>
              </a:rPr>
              <a:t>Responsibilities</a:t>
            </a:r>
            <a:endParaRPr lang="en-AU"/>
          </a:p>
        </p:txBody>
      </p:sp>
      <p:sp>
        <p:nvSpPr>
          <p:cNvPr id="6" name="Text Placeholder 5">
            <a:extLst>
              <a:ext uri="{FF2B5EF4-FFF2-40B4-BE49-F238E27FC236}">
                <a16:creationId xmlns:a16="http://schemas.microsoft.com/office/drawing/2014/main" id="{501B80AC-58FF-4713-82A2-E1A24EC3E358}"/>
              </a:ext>
            </a:extLst>
          </p:cNvPr>
          <p:cNvSpPr>
            <a:spLocks noGrp="1"/>
          </p:cNvSpPr>
          <p:nvPr>
            <p:ph type="body" sz="quarter" idx="12"/>
          </p:nvPr>
        </p:nvSpPr>
        <p:spPr>
          <a:xfrm>
            <a:off x="6028765" y="2506829"/>
            <a:ext cx="5671764" cy="1439368"/>
          </a:xfrm>
        </p:spPr>
        <p:txBody>
          <a:bodyPr vert="horz" wrap="square" lIns="91440" tIns="45720" rIns="91440" bIns="45720" rtlCol="0" anchor="t">
            <a:spAutoFit/>
          </a:bodyPr>
          <a:lstStyle/>
          <a:p>
            <a:r>
              <a:rPr lang="en-AU" b="0">
                <a:ea typeface="+mn-lt"/>
                <a:cs typeface="+mn-lt"/>
              </a:rPr>
              <a:t>Progress file </a:t>
            </a:r>
            <a:r>
              <a:rPr lang="en-AU" b="0">
                <a:cs typeface="Segoe UI"/>
              </a:rPr>
              <a:t>of data collected during the first two weeks is due at the end of the 3rd week of the monitoring period</a:t>
            </a:r>
            <a:endParaRPr lang="en-AU" b="0">
              <a:ea typeface="+mn-lt"/>
              <a:cs typeface="+mn-lt"/>
            </a:endParaRPr>
          </a:p>
          <a:p>
            <a:endParaRPr lang="en-AU">
              <a:cs typeface="Segoe UI"/>
            </a:endParaRPr>
          </a:p>
        </p:txBody>
      </p:sp>
      <p:sp>
        <p:nvSpPr>
          <p:cNvPr id="7" name="Text Placeholder 6">
            <a:extLst>
              <a:ext uri="{FF2B5EF4-FFF2-40B4-BE49-F238E27FC236}">
                <a16:creationId xmlns:a16="http://schemas.microsoft.com/office/drawing/2014/main" id="{F8087B8F-FF8F-469F-B99E-93EA81798646}"/>
              </a:ext>
            </a:extLst>
          </p:cNvPr>
          <p:cNvSpPr>
            <a:spLocks noGrp="1"/>
          </p:cNvSpPr>
          <p:nvPr>
            <p:ph type="body" sz="quarter" idx="13"/>
          </p:nvPr>
        </p:nvSpPr>
        <p:spPr>
          <a:xfrm>
            <a:off x="6028765" y="4538529"/>
            <a:ext cx="5671764" cy="1311128"/>
          </a:xfrm>
        </p:spPr>
        <p:txBody>
          <a:bodyPr vert="horz" wrap="square" lIns="91440" tIns="45720" rIns="91440" bIns="45720" rtlCol="0" anchor="t">
            <a:spAutoFit/>
          </a:bodyPr>
          <a:lstStyle/>
          <a:p>
            <a:r>
              <a:rPr lang="en-AU" b="0">
                <a:ea typeface="+mn-lt"/>
                <a:cs typeface="+mn-lt"/>
              </a:rPr>
              <a:t>The final data file must be submitted to AMR two weeks after the end of the survey and must contain all records for the 12 week monitoring period </a:t>
            </a:r>
            <a:endParaRPr lang="en-US"/>
          </a:p>
        </p:txBody>
      </p:sp>
    </p:spTree>
    <p:extLst>
      <p:ext uri="{BB962C8B-B14F-4D97-AF65-F5344CB8AC3E}">
        <p14:creationId xmlns:p14="http://schemas.microsoft.com/office/powerpoint/2010/main" val="130324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F03E13-17AA-4541-B3F5-592B3EEBD512}"/>
              </a:ext>
            </a:extLst>
          </p:cNvPr>
          <p:cNvSpPr>
            <a:spLocks noGrp="1"/>
          </p:cNvSpPr>
          <p:nvPr>
            <p:ph type="body" sz="quarter" idx="14"/>
          </p:nvPr>
        </p:nvSpPr>
        <p:spPr>
          <a:xfrm>
            <a:off x="3910386" y="6453426"/>
            <a:ext cx="8097838" cy="369332"/>
          </a:xfrm>
        </p:spPr>
        <p:txBody>
          <a:bodyPr vert="horz" wrap="square" lIns="91440" tIns="45720" rIns="91440" bIns="45720" rtlCol="0" anchor="t">
            <a:spAutoFit/>
          </a:bodyPr>
          <a:lstStyle/>
          <a:p>
            <a:r>
              <a:rPr lang="en-AU">
                <a:cs typeface="Segoe UI"/>
              </a:rPr>
              <a:t>CA Spreadsheet columns A-G (of A-Y) provided by AMR </a:t>
            </a:r>
            <a:endParaRPr lang="en-AU"/>
          </a:p>
        </p:txBody>
      </p:sp>
      <p:sp>
        <p:nvSpPr>
          <p:cNvPr id="2" name="TextBox 1">
            <a:extLst>
              <a:ext uri="{FF2B5EF4-FFF2-40B4-BE49-F238E27FC236}">
                <a16:creationId xmlns:a16="http://schemas.microsoft.com/office/drawing/2014/main" id="{818DC16E-0855-4659-A6BF-05828E0217B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5" name="Picture 5">
            <a:extLst>
              <a:ext uri="{FF2B5EF4-FFF2-40B4-BE49-F238E27FC236}">
                <a16:creationId xmlns:a16="http://schemas.microsoft.com/office/drawing/2014/main" id="{E6831C2F-2C3B-446F-8DCB-376FC30698D6}"/>
              </a:ext>
            </a:extLst>
          </p:cNvPr>
          <p:cNvPicPr>
            <a:picLocks noChangeAspect="1"/>
          </p:cNvPicPr>
          <p:nvPr/>
        </p:nvPicPr>
        <p:blipFill>
          <a:blip r:embed="rId3"/>
          <a:stretch>
            <a:fillRect/>
          </a:stretch>
        </p:blipFill>
        <p:spPr>
          <a:xfrm>
            <a:off x="85559" y="1869097"/>
            <a:ext cx="11940671" cy="4002123"/>
          </a:xfrm>
          <a:prstGeom prst="rect">
            <a:avLst/>
          </a:prstGeom>
        </p:spPr>
      </p:pic>
    </p:spTree>
    <p:extLst>
      <p:ext uri="{BB962C8B-B14F-4D97-AF65-F5344CB8AC3E}">
        <p14:creationId xmlns:p14="http://schemas.microsoft.com/office/powerpoint/2010/main" val="1706972700"/>
      </p:ext>
    </p:extLst>
  </p:cSld>
  <p:clrMapOvr>
    <a:masterClrMapping/>
  </p:clrMapOvr>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6401425_Powerful Presentations_Win32_mlw - v2" id="{7CBB6D80-F69F-4458-A96A-A39B855A93D5}" vid="{827664DE-2D82-4B7F-8582-8671022436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88B854F2C1214FB96DCB949B7AE919" ma:contentTypeVersion="15" ma:contentTypeDescription="Create a new document." ma:contentTypeScope="" ma:versionID="1862b3c33f945a4556ee9bf0647e48c8">
  <xsd:schema xmlns:xsd="http://www.w3.org/2001/XMLSchema" xmlns:xs="http://www.w3.org/2001/XMLSchema" xmlns:p="http://schemas.microsoft.com/office/2006/metadata/properties" xmlns:ns1="http://schemas.microsoft.com/sharepoint/v3" xmlns:ns2="bf31f15c-17d4-4a79-a92d-15bf278bcde0" xmlns:ns3="19bf3215-aa96-4579-9fac-c98dee9b0351" targetNamespace="http://schemas.microsoft.com/office/2006/metadata/properties" ma:root="true" ma:fieldsID="a9d4e988a0fd784c221cc04c729f8181" ns1:_="" ns2:_="" ns3:_="">
    <xsd:import namespace="http://schemas.microsoft.com/sharepoint/v3"/>
    <xsd:import namespace="bf31f15c-17d4-4a79-a92d-15bf278bcde0"/>
    <xsd:import namespace="19bf3215-aa96-4579-9fac-c98dee9b0351"/>
    <xsd:element name="properties">
      <xsd:complexType>
        <xsd:sequence>
          <xsd:element name="documentManagement">
            <xsd:complexType>
              <xsd:all>
                <xsd:element ref="ns2:SharedWithUsers" minOccurs="0"/>
                <xsd:element ref="ns2:SharedWithDetails" minOccurs="0"/>
                <xsd:element ref="ns1:Categories" minOccurs="0"/>
                <xsd:element ref="ns3:Doc_x0020_Type"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ies" ma:index="10" nillable="true" ma:displayName="Categories" ma:description="" ma:internalName="Categorie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31f15c-17d4-4a79-a92d-15bf278bcde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bf3215-aa96-4579-9fac-c98dee9b0351" elementFormDefault="qualified">
    <xsd:import namespace="http://schemas.microsoft.com/office/2006/documentManagement/types"/>
    <xsd:import namespace="http://schemas.microsoft.com/office/infopath/2007/PartnerControls"/>
    <xsd:element name="Doc_x0020_Type" ma:index="11" nillable="true" ma:displayName="Doc Type" ma:default="General" ma:description="Some description of how to use this field." ma:format="Dropdown" ma:internalName="Doc_x0020_Type">
      <xsd:simpleType>
        <xsd:restriction base="dms:Choice">
          <xsd:enumeration value="Project Plans"/>
          <xsd:enumeration value="Minutes"/>
          <xsd:enumeration value="Agenda"/>
          <xsd:enumeration value="General"/>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19bf3215-aa96-4579-9fac-c98dee9b0351" xsi:nil="true"/>
    <Doc_x0020_Type xmlns="19bf3215-aa96-4579-9fac-c98dee9b0351">General</Doc_x0020_Type>
    <Categories xmlns="http://schemas.microsoft.com/sharepoint/v3" xsi:nil="true"/>
  </documentManagement>
</p:properties>
</file>

<file path=customXml/itemProps1.xml><?xml version="1.0" encoding="utf-8"?>
<ds:datastoreItem xmlns:ds="http://schemas.openxmlformats.org/officeDocument/2006/customXml" ds:itemID="{530CA71C-6B24-463C-853F-076A02E27CBC}">
  <ds:schemaRefs>
    <ds:schemaRef ds:uri="http://schemas.microsoft.com/sharepoint/v3/contenttype/forms"/>
  </ds:schemaRefs>
</ds:datastoreItem>
</file>

<file path=customXml/itemProps2.xml><?xml version="1.0" encoding="utf-8"?>
<ds:datastoreItem xmlns:ds="http://schemas.openxmlformats.org/officeDocument/2006/customXml" ds:itemID="{D3F18D68-E3DA-4392-8FB3-B3B2D72B5D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f31f15c-17d4-4a79-a92d-15bf278bcde0"/>
    <ds:schemaRef ds:uri="19bf3215-aa96-4579-9fac-c98dee9b03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2E6351-E64A-42DD-A554-7DF752222129}">
  <ds:schemaRefs>
    <ds:schemaRef ds:uri="http://schemas.microsoft.com/office/2006/metadata/properties"/>
    <ds:schemaRef ds:uri="http://schemas.microsoft.com/office/infopath/2007/PartnerControls"/>
    <ds:schemaRef ds:uri="19bf3215-aa96-4579-9fac-c98dee9b0351"/>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0</TotalTime>
  <Words>4204</Words>
  <Application>Microsoft Office PowerPoint</Application>
  <PresentationFormat>Widescreen</PresentationFormat>
  <Paragraphs>358</Paragraphs>
  <Slides>30</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-apple-system</vt:lpstr>
      <vt:lpstr>Arial</vt:lpstr>
      <vt:lpstr>Arial Black</vt:lpstr>
      <vt:lpstr>Calibri</vt:lpstr>
      <vt:lpstr>Segoe UI</vt:lpstr>
      <vt:lpstr>Segoe UI Black</vt:lpstr>
      <vt:lpstr>Segoe UI Light</vt:lpstr>
      <vt:lpstr>Segoe UI Semibold</vt:lpstr>
      <vt:lpstr>Segoe UI Semilight</vt:lpstr>
      <vt:lpstr>Wingdings</vt:lpstr>
      <vt:lpstr>Storybuilding Neal Creative</vt:lpstr>
      <vt:lpstr>Alma, Leganto and the CA Electronic Use Survey</vt:lpstr>
      <vt:lpstr>PowerPoint Presentation</vt:lpstr>
      <vt:lpstr>Systems Background</vt:lpstr>
      <vt:lpstr>E-reserve</vt:lpstr>
      <vt:lpstr>The Copyright Agency/AMR</vt:lpstr>
      <vt:lpstr>Electronic Use System monitoring means</vt:lpstr>
      <vt:lpstr>Purpose of EUS</vt:lpstr>
      <vt:lpstr>Responsibilities</vt:lpstr>
      <vt:lpstr>PowerPoint Presentation</vt:lpstr>
      <vt:lpstr>Verifying the data</vt:lpstr>
      <vt:lpstr>Preparation - It's all in the detail  </vt:lpstr>
      <vt:lpstr>PowerPoint Presentation</vt:lpstr>
      <vt:lpstr>PowerPoint Presentation</vt:lpstr>
      <vt:lpstr>Using Alma Analytics Course Reserves</vt:lpstr>
      <vt:lpstr>Analytics and the tricky bits</vt:lpstr>
      <vt:lpstr>Analytics and the tricky bits</vt:lpstr>
      <vt:lpstr>Analytics and the tricky bits</vt:lpstr>
      <vt:lpstr>Analytics and the tricky bits</vt:lpstr>
      <vt:lpstr>Analytics and the tricky bits</vt:lpstr>
      <vt:lpstr>Analytics and the tricky bits</vt:lpstr>
      <vt:lpstr>Analytics and the tricky bits</vt:lpstr>
      <vt:lpstr>Checking the EUS report</vt:lpstr>
      <vt:lpstr>PowerPoint Presentation</vt:lpstr>
      <vt:lpstr>PowerPoint Presentation</vt:lpstr>
      <vt:lpstr>PowerPoint Presentation</vt:lpstr>
      <vt:lpstr>PowerPoint Presentation</vt:lpstr>
      <vt:lpstr>PowerPoint Presentation</vt:lpstr>
      <vt:lpstr>Kantu and downloading the required PDFs</vt:lpstr>
      <vt:lpstr>Explore the report for yourself! </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Alma, Leganto and the CA Electronic Use Survey</dc:title>
  <dc:subject/>
  <dc:creator/>
  <cp:keywords/>
  <dc:description/>
  <cp:lastModifiedBy/>
  <cp:revision>12</cp:revision>
  <dcterms:created xsi:type="dcterms:W3CDTF">2020-01-30T02:19:41Z</dcterms:created>
  <dcterms:modified xsi:type="dcterms:W3CDTF">2020-02-05T02:45:41Z</dcterms:modified>
  <cp:category/>
</cp:coreProperties>
</file>