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256" r:id="rId7"/>
    <p:sldId id="257" r:id="rId8"/>
    <p:sldId id="258" r:id="rId9"/>
    <p:sldId id="259" r:id="rId10"/>
    <p:sldId id="260" r:id="rId11"/>
    <p:sldId id="262" r:id="rId12"/>
    <p:sldId id="263" r:id="rId13"/>
    <p:sldId id="264" r:id="rId14"/>
    <p:sldId id="266" r:id="rId15"/>
    <p:sldId id="261" r:id="rId16"/>
    <p:sldId id="269" r:id="rId17"/>
    <p:sldId id="265" r:id="rId18"/>
    <p:sldId id="267" r:id="rId19"/>
    <p:sldId id="270" r:id="rId20"/>
    <p:sldId id="271" r:id="rId21"/>
    <p:sldId id="268" r:id="rId22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>
      <p:cViewPr varScale="1">
        <p:scale>
          <a:sx n="145" d="100"/>
          <a:sy n="145" d="100"/>
        </p:scale>
        <p:origin x="66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4B2B75F8-2111-A54E-ADF6-4610A508944F}" type="datetime1">
              <a:rPr lang="en-US" altLang="en-US"/>
              <a:pPr>
                <a:defRPr/>
              </a:pPr>
              <a:t>11/12/2020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39B6E136-4B7A-AB4F-AD99-B8BEADDEA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468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0164AB7C-E831-A947-9B17-419A73C58F2C}" type="datetime1">
              <a:rPr lang="en-US" altLang="en-US"/>
              <a:pPr>
                <a:defRPr/>
              </a:pPr>
              <a:t>11/12/2020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EC263979-D539-734D-9905-9C418264E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5006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0" charset="-128"/>
        <a:cs typeface="ヒラギノ角ゴ Pro W3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0" charset="-128"/>
        <a:cs typeface="ヒラギノ角ゴ Pro W3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0" charset="-128"/>
        <a:cs typeface="ヒラギノ角ゴ Pro W3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63979-D539-734D-9905-9C418264ECF3}" type="slidenum">
              <a:rPr lang="en-US" altLang="en-US" smtClean="0"/>
              <a:pPr>
                <a:defRPr/>
              </a:pPr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70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63979-D539-734D-9905-9C418264ECF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71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63979-D539-734D-9905-9C418264ECF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938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63979-D539-734D-9905-9C418264ECF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90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06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998985" y="771550"/>
            <a:ext cx="6893495" cy="720080"/>
          </a:xfrm>
          <a:prstGeom prst="rect">
            <a:avLst/>
          </a:prstGeom>
        </p:spPr>
        <p:txBody>
          <a:bodyPr anchor="ctr"/>
          <a:lstStyle>
            <a:lvl1pPr>
              <a:spcBef>
                <a:spcPts val="600"/>
              </a:spcBef>
              <a:buNone/>
              <a:defRPr sz="1800" baseline="0">
                <a:latin typeface="Arial"/>
                <a:cs typeface="Arial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497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468313" y="1131888"/>
            <a:ext cx="8208962" cy="3095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16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Title and Content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88364" y="1150565"/>
            <a:ext cx="3960000" cy="3076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1"/>
          </p:nvPr>
        </p:nvSpPr>
        <p:spPr>
          <a:xfrm>
            <a:off x="4717275" y="1150565"/>
            <a:ext cx="3960000" cy="3076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47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025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17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606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361950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5"/>
          <p:cNvSpPr>
            <a:spLocks noGrp="1"/>
          </p:cNvSpPr>
          <p:nvPr>
            <p:ph type="body" idx="1"/>
          </p:nvPr>
        </p:nvSpPr>
        <p:spPr bwMode="auto">
          <a:xfrm>
            <a:off x="476250" y="1131888"/>
            <a:ext cx="82010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61" r:id="rId2"/>
    <p:sldLayoutId id="2147484062" r:id="rId3"/>
    <p:sldLayoutId id="2147484063" r:id="rId4"/>
    <p:sldLayoutId id="2147484064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269875" indent="-269875" algn="l" rtl="0" eaLnBrk="1" fontAlgn="base" hangingPunct="1">
        <a:spcBef>
          <a:spcPts val="12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539750" indent="-269875" algn="l" rtl="0" eaLnBrk="1" fontAlgn="base" hangingPunct="1">
        <a:spcBef>
          <a:spcPts val="900"/>
        </a:spcBef>
        <a:spcAft>
          <a:spcPct val="0"/>
        </a:spcAft>
        <a:buFont typeface="Lucida Grande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60" charset="-128"/>
          <a:cs typeface="ヒラギノ角ゴ Pro W3" charset="-128"/>
        </a:defRPr>
      </a:lvl3pPr>
      <a:lvl4pPr marL="809625" indent="-269875" algn="l" rtl="0" eaLnBrk="1" fontAlgn="base" hangingPunct="1">
        <a:spcBef>
          <a:spcPts val="600"/>
        </a:spcBef>
        <a:spcAft>
          <a:spcPct val="0"/>
        </a:spcAft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ヒラギノ角ゴ Pro W3" pitchFamily="-60" charset="-128"/>
          <a:cs typeface="ヒラギノ角ゴ Pro W3" charset="-128"/>
        </a:defRPr>
      </a:lvl4pPr>
      <a:lvl5pPr marL="1079500" indent="-269875" algn="l" rtl="0" eaLnBrk="1" fontAlgn="base" hangingPunct="1">
        <a:spcBef>
          <a:spcPts val="600"/>
        </a:spcBef>
        <a:spcAft>
          <a:spcPct val="0"/>
        </a:spcAft>
        <a:buFont typeface="Wingdings" charset="2"/>
        <a:buChar char="§"/>
        <a:defRPr sz="1600" kern="1200">
          <a:solidFill>
            <a:schemeClr val="tx1"/>
          </a:solidFill>
          <a:latin typeface="+mn-lt"/>
          <a:ea typeface="ヒラギノ角ゴ Pro W3" pitchFamily="-60" charset="-128"/>
          <a:cs typeface="ヒラギノ角ゴ Pro W3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la.gov.au/apps/ilr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a.gov.au/librariesaustralia/connect/find-library/ladd-members-and-suspens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livery-anz@vdxhost.com" TargetMode="External"/><Relationship Id="rId4" Type="http://schemas.openxmlformats.org/officeDocument/2006/relationships/hyperlink" Target="https://natlib.govt.nz/directory-of-new-zealand-librari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gmail/api/quickstart/php" TargetMode="External"/><Relationship Id="rId2" Type="http://schemas.openxmlformats.org/officeDocument/2006/relationships/hyperlink" Target="https://developers.exlibrisgroup.com/alma/apis/partner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LITEAM/alma-rs-publi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LITEAM/alma-rs-public/blob/master/src/template/Initial_PartnerFixed.json" TargetMode="External"/><Relationship Id="rId2" Type="http://schemas.openxmlformats.org/officeDocument/2006/relationships/hyperlink" Target="https://github.com/DLITEAM/alma-rs-public/blob/master/src/template/Initial_PartnerTemplate.js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DLITEAM/alma-rs-public/blob/master/src/template/Initial_ContactTemplate.jso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071688" y="771600"/>
            <a:ext cx="6892925" cy="1008062"/>
          </a:xfrm>
        </p:spPr>
        <p:txBody>
          <a:bodyPr anchor="b"/>
          <a:lstStyle/>
          <a:p>
            <a:pPr marL="0" indent="0">
              <a:spcBef>
                <a:spcPct val="0"/>
              </a:spcBef>
            </a:pPr>
            <a:r>
              <a:rPr lang="en-AU" altLang="en-US" sz="1600" dirty="0">
                <a:latin typeface="Arial" charset="0"/>
                <a:ea typeface="Microsoft Sans Serif" charset="0"/>
                <a:cs typeface="Arial" charset="0"/>
              </a:rPr>
              <a:t>UNSW Library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</a:pPr>
            <a:r>
              <a:rPr lang="en-AU" altLang="en-US" sz="2400" b="1" dirty="0">
                <a:latin typeface="Arial" charset="0"/>
                <a:ea typeface="Microsoft Sans Serif" charset="0"/>
                <a:cs typeface="Arial" charset="0"/>
              </a:rPr>
              <a:t>Alma Resource Sharing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47125" y="4095750"/>
            <a:ext cx="184150" cy="269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1150" b="1" dirty="0">
              <a:latin typeface="Sommet bold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D72594-9CFA-49D4-BD11-F27D130A6718}"/>
              </a:ext>
            </a:extLst>
          </p:cNvPr>
          <p:cNvSpPr txBox="1"/>
          <p:nvPr/>
        </p:nvSpPr>
        <p:spPr>
          <a:xfrm>
            <a:off x="1979712" y="2067694"/>
            <a:ext cx="6028704" cy="68634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AU" sz="1400" b="1" dirty="0">
                <a:latin typeface="+mn-lt"/>
                <a:ea typeface="+mn-ea"/>
                <a:cs typeface="+mn-cs"/>
              </a:rPr>
              <a:t>Partner records: initial and ongoing data updates using Alma API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AU" sz="11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 Xiaobo Ni from Digital Library Initiatives Team, UNSW Library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ADF3-9433-4E44-87BD-1E13F68D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Initial Partner Record Load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4C217-6BED-49CE-8E9A-5A92FB2278A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7327" y="974378"/>
            <a:ext cx="8208962" cy="3541588"/>
          </a:xfrm>
        </p:spPr>
        <p:txBody>
          <a:bodyPr/>
          <a:lstStyle/>
          <a:p>
            <a:r>
              <a:rPr lang="en-AU" sz="2400" dirty="0"/>
              <a:t>Collect Partner Data</a:t>
            </a:r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r>
              <a:rPr lang="en-AU" dirty="0"/>
              <a:t>&gt;</a:t>
            </a:r>
            <a:r>
              <a:rPr lang="en-AU" i="1" dirty="0"/>
              <a:t>php </a:t>
            </a:r>
            <a:r>
              <a:rPr lang="en-AU" i="1" dirty="0" err="1"/>
              <a:t>readData.php</a:t>
            </a:r>
            <a:endParaRPr lang="en-AU" i="1" dirty="0"/>
          </a:p>
          <a:p>
            <a:endParaRPr lang="en-AU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0B451A3-24C8-4689-8854-C8F76E0492C7}"/>
              </a:ext>
            </a:extLst>
          </p:cNvPr>
          <p:cNvGrpSpPr/>
          <p:nvPr/>
        </p:nvGrpSpPr>
        <p:grpSpPr>
          <a:xfrm>
            <a:off x="323528" y="1491630"/>
            <a:ext cx="8064872" cy="2485716"/>
            <a:chOff x="467568" y="1741797"/>
            <a:chExt cx="8064872" cy="245240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AC342B3-BF77-4189-978D-824B134F49A1}"/>
                </a:ext>
              </a:extLst>
            </p:cNvPr>
            <p:cNvSpPr/>
            <p:nvPr/>
          </p:nvSpPr>
          <p:spPr>
            <a:xfrm>
              <a:off x="1187624" y="2878915"/>
              <a:ext cx="1296144" cy="461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Collect data from LADD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DADC495-6615-4310-A76F-A9E0378BB126}"/>
                </a:ext>
              </a:extLst>
            </p:cNvPr>
            <p:cNvSpPr/>
            <p:nvPr/>
          </p:nvSpPr>
          <p:spPr>
            <a:xfrm>
              <a:off x="1187624" y="3732242"/>
              <a:ext cx="1296144" cy="461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Collect data from DNZL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25E789-8E30-4723-9D6A-FD0A70B4A716}"/>
                </a:ext>
              </a:extLst>
            </p:cNvPr>
            <p:cNvSpPr/>
            <p:nvPr/>
          </p:nvSpPr>
          <p:spPr>
            <a:xfrm>
              <a:off x="1187624" y="1741797"/>
              <a:ext cx="1296144" cy="461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Collect data from </a:t>
              </a:r>
              <a:r>
                <a:rPr lang="en-AU" sz="1100" dirty="0">
                  <a:hlinkClick r:id="rId2"/>
                </a:rPr>
                <a:t>ILRS</a:t>
              </a:r>
              <a:endParaRPr lang="en-AU" sz="110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9E0EF4E-13A4-4872-B62A-6197D5034643}"/>
                </a:ext>
              </a:extLst>
            </p:cNvPr>
            <p:cNvSpPr/>
            <p:nvPr/>
          </p:nvSpPr>
          <p:spPr>
            <a:xfrm>
              <a:off x="3254152" y="2878915"/>
              <a:ext cx="1296144" cy="461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Save data to CSV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A6313EC-4417-45D3-B2ED-1E46EF4FC545}"/>
                </a:ext>
              </a:extLst>
            </p:cNvPr>
            <p:cNvSpPr/>
            <p:nvPr/>
          </p:nvSpPr>
          <p:spPr>
            <a:xfrm>
              <a:off x="3254152" y="3732241"/>
              <a:ext cx="1296144" cy="461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Save data CSV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B1CEE7B-9304-449A-AD21-E97B1634A6E7}"/>
                </a:ext>
              </a:extLst>
            </p:cNvPr>
            <p:cNvCxnSpPr/>
            <p:nvPr/>
          </p:nvCxnSpPr>
          <p:spPr>
            <a:xfrm flipV="1">
              <a:off x="1403648" y="2253305"/>
              <a:ext cx="0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648A96-D442-4742-8CFA-64529B6927E9}"/>
                </a:ext>
              </a:extLst>
            </p:cNvPr>
            <p:cNvCxnSpPr/>
            <p:nvPr/>
          </p:nvCxnSpPr>
          <p:spPr>
            <a:xfrm>
              <a:off x="2195736" y="2253305"/>
              <a:ext cx="0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5646E31-6902-4F3A-8C5E-2762FD94380F}"/>
                </a:ext>
              </a:extLst>
            </p:cNvPr>
            <p:cNvSpPr txBox="1"/>
            <p:nvPr/>
          </p:nvSpPr>
          <p:spPr>
            <a:xfrm>
              <a:off x="467568" y="2406684"/>
              <a:ext cx="1008086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Library Code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F822FDC-BF38-4252-ABB9-8BD90F439166}"/>
                </a:ext>
              </a:extLst>
            </p:cNvPr>
            <p:cNvSpPr txBox="1"/>
            <p:nvPr/>
          </p:nvSpPr>
          <p:spPr>
            <a:xfrm>
              <a:off x="2195735" y="2377082"/>
              <a:ext cx="1080117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Library Details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5289FD3-2D08-4FBD-937A-BD7EE4A748BF}"/>
                </a:ext>
              </a:extLst>
            </p:cNvPr>
            <p:cNvSpPr/>
            <p:nvPr/>
          </p:nvSpPr>
          <p:spPr>
            <a:xfrm>
              <a:off x="5332451" y="3207824"/>
              <a:ext cx="1296144" cy="58806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Format selected data from both CSV file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5F384BF-7F83-4BDE-AA7E-1CE6AFE36369}"/>
                </a:ext>
              </a:extLst>
            </p:cNvPr>
            <p:cNvSpPr/>
            <p:nvPr/>
          </p:nvSpPr>
          <p:spPr>
            <a:xfrm>
              <a:off x="7236296" y="3207824"/>
              <a:ext cx="1296144" cy="58806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Save data to CSV as initial load data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F7BA5E75-B0CE-4D13-B8A7-80C3689DCB26}"/>
                </a:ext>
              </a:extLst>
            </p:cNvPr>
            <p:cNvCxnSpPr>
              <a:stCxn id="5" idx="3"/>
              <a:endCxn id="12" idx="1"/>
            </p:cNvCxnSpPr>
            <p:nvPr/>
          </p:nvCxnSpPr>
          <p:spPr>
            <a:xfrm>
              <a:off x="2483768" y="3109897"/>
              <a:ext cx="7703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8BEDF83-0808-4327-B949-23ACA6BBB554}"/>
                </a:ext>
              </a:extLst>
            </p:cNvPr>
            <p:cNvCxnSpPr>
              <a:stCxn id="8" idx="3"/>
              <a:endCxn id="14" idx="1"/>
            </p:cNvCxnSpPr>
            <p:nvPr/>
          </p:nvCxnSpPr>
          <p:spPr>
            <a:xfrm flipV="1">
              <a:off x="2483768" y="3963223"/>
              <a:ext cx="77038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99F84689-695F-4818-9601-F2EAEEABF9DC}"/>
                </a:ext>
              </a:extLst>
            </p:cNvPr>
            <p:cNvCxnSpPr>
              <a:stCxn id="12" idx="3"/>
              <a:endCxn id="23" idx="1"/>
            </p:cNvCxnSpPr>
            <p:nvPr/>
          </p:nvCxnSpPr>
          <p:spPr>
            <a:xfrm>
              <a:off x="4550296" y="3109897"/>
              <a:ext cx="782155" cy="39195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D4B15A3-5096-449F-809D-4D55C8698434}"/>
                </a:ext>
              </a:extLst>
            </p:cNvPr>
            <p:cNvCxnSpPr>
              <a:stCxn id="14" idx="3"/>
              <a:endCxn id="23" idx="1"/>
            </p:cNvCxnSpPr>
            <p:nvPr/>
          </p:nvCxnSpPr>
          <p:spPr>
            <a:xfrm flipV="1">
              <a:off x="4550296" y="3501855"/>
              <a:ext cx="782155" cy="46136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614CAAF-0B77-4E6F-A682-645657D262C3}"/>
                </a:ext>
              </a:extLst>
            </p:cNvPr>
            <p:cNvCxnSpPr>
              <a:cxnSpLocks/>
              <a:stCxn id="23" idx="3"/>
              <a:endCxn id="25" idx="1"/>
            </p:cNvCxnSpPr>
            <p:nvPr/>
          </p:nvCxnSpPr>
          <p:spPr>
            <a:xfrm>
              <a:off x="6628595" y="3501855"/>
              <a:ext cx="6077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5654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34D16-00C3-4B5C-A433-8B69543E67B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8313" y="267494"/>
            <a:ext cx="8208962" cy="3960019"/>
          </a:xfrm>
        </p:spPr>
        <p:txBody>
          <a:bodyPr/>
          <a:lstStyle/>
          <a:p>
            <a:r>
              <a:rPr lang="en-AU" dirty="0"/>
              <a:t>Initial load data files: /</a:t>
            </a:r>
            <a:r>
              <a:rPr lang="en-AU" dirty="0" err="1"/>
              <a:t>src</a:t>
            </a:r>
            <a:r>
              <a:rPr lang="en-AU" dirty="0"/>
              <a:t>/data/initial/</a:t>
            </a:r>
          </a:p>
          <a:p>
            <a:r>
              <a:rPr lang="en-AU" sz="1200" dirty="0"/>
              <a:t>DNZL data: dnzl_data_</a:t>
            </a:r>
            <a:r>
              <a:rPr lang="en-AU" sz="1200" i="1" dirty="0"/>
              <a:t>time</a:t>
            </a:r>
            <a:r>
              <a:rPr lang="en-AU" sz="1200" dirty="0"/>
              <a:t>.csv</a:t>
            </a:r>
          </a:p>
          <a:p>
            <a:endParaRPr lang="en-AU" dirty="0"/>
          </a:p>
          <a:p>
            <a:endParaRPr lang="en-AU" dirty="0"/>
          </a:p>
          <a:p>
            <a:r>
              <a:rPr lang="en-AU" sz="1200" dirty="0"/>
              <a:t>LADD data: ladd_data_</a:t>
            </a:r>
            <a:r>
              <a:rPr lang="en-AU" sz="1200" i="1" dirty="0"/>
              <a:t>time</a:t>
            </a:r>
            <a:r>
              <a:rPr lang="en-AU" sz="1200" dirty="0"/>
              <a:t>.csv</a:t>
            </a:r>
          </a:p>
          <a:p>
            <a:endParaRPr lang="en-AU" dirty="0"/>
          </a:p>
          <a:p>
            <a:endParaRPr lang="en-AU" dirty="0"/>
          </a:p>
          <a:p>
            <a:r>
              <a:rPr lang="en-AU" sz="1200" dirty="0"/>
              <a:t>Initial data: initial_records_</a:t>
            </a:r>
            <a:r>
              <a:rPr lang="en-AU" sz="1200" i="1" dirty="0"/>
              <a:t>time</a:t>
            </a:r>
            <a:r>
              <a:rPr lang="en-AU" sz="1200" dirty="0"/>
              <a:t>.csv -&gt; initial_records.csv</a:t>
            </a: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280B97-C280-4091-BB8B-23D3512B9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" y="1016604"/>
            <a:ext cx="8244408" cy="4899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A16519-F71C-4E19-96BF-CEC1E8B485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2040748"/>
            <a:ext cx="6804248" cy="7336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BF1BE3B-56FE-4CCB-A07C-7DAC1BF61F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25" y="3144116"/>
            <a:ext cx="4285169" cy="75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87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14F53-8D2A-4699-95D2-25AA1A1E9B2B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7519" y="411510"/>
            <a:ext cx="8208962" cy="4104456"/>
          </a:xfrm>
        </p:spPr>
        <p:txBody>
          <a:bodyPr/>
          <a:lstStyle/>
          <a:p>
            <a:r>
              <a:rPr lang="en-AU" sz="2400" dirty="0"/>
              <a:t>Load initial partner records to Alma (create and delete)</a:t>
            </a:r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endParaRPr lang="en-AU" sz="2400" dirty="0"/>
          </a:p>
          <a:p>
            <a:r>
              <a:rPr lang="en-AU" dirty="0"/>
              <a:t>&gt;</a:t>
            </a:r>
            <a:r>
              <a:rPr lang="en-AU" i="1" dirty="0"/>
              <a:t>php </a:t>
            </a:r>
            <a:r>
              <a:rPr lang="en-AU" i="1" dirty="0" err="1"/>
              <a:t>Initial_Progress.php</a:t>
            </a:r>
            <a:r>
              <a:rPr lang="en-AU" i="1" dirty="0"/>
              <a:t> –a PROD –p ADD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7EE1D16-118F-49A9-9349-8F29BE21CF97}"/>
              </a:ext>
            </a:extLst>
          </p:cNvPr>
          <p:cNvGrpSpPr/>
          <p:nvPr/>
        </p:nvGrpSpPr>
        <p:grpSpPr>
          <a:xfrm>
            <a:off x="755576" y="915566"/>
            <a:ext cx="7352312" cy="2971850"/>
            <a:chOff x="899592" y="1491630"/>
            <a:chExt cx="7352312" cy="29718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14AC70C-119C-4CDE-B0E3-4D7EAC2E8C69}"/>
                </a:ext>
              </a:extLst>
            </p:cNvPr>
            <p:cNvSpPr/>
            <p:nvPr/>
          </p:nvSpPr>
          <p:spPr>
            <a:xfrm>
              <a:off x="899592" y="2679551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Read initial record data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C37297D-8D92-46C2-836C-B80E1F25808F}"/>
                </a:ext>
              </a:extLst>
            </p:cNvPr>
            <p:cNvSpPr/>
            <p:nvPr/>
          </p:nvSpPr>
          <p:spPr>
            <a:xfrm>
              <a:off x="2987824" y="3651870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Handle API response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65C596F-7CF5-4E6E-8651-08DA476548AE}"/>
                </a:ext>
              </a:extLst>
            </p:cNvPr>
            <p:cNvSpPr/>
            <p:nvPr/>
          </p:nvSpPr>
          <p:spPr>
            <a:xfrm>
              <a:off x="2987824" y="2931790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Send request through API call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112B07-124C-4504-9061-12C89F048AF7}"/>
                </a:ext>
              </a:extLst>
            </p:cNvPr>
            <p:cNvSpPr/>
            <p:nvPr/>
          </p:nvSpPr>
          <p:spPr>
            <a:xfrm>
              <a:off x="2996073" y="2211710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Build API data set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1333E8C-775A-44FD-A02C-9093C1FA8DEC}"/>
                </a:ext>
              </a:extLst>
            </p:cNvPr>
            <p:cNvSpPr/>
            <p:nvPr/>
          </p:nvSpPr>
          <p:spPr>
            <a:xfrm>
              <a:off x="2699792" y="1491630"/>
              <a:ext cx="1872208" cy="2971850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BA4689D-2368-4A04-96DB-853924717FC5}"/>
                </a:ext>
              </a:extLst>
            </p:cNvPr>
            <p:cNvSpPr txBox="1"/>
            <p:nvPr/>
          </p:nvSpPr>
          <p:spPr>
            <a:xfrm>
              <a:off x="2987824" y="4155926"/>
              <a:ext cx="1359903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Loop each record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753DA3F-2EC4-4971-8840-FDE7FB1C6028}"/>
                </a:ext>
              </a:extLst>
            </p:cNvPr>
            <p:cNvSpPr/>
            <p:nvPr/>
          </p:nvSpPr>
          <p:spPr>
            <a:xfrm>
              <a:off x="2996073" y="1635646"/>
              <a:ext cx="1224136" cy="36004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Check exception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364959B-2317-4572-AA4D-B61FF4E15E67}"/>
                </a:ext>
              </a:extLst>
            </p:cNvPr>
            <p:cNvCxnSpPr>
              <a:cxnSpLocks/>
              <a:stCxn id="5" idx="3"/>
            </p:cNvCxnSpPr>
            <p:nvPr/>
          </p:nvCxnSpPr>
          <p:spPr>
            <a:xfrm>
              <a:off x="2123728" y="2931579"/>
              <a:ext cx="504056" cy="2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F01A84-66CA-4E10-8606-CA5AD135FD6E}"/>
                </a:ext>
              </a:extLst>
            </p:cNvPr>
            <p:cNvSpPr/>
            <p:nvPr/>
          </p:nvSpPr>
          <p:spPr>
            <a:xfrm>
              <a:off x="5148064" y="2679551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Save error records to CSV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D87BCC5-E576-42F2-B853-6CF0353E06A8}"/>
                </a:ext>
              </a:extLst>
            </p:cNvPr>
            <p:cNvSpPr/>
            <p:nvPr/>
          </p:nvSpPr>
          <p:spPr>
            <a:xfrm>
              <a:off x="7027768" y="2679551"/>
              <a:ext cx="1224136" cy="50405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Create log file and send email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9240528-54A1-49EC-BC50-46BB38B1018E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4644008" y="2931579"/>
              <a:ext cx="5040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E431D604-4719-474E-A333-EFD0F0DBC237}"/>
                </a:ext>
              </a:extLst>
            </p:cNvPr>
            <p:cNvCxnSpPr>
              <a:stCxn id="19" idx="3"/>
              <a:endCxn id="22" idx="1"/>
            </p:cNvCxnSpPr>
            <p:nvPr/>
          </p:nvCxnSpPr>
          <p:spPr>
            <a:xfrm>
              <a:off x="6372200" y="2931579"/>
              <a:ext cx="65556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992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F269-2DBE-4E0B-A074-0349DF00B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Daily Partner Record Update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38599-0879-44F0-A71C-AEB4B8CEE86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8313" y="843558"/>
            <a:ext cx="8208962" cy="3816424"/>
          </a:xfrm>
        </p:spPr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sz="800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&gt;</a:t>
            </a:r>
            <a:r>
              <a:rPr lang="en-AU" i="1" dirty="0"/>
              <a:t>php </a:t>
            </a:r>
            <a:r>
              <a:rPr lang="en-AU" i="1" dirty="0" err="1"/>
              <a:t>Update_Progress.php</a:t>
            </a:r>
            <a:r>
              <a:rPr lang="en-AU" i="1" dirty="0"/>
              <a:t> –a PROD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007C5C4-1D00-4AEC-9541-E267ADC27C86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1402878" y="1594766"/>
            <a:ext cx="0" cy="223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12C0077-F866-4B7B-B73E-C2D62385B6CD}"/>
              </a:ext>
            </a:extLst>
          </p:cNvPr>
          <p:cNvCxnSpPr>
            <a:endCxn id="69" idx="1"/>
          </p:cNvCxnSpPr>
          <p:nvPr/>
        </p:nvCxnSpPr>
        <p:spPr>
          <a:xfrm>
            <a:off x="4143694" y="3673492"/>
            <a:ext cx="536318" cy="2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E97776E-ACCF-4DCC-A887-2D0F2F8BD22A}"/>
              </a:ext>
            </a:extLst>
          </p:cNvPr>
          <p:cNvCxnSpPr/>
          <p:nvPr/>
        </p:nvCxnSpPr>
        <p:spPr>
          <a:xfrm>
            <a:off x="5760132" y="3671518"/>
            <a:ext cx="5363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B441D106-CE63-41DA-B35D-181874F0D92B}"/>
              </a:ext>
            </a:extLst>
          </p:cNvPr>
          <p:cNvGrpSpPr/>
          <p:nvPr/>
        </p:nvGrpSpPr>
        <p:grpSpPr>
          <a:xfrm>
            <a:off x="539552" y="915566"/>
            <a:ext cx="7920880" cy="3168352"/>
            <a:chOff x="611560" y="987574"/>
            <a:chExt cx="7920880" cy="316835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882A9C1-5CED-41E3-9C07-1CBF1388F591}"/>
                </a:ext>
              </a:extLst>
            </p:cNvPr>
            <p:cNvSpPr/>
            <p:nvPr/>
          </p:nvSpPr>
          <p:spPr>
            <a:xfrm>
              <a:off x="4737743" y="992450"/>
              <a:ext cx="1512168" cy="648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Add new Locations through API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5783F8B-B459-4B23-8028-EDC6CF5F7882}"/>
                </a:ext>
              </a:extLst>
            </p:cNvPr>
            <p:cNvSpPr/>
            <p:nvPr/>
          </p:nvSpPr>
          <p:spPr>
            <a:xfrm>
              <a:off x="934827" y="1316486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Read email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A48A6F-B0A5-473B-B3F9-1BA74CD160B5}"/>
                </a:ext>
              </a:extLst>
            </p:cNvPr>
            <p:cNvSpPr/>
            <p:nvPr/>
          </p:nvSpPr>
          <p:spPr>
            <a:xfrm>
              <a:off x="2303748" y="1203598"/>
              <a:ext cx="1512168" cy="2232248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110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272BA65-2E44-4ED5-8CE7-64D4ED64D68A}"/>
                </a:ext>
              </a:extLst>
            </p:cNvPr>
            <p:cNvSpPr/>
            <p:nvPr/>
          </p:nvSpPr>
          <p:spPr>
            <a:xfrm>
              <a:off x="611560" y="987574"/>
              <a:ext cx="3600400" cy="3168352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AE2BCDE-D0EE-4221-87DA-05AB3D44348C}"/>
                </a:ext>
              </a:extLst>
            </p:cNvPr>
            <p:cNvSpPr txBox="1"/>
            <p:nvPr/>
          </p:nvSpPr>
          <p:spPr>
            <a:xfrm>
              <a:off x="1691680" y="3831890"/>
              <a:ext cx="1224136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AU" sz="1150" b="1" dirty="0">
                  <a:latin typeface="Sommet bold"/>
                  <a:ea typeface="+mn-ea"/>
                  <a:cs typeface="+mn-cs"/>
                </a:rPr>
                <a:t>Email process</a:t>
              </a:r>
              <a:endParaRPr kumimoji="0" lang="en-AU" sz="11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endParaRPr>
            </a:p>
          </p:txBody>
        </p:sp>
        <p:sp>
          <p:nvSpPr>
            <p:cNvPr id="17" name="Diamond 16">
              <a:extLst>
                <a:ext uri="{FF2B5EF4-FFF2-40B4-BE49-F238E27FC236}">
                  <a16:creationId xmlns:a16="http://schemas.microsoft.com/office/drawing/2014/main" id="{186548EF-5E42-4DF9-8264-80D45815048C}"/>
                </a:ext>
              </a:extLst>
            </p:cNvPr>
            <p:cNvSpPr/>
            <p:nvPr/>
          </p:nvSpPr>
          <p:spPr>
            <a:xfrm>
              <a:off x="1006449" y="1890090"/>
              <a:ext cx="936873" cy="432048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ISO-ILL</a:t>
              </a:r>
            </a:p>
          </p:txBody>
        </p:sp>
        <p:sp>
          <p:nvSpPr>
            <p:cNvPr id="19" name="Diamond 18">
              <a:extLst>
                <a:ext uri="{FF2B5EF4-FFF2-40B4-BE49-F238E27FC236}">
                  <a16:creationId xmlns:a16="http://schemas.microsoft.com/office/drawing/2014/main" id="{71E9E06A-D606-4A73-9AF7-A2C039B03C12}"/>
                </a:ext>
              </a:extLst>
            </p:cNvPr>
            <p:cNvSpPr/>
            <p:nvPr/>
          </p:nvSpPr>
          <p:spPr>
            <a:xfrm>
              <a:off x="1006450" y="2605338"/>
              <a:ext cx="936873" cy="432048"/>
            </a:xfrm>
            <a:prstGeom prst="diamon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800" dirty="0"/>
                <a:t>Categories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02F7650-4CB5-4217-852A-B85CE0524F25}"/>
                </a:ext>
              </a:extLst>
            </p:cNvPr>
            <p:cNvSpPr txBox="1"/>
            <p:nvPr/>
          </p:nvSpPr>
          <p:spPr>
            <a:xfrm>
              <a:off x="2447764" y="3219822"/>
              <a:ext cx="1224136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Content process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E407C4-1D1D-40EE-B4DC-C4EC6D81C6E8}"/>
                </a:ext>
              </a:extLst>
            </p:cNvPr>
            <p:cNvSpPr/>
            <p:nvPr/>
          </p:nvSpPr>
          <p:spPr>
            <a:xfrm>
              <a:off x="2483768" y="1347614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Locations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AB249A7-F802-4FE7-ACE5-D9D61F6C0702}"/>
                </a:ext>
              </a:extLst>
            </p:cNvPr>
            <p:cNvSpPr/>
            <p:nvPr/>
          </p:nvSpPr>
          <p:spPr>
            <a:xfrm>
              <a:off x="2483768" y="1851670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Contacts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0155DED-64D6-4DD4-93DA-8FEBBDD9F6EB}"/>
                </a:ext>
              </a:extLst>
            </p:cNvPr>
            <p:cNvSpPr/>
            <p:nvPr/>
          </p:nvSpPr>
          <p:spPr>
            <a:xfrm>
              <a:off x="2483768" y="2355726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Suspensions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83A0452-E710-4ADF-8521-83E6CD0A5331}"/>
                </a:ext>
              </a:extLst>
            </p:cNvPr>
            <p:cNvSpPr/>
            <p:nvPr/>
          </p:nvSpPr>
          <p:spPr>
            <a:xfrm>
              <a:off x="2497816" y="2859782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Save to CSV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AE5CE18-8DA0-405D-B3B2-C64B80A582B3}"/>
                </a:ext>
              </a:extLst>
            </p:cNvPr>
            <p:cNvSpPr/>
            <p:nvPr/>
          </p:nvSpPr>
          <p:spPr>
            <a:xfrm>
              <a:off x="934827" y="3426340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Change Label</a:t>
              </a:r>
            </a:p>
          </p:txBody>
        </p:sp>
        <p:cxnSp>
          <p:nvCxnSpPr>
            <p:cNvPr id="34" name="Connector: Elbow 33">
              <a:extLst>
                <a:ext uri="{FF2B5EF4-FFF2-40B4-BE49-F238E27FC236}">
                  <a16:creationId xmlns:a16="http://schemas.microsoft.com/office/drawing/2014/main" id="{E2820AAA-FCFC-425D-AC21-9B4CBBB3B56D}"/>
                </a:ext>
              </a:extLst>
            </p:cNvPr>
            <p:cNvCxnSpPr>
              <a:stCxn id="17" idx="1"/>
              <a:endCxn id="32" idx="1"/>
            </p:cNvCxnSpPr>
            <p:nvPr/>
          </p:nvCxnSpPr>
          <p:spPr>
            <a:xfrm rot="10800000" flipV="1">
              <a:off x="934827" y="2106114"/>
              <a:ext cx="71622" cy="1479806"/>
            </a:xfrm>
            <a:prstGeom prst="bentConnector3">
              <a:avLst>
                <a:gd name="adj1" fmla="val 41917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77BC9DF3-4221-440F-8289-9FFE06F3BDE1}"/>
                </a:ext>
              </a:extLst>
            </p:cNvPr>
            <p:cNvCxnSpPr>
              <a:stCxn id="20" idx="2"/>
            </p:cNvCxnSpPr>
            <p:nvPr/>
          </p:nvCxnSpPr>
          <p:spPr>
            <a:xfrm rot="5400000">
              <a:off x="2488993" y="3015081"/>
              <a:ext cx="96794" cy="104488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5AB9232-4EA1-4551-824C-AB47BC69B947}"/>
                </a:ext>
              </a:extLst>
            </p:cNvPr>
            <p:cNvCxnSpPr>
              <a:stCxn id="19" idx="2"/>
              <a:endCxn id="32" idx="0"/>
            </p:cNvCxnSpPr>
            <p:nvPr/>
          </p:nvCxnSpPr>
          <p:spPr>
            <a:xfrm>
              <a:off x="1474887" y="3037386"/>
              <a:ext cx="0" cy="388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or: Elbow 42">
              <a:extLst>
                <a:ext uri="{FF2B5EF4-FFF2-40B4-BE49-F238E27FC236}">
                  <a16:creationId xmlns:a16="http://schemas.microsoft.com/office/drawing/2014/main" id="{12AEC5BE-55E5-40B7-A6AE-892F0C90E0D2}"/>
                </a:ext>
              </a:extLst>
            </p:cNvPr>
            <p:cNvCxnSpPr>
              <a:cxnSpLocks/>
              <a:stCxn id="19" idx="3"/>
              <a:endCxn id="14" idx="1"/>
            </p:cNvCxnSpPr>
            <p:nvPr/>
          </p:nvCxnSpPr>
          <p:spPr>
            <a:xfrm flipV="1">
              <a:off x="1943323" y="2319722"/>
              <a:ext cx="360425" cy="50164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25391A2-D700-427D-8A53-54CC68184831}"/>
                </a:ext>
              </a:extLst>
            </p:cNvPr>
            <p:cNvSpPr txBox="1"/>
            <p:nvPr/>
          </p:nvSpPr>
          <p:spPr>
            <a:xfrm>
              <a:off x="671195" y="1826124"/>
              <a:ext cx="385192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No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2478D35-EC9A-4B38-828E-D63B7AC48052}"/>
                </a:ext>
              </a:extLst>
            </p:cNvPr>
            <p:cNvSpPr txBox="1"/>
            <p:nvPr/>
          </p:nvSpPr>
          <p:spPr>
            <a:xfrm>
              <a:off x="934827" y="2368538"/>
              <a:ext cx="444432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Yes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E11940B-C0FC-4237-9370-5A455CE725EC}"/>
                </a:ext>
              </a:extLst>
            </p:cNvPr>
            <p:cNvSpPr txBox="1"/>
            <p:nvPr/>
          </p:nvSpPr>
          <p:spPr>
            <a:xfrm>
              <a:off x="992661" y="3084778"/>
              <a:ext cx="385192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No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C0EE858-C0BC-4CA1-9481-1ED2B722AF3C}"/>
                </a:ext>
              </a:extLst>
            </p:cNvPr>
            <p:cNvSpPr txBox="1"/>
            <p:nvPr/>
          </p:nvSpPr>
          <p:spPr>
            <a:xfrm>
              <a:off x="1702526" y="2388856"/>
              <a:ext cx="445969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AU" sz="1150" b="1" dirty="0">
                  <a:latin typeface="Sommet bold"/>
                  <a:ea typeface="+mn-ea"/>
                  <a:cs typeface="+mn-cs"/>
                </a:rPr>
                <a:t>Yes</a:t>
              </a:r>
              <a:endParaRPr kumimoji="0" lang="en-AU" sz="11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4E13663-4485-4B17-A2EF-0249F951D60A}"/>
                </a:ext>
              </a:extLst>
            </p:cNvPr>
            <p:cNvCxnSpPr>
              <a:stCxn id="17" idx="2"/>
              <a:endCxn id="19" idx="0"/>
            </p:cNvCxnSpPr>
            <p:nvPr/>
          </p:nvCxnSpPr>
          <p:spPr>
            <a:xfrm>
              <a:off x="1474886" y="2322138"/>
              <a:ext cx="1" cy="283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229D61C-3B92-4392-B1BD-6991E30C31E8}"/>
                </a:ext>
              </a:extLst>
            </p:cNvPr>
            <p:cNvSpPr/>
            <p:nvPr/>
          </p:nvSpPr>
          <p:spPr>
            <a:xfrm>
              <a:off x="6775694" y="992450"/>
              <a:ext cx="1512168" cy="64807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Add/update new Contacts through API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BD53BC9-11BF-412D-836F-364E3FDE7004}"/>
                </a:ext>
              </a:extLst>
            </p:cNvPr>
            <p:cNvSpPr/>
            <p:nvPr/>
          </p:nvSpPr>
          <p:spPr>
            <a:xfrm>
              <a:off x="4737743" y="2170830"/>
              <a:ext cx="3794697" cy="1048992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 sz="11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E90F847-35AB-49D1-BBF7-842BAA3C94A7}"/>
                </a:ext>
              </a:extLst>
            </p:cNvPr>
            <p:cNvSpPr txBox="1"/>
            <p:nvPr/>
          </p:nvSpPr>
          <p:spPr>
            <a:xfrm>
              <a:off x="5292080" y="2878510"/>
              <a:ext cx="2545101" cy="26930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342900" marR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AU" sz="1150" b="1" dirty="0">
                  <a:latin typeface="Sommet bold"/>
                  <a:ea typeface="+mn-ea"/>
                  <a:cs typeface="+mn-cs"/>
                </a:rPr>
                <a:t>Update</a:t>
              </a:r>
              <a:r>
                <a:rPr kumimoji="0" lang="en-AU" sz="115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ommet bold"/>
                  <a:ea typeface="+mn-ea"/>
                  <a:cs typeface="+mn-cs"/>
                </a:rPr>
                <a:t> </a:t>
              </a:r>
              <a:r>
                <a:rPr lang="en-AU" sz="1150" b="1" dirty="0">
                  <a:latin typeface="Sommet bold"/>
                  <a:ea typeface="+mn-ea"/>
                  <a:cs typeface="+mn-cs"/>
                </a:rPr>
                <a:t>Suspensions through API</a:t>
              </a:r>
              <a:endParaRPr kumimoji="0" lang="en-AU" sz="11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7F92FDA-BB77-470C-91A5-1C1DA4F94ECA}"/>
                </a:ext>
              </a:extLst>
            </p:cNvPr>
            <p:cNvSpPr/>
            <p:nvPr/>
          </p:nvSpPr>
          <p:spPr>
            <a:xfrm>
              <a:off x="4860032" y="2403180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Backup CSV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2FCF2272-F6EB-4AC9-87D6-A74846528483}"/>
                </a:ext>
              </a:extLst>
            </p:cNvPr>
            <p:cNvSpPr/>
            <p:nvPr/>
          </p:nvSpPr>
          <p:spPr>
            <a:xfrm>
              <a:off x="6084168" y="2402682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Merge Record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87AADC-B7B1-4B46-921A-1BD7581348E9}"/>
                </a:ext>
              </a:extLst>
            </p:cNvPr>
            <p:cNvSpPr/>
            <p:nvPr/>
          </p:nvSpPr>
          <p:spPr>
            <a:xfrm>
              <a:off x="7308304" y="2402433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Update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3ECAE7FE-1964-4F7E-A448-61D218604E15}"/>
                </a:ext>
              </a:extLst>
            </p:cNvPr>
            <p:cNvSpPr/>
            <p:nvPr/>
          </p:nvSpPr>
          <p:spPr>
            <a:xfrm>
              <a:off x="4752020" y="3588452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Log file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0F24174-18C8-46BD-811B-680F4749A8BE}"/>
                </a:ext>
              </a:extLst>
            </p:cNvPr>
            <p:cNvSpPr/>
            <p:nvPr/>
          </p:nvSpPr>
          <p:spPr>
            <a:xfrm>
              <a:off x="6368458" y="3585920"/>
              <a:ext cx="1080120" cy="31916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sz="1100" dirty="0"/>
                <a:t>Email</a:t>
              </a:r>
            </a:p>
          </p:txBody>
        </p:sp>
        <p:cxnSp>
          <p:nvCxnSpPr>
            <p:cNvPr id="75" name="Connector: Elbow 74">
              <a:extLst>
                <a:ext uri="{FF2B5EF4-FFF2-40B4-BE49-F238E27FC236}">
                  <a16:creationId xmlns:a16="http://schemas.microsoft.com/office/drawing/2014/main" id="{C269F08F-1484-40D6-B0FB-C1EFCDF7477A}"/>
                </a:ext>
              </a:extLst>
            </p:cNvPr>
            <p:cNvCxnSpPr>
              <a:stCxn id="15" idx="3"/>
              <a:endCxn id="4" idx="1"/>
            </p:cNvCxnSpPr>
            <p:nvPr/>
          </p:nvCxnSpPr>
          <p:spPr>
            <a:xfrm flipV="1">
              <a:off x="4211960" y="1316486"/>
              <a:ext cx="525783" cy="1255264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or: Elbow 80">
              <a:extLst>
                <a:ext uri="{FF2B5EF4-FFF2-40B4-BE49-F238E27FC236}">
                  <a16:creationId xmlns:a16="http://schemas.microsoft.com/office/drawing/2014/main" id="{98E97CBB-D12E-49CF-8670-D9AEB390BA13}"/>
                </a:ext>
              </a:extLst>
            </p:cNvPr>
            <p:cNvCxnSpPr>
              <a:stCxn id="57" idx="2"/>
              <a:endCxn id="59" idx="0"/>
            </p:cNvCxnSpPr>
            <p:nvPr/>
          </p:nvCxnSpPr>
          <p:spPr>
            <a:xfrm rot="5400000">
              <a:off x="6818281" y="1457333"/>
              <a:ext cx="530308" cy="896686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or: Elbow 82">
              <a:extLst>
                <a:ext uri="{FF2B5EF4-FFF2-40B4-BE49-F238E27FC236}">
                  <a16:creationId xmlns:a16="http://schemas.microsoft.com/office/drawing/2014/main" id="{884053AC-5227-41CF-A5A5-3C248491D890}"/>
                </a:ext>
              </a:extLst>
            </p:cNvPr>
            <p:cNvCxnSpPr>
              <a:stCxn id="59" idx="2"/>
              <a:endCxn id="69" idx="0"/>
            </p:cNvCxnSpPr>
            <p:nvPr/>
          </p:nvCxnSpPr>
          <p:spPr>
            <a:xfrm rot="5400000">
              <a:off x="5779271" y="2732631"/>
              <a:ext cx="368630" cy="1343012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647A4C0-B8CA-49A0-B67C-A2287B408C0B}"/>
                </a:ext>
              </a:extLst>
            </p:cNvPr>
            <p:cNvCxnSpPr>
              <a:stCxn id="4" idx="3"/>
              <a:endCxn id="57" idx="1"/>
            </p:cNvCxnSpPr>
            <p:nvPr/>
          </p:nvCxnSpPr>
          <p:spPr>
            <a:xfrm>
              <a:off x="6249911" y="1316486"/>
              <a:ext cx="52578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127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58BAE-78C9-49D7-97AB-8BDE6AC9273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8313" y="411510"/>
            <a:ext cx="8208962" cy="3816003"/>
          </a:xfrm>
        </p:spPr>
        <p:txBody>
          <a:bodyPr/>
          <a:lstStyle/>
          <a:p>
            <a:r>
              <a:rPr lang="en-AU" dirty="0"/>
              <a:t>Daily record update data files: /</a:t>
            </a:r>
            <a:r>
              <a:rPr lang="en-AU" dirty="0" err="1"/>
              <a:t>src</a:t>
            </a:r>
            <a:r>
              <a:rPr lang="en-AU" dirty="0"/>
              <a:t>/data/update/</a:t>
            </a:r>
          </a:p>
          <a:p>
            <a:r>
              <a:rPr lang="en-AU" sz="1200" dirty="0"/>
              <a:t>Add location data: add_partners.csv</a:t>
            </a:r>
          </a:p>
          <a:p>
            <a:endParaRPr lang="en-AU" dirty="0"/>
          </a:p>
          <a:p>
            <a:endParaRPr lang="en-AU" dirty="0"/>
          </a:p>
          <a:p>
            <a:r>
              <a:rPr lang="en-AU" sz="1200" dirty="0"/>
              <a:t>Add/update contact data: update_contact.csv</a:t>
            </a:r>
          </a:p>
          <a:p>
            <a:endParaRPr lang="en-AU" dirty="0"/>
          </a:p>
          <a:p>
            <a:endParaRPr lang="en-AU" dirty="0"/>
          </a:p>
          <a:p>
            <a:r>
              <a:rPr lang="en-AU" sz="1200" dirty="0"/>
              <a:t>Update suspension data: update_suspension.csv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0BF9D-E51B-49DF-A82C-9309798F4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40" y="1059582"/>
            <a:ext cx="3766824" cy="6488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B60B9C-80C7-4E5A-911D-9DD44B73B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2193518"/>
            <a:ext cx="8309677" cy="5942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846A8A-FCC9-470A-9473-D6329EF5D9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725" y="3363838"/>
            <a:ext cx="8253540" cy="59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131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9E65A-438D-42D0-9F71-F857C4C82EC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8313" y="411510"/>
            <a:ext cx="8208962" cy="3816003"/>
          </a:xfrm>
        </p:spPr>
        <p:txBody>
          <a:bodyPr/>
          <a:lstStyle/>
          <a:p>
            <a:r>
              <a:rPr lang="en-AU" dirty="0"/>
              <a:t>Email Notification:</a:t>
            </a:r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53131A-4FEA-4A54-92C1-BD52EC444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34" y="843558"/>
            <a:ext cx="6630325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63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FC5760-661A-49D3-B308-9A2CA70C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39" y="987574"/>
            <a:ext cx="7366273" cy="461963"/>
          </a:xfrm>
        </p:spPr>
        <p:txBody>
          <a:bodyPr/>
          <a:lstStyle/>
          <a:p>
            <a:r>
              <a:rPr lang="en-AU" dirty="0"/>
              <a:t>Questions?</a:t>
            </a:r>
          </a:p>
        </p:txBody>
      </p:sp>
      <p:pic>
        <p:nvPicPr>
          <p:cNvPr id="6" name="Graphic 5" descr="Questions">
            <a:extLst>
              <a:ext uri="{FF2B5EF4-FFF2-40B4-BE49-F238E27FC236}">
                <a16:creationId xmlns:a16="http://schemas.microsoft.com/office/drawing/2014/main" id="{8C95F9B8-DE94-4009-845A-E84282DDE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19672" y="1970730"/>
            <a:ext cx="1753344" cy="1753344"/>
          </a:xfrm>
          <a:prstGeom prst="rect">
            <a:avLst/>
          </a:prstGeom>
        </p:spPr>
      </p:pic>
      <p:pic>
        <p:nvPicPr>
          <p:cNvPr id="8" name="Graphic 7" descr="Questions">
            <a:extLst>
              <a:ext uri="{FF2B5EF4-FFF2-40B4-BE49-F238E27FC236}">
                <a16:creationId xmlns:a16="http://schemas.microsoft.com/office/drawing/2014/main" id="{BB169420-19D0-4834-8DB1-15F6A20BC8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3928" y="2355726"/>
            <a:ext cx="1296144" cy="1296144"/>
          </a:xfrm>
          <a:prstGeom prst="rect">
            <a:avLst/>
          </a:prstGeom>
        </p:spPr>
      </p:pic>
      <p:pic>
        <p:nvPicPr>
          <p:cNvPr id="10" name="Graphic 9" descr="Questions">
            <a:extLst>
              <a:ext uri="{FF2B5EF4-FFF2-40B4-BE49-F238E27FC236}">
                <a16:creationId xmlns:a16="http://schemas.microsoft.com/office/drawing/2014/main" id="{38EA2836-C834-4420-81B4-445590B6F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12160" y="2787774"/>
            <a:ext cx="817240" cy="8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82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Table of Contents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GitHub Repo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Overview of the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Initial Partner Record 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Daily Partner Record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Questions?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>
              <a:ea typeface="ヒラギノ角ゴ Pro W3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>
              <a:ea typeface="ヒラギノ角ゴ Pro W3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>
              <a:ea typeface="ヒラギノ角ゴ Pro W3" charset="-128"/>
            </a:endParaRPr>
          </a:p>
        </p:txBody>
      </p:sp>
      <p:sp>
        <p:nvSpPr>
          <p:cNvPr id="6147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87363" y="4702175"/>
            <a:ext cx="2133600" cy="27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fld id="{A03EBA0B-1482-CD42-B993-61B382007F66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EAA8B-9A32-4A83-96D6-A1B55503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Background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9828-DD72-4690-AF3B-FE4F90616FD3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Implement Alma resource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Load partner record data to Alma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Australian library data: </a:t>
            </a:r>
            <a:r>
              <a:rPr lang="en-A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LADD Suspension directory</a:t>
            </a:r>
            <a: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New Zealand library data: </a:t>
            </a:r>
            <a:r>
              <a:rPr lang="en-A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Directory of New Zealand Libraries</a:t>
            </a:r>
            <a:endParaRPr lang="en-AU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Update partner record data to Alma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Data resource: emails from </a:t>
            </a:r>
            <a:r>
              <a:rPr lang="en-AU" b="1" i="0" dirty="0">
                <a:solidFill>
                  <a:srgbClr val="202124"/>
                </a:solidFill>
                <a:effectLst/>
                <a:latin typeface="Roboto" panose="02000000000000000000" pitchFamily="2" charset="0"/>
                <a:hlinkClick r:id="rId5"/>
              </a:rPr>
              <a:t>delivery-anz@vdxhost.com</a:t>
            </a:r>
            <a:endParaRPr lang="en-AU" b="1" i="0" dirty="0">
              <a:solidFill>
                <a:srgbClr val="202124"/>
              </a:solidFill>
              <a:effectLst/>
              <a:latin typeface="Roboto" panose="02000000000000000000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AU" b="1" i="0" dirty="0">
              <a:solidFill>
                <a:srgbClr val="5F6368"/>
              </a:solidFill>
              <a:effectLst/>
              <a:latin typeface="Roboto" panose="02000000000000000000" pitchFamily="2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959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062A1-6BEC-4908-A08D-9FB46DCC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7933D-74FC-4411-82FD-89F7DD4ABEA3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Understand </a:t>
            </a:r>
            <a:r>
              <a:rPr lang="en-AU" dirty="0">
                <a:hlinkClick r:id="rId2"/>
              </a:rPr>
              <a:t>Alma Resource Sharing Partners API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Alma API Keys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PHP 5.5 above (with CURL extension)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Git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Gmail Account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hlinkClick r:id="rId3"/>
              </a:rPr>
              <a:t>Gmail API Package</a:t>
            </a:r>
            <a:endParaRPr lang="en-AU" dirty="0"/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Email server configuration (optional)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3262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6337-26A4-415A-BDE6-5ECFF426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GitHub Repo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13D9C-7D7F-4606-99BD-45F0570D97B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AU" dirty="0"/>
              <a:t>Alma Resource Sharing Project Repository</a:t>
            </a:r>
          </a:p>
          <a:p>
            <a:r>
              <a:rPr lang="en-AU" dirty="0">
                <a:hlinkClick r:id="rId3"/>
              </a:rPr>
              <a:t>https://github.com/DLITEAM/alma-rs-public</a:t>
            </a:r>
            <a:endParaRPr lang="en-AU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Master branch (PHP IMAP)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Gmail API branch (Gmail API package)</a:t>
            </a:r>
          </a:p>
        </p:txBody>
      </p:sp>
    </p:spTree>
    <p:extLst>
      <p:ext uri="{BB962C8B-B14F-4D97-AF65-F5344CB8AC3E}">
        <p14:creationId xmlns:p14="http://schemas.microsoft.com/office/powerpoint/2010/main" val="375228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B064-C6AB-4B91-9D6C-5BBB87151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61950"/>
            <a:ext cx="8229600" cy="923330"/>
          </a:xfrm>
        </p:spPr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Overview of the Script</a:t>
            </a:r>
            <a:br>
              <a:rPr lang="en-US" altLang="en-US" dirty="0">
                <a:ea typeface="ヒラギノ角ゴ Pro W3" charset="-128"/>
              </a:rPr>
            </a:b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BE869-B452-41C7-A1E6-C79B171E1080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AU" sz="2400" dirty="0"/>
              <a:t>Two components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Initial Partner Record 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ea typeface="ヒラギノ角ゴ Pro W3" charset="-128"/>
              </a:rPr>
              <a:t>Daily Partner Record Update</a:t>
            </a:r>
          </a:p>
          <a:p>
            <a:pPr marL="0" indent="0"/>
            <a:endParaRPr lang="en-US" dirty="0">
              <a:ea typeface="ヒラギノ角ゴ Pro W3" charset="-128"/>
            </a:endParaRPr>
          </a:p>
          <a:p>
            <a:pPr marL="0" indent="0"/>
            <a:r>
              <a:rPr lang="en-US" sz="2400" dirty="0">
                <a:ea typeface="ヒラギノ角ゴ Pro W3" charset="-128"/>
              </a:rPr>
              <a:t>Data storage</a:t>
            </a:r>
          </a:p>
          <a:p>
            <a:pPr marL="0" indent="0"/>
            <a:r>
              <a:rPr lang="en-AU" dirty="0"/>
              <a:t>All data save in CSV files</a:t>
            </a:r>
          </a:p>
        </p:txBody>
      </p:sp>
    </p:spTree>
    <p:extLst>
      <p:ext uri="{BB962C8B-B14F-4D97-AF65-F5344CB8AC3E}">
        <p14:creationId xmlns:p14="http://schemas.microsoft.com/office/powerpoint/2010/main" val="30637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437E-6740-41B4-A6DC-580A92791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Overview of the Script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0B865-A900-4534-96D6-C94AB16A49E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AU" sz="2400" dirty="0"/>
              <a:t>Folder Structure</a:t>
            </a:r>
          </a:p>
          <a:p>
            <a:r>
              <a:rPr lang="en-AU" dirty="0" err="1"/>
              <a:t>src</a:t>
            </a:r>
            <a:r>
              <a:rPr lang="en-AU" dirty="0"/>
              <a:t>/ - all php script files and data files</a:t>
            </a:r>
          </a:p>
          <a:p>
            <a:r>
              <a:rPr lang="en-AU" dirty="0" err="1"/>
              <a:t>src</a:t>
            </a:r>
            <a:r>
              <a:rPr lang="en-AU" dirty="0"/>
              <a:t>/data/ - all data files (initial and update data files, exclude in Git Repo)</a:t>
            </a:r>
          </a:p>
          <a:p>
            <a:r>
              <a:rPr lang="en-AU" dirty="0" err="1"/>
              <a:t>src</a:t>
            </a:r>
            <a:r>
              <a:rPr lang="en-AU" dirty="0"/>
              <a:t>/log/ - all log files (exclude in Git Repo)</a:t>
            </a:r>
          </a:p>
          <a:p>
            <a:r>
              <a:rPr lang="en-AU" dirty="0" err="1"/>
              <a:t>src</a:t>
            </a:r>
            <a:r>
              <a:rPr lang="en-AU" dirty="0"/>
              <a:t>/template/ - data templates for Alma API and email notification</a:t>
            </a:r>
          </a:p>
          <a:p>
            <a:r>
              <a:rPr lang="en-AU" dirty="0"/>
              <a:t>vendor/ - Gmail API package and other support apps (exclude in Git Repo)</a:t>
            </a:r>
          </a:p>
        </p:txBody>
      </p:sp>
    </p:spTree>
    <p:extLst>
      <p:ext uri="{BB962C8B-B14F-4D97-AF65-F5344CB8AC3E}">
        <p14:creationId xmlns:p14="http://schemas.microsoft.com/office/powerpoint/2010/main" val="373498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1DEF9-B383-446D-90F7-4B89523B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Overview of the Script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6A039-6A52-42C1-8863-2DAAFF32FE23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AU" sz="2400" dirty="0"/>
              <a:t>Data format of Alma API</a:t>
            </a:r>
          </a:p>
          <a:p>
            <a:r>
              <a:rPr lang="en-AU" dirty="0">
                <a:hlinkClick r:id="rId2"/>
              </a:rPr>
              <a:t>Partner Template (</a:t>
            </a:r>
            <a:r>
              <a:rPr lang="en-AU" dirty="0" err="1">
                <a:hlinkClick r:id="rId2"/>
              </a:rPr>
              <a:t>Initial_PartnerTemplate.json</a:t>
            </a:r>
            <a:r>
              <a:rPr lang="en-AU" dirty="0">
                <a:hlinkClick r:id="rId2"/>
              </a:rPr>
              <a:t>)</a:t>
            </a:r>
            <a:endParaRPr lang="en-AU" dirty="0"/>
          </a:p>
          <a:p>
            <a:r>
              <a:rPr lang="en-AU" dirty="0">
                <a:hlinkClick r:id="rId3"/>
              </a:rPr>
              <a:t>Fixed Value Template (</a:t>
            </a:r>
            <a:r>
              <a:rPr lang="en-AU" dirty="0" err="1">
                <a:hlinkClick r:id="rId3"/>
              </a:rPr>
              <a:t>Initial_PartnerFixed.json</a:t>
            </a:r>
            <a:r>
              <a:rPr lang="en-AU" dirty="0">
                <a:hlinkClick r:id="rId3"/>
              </a:rPr>
              <a:t>)</a:t>
            </a:r>
            <a:endParaRPr lang="en-AU" dirty="0"/>
          </a:p>
          <a:p>
            <a:r>
              <a:rPr lang="en-AU" dirty="0">
                <a:hlinkClick r:id="rId4"/>
              </a:rPr>
              <a:t>Contact Template (</a:t>
            </a:r>
            <a:r>
              <a:rPr lang="en-AU" dirty="0" err="1">
                <a:hlinkClick r:id="rId4"/>
              </a:rPr>
              <a:t>Initial_ContactTemplate.json</a:t>
            </a:r>
            <a:r>
              <a:rPr lang="en-AU" dirty="0">
                <a:hlinkClick r:id="rId4"/>
              </a:rPr>
              <a:t>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831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D2198-5535-4619-8FAC-A68F1729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Overview of the Script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E3E18-8357-49A1-9461-0C289430223E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AU" sz="2400" dirty="0"/>
              <a:t>Files</a:t>
            </a:r>
          </a:p>
          <a:p>
            <a:r>
              <a:rPr lang="en-AU" b="1" dirty="0"/>
              <a:t>Variable file</a:t>
            </a:r>
            <a:r>
              <a:rPr lang="en-AU" dirty="0"/>
              <a:t>: </a:t>
            </a:r>
            <a:r>
              <a:rPr lang="en-AU" dirty="0" err="1"/>
              <a:t>Initial_Const.php</a:t>
            </a:r>
            <a:endParaRPr lang="en-AU" dirty="0"/>
          </a:p>
          <a:p>
            <a:r>
              <a:rPr lang="en-AU" b="1" dirty="0"/>
              <a:t>Functional files</a:t>
            </a:r>
            <a:r>
              <a:rPr lang="en-AU" dirty="0"/>
              <a:t>: </a:t>
            </a:r>
            <a:r>
              <a:rPr lang="en-AU" dirty="0" err="1"/>
              <a:t>Alma_API.php</a:t>
            </a:r>
            <a:r>
              <a:rPr lang="en-AU" dirty="0"/>
              <a:t>, </a:t>
            </a:r>
            <a:r>
              <a:rPr lang="en-AU" dirty="0" err="1"/>
              <a:t>File_Func.php</a:t>
            </a:r>
            <a:r>
              <a:rPr lang="en-AU" dirty="0"/>
              <a:t>, </a:t>
            </a:r>
            <a:r>
              <a:rPr lang="en-AU" dirty="0" err="1"/>
              <a:t>Gmail_API.php</a:t>
            </a:r>
            <a:r>
              <a:rPr lang="en-AU" dirty="0"/>
              <a:t>, </a:t>
            </a:r>
            <a:r>
              <a:rPr lang="en-AU" dirty="0" err="1"/>
              <a:t>LogClass.php</a:t>
            </a:r>
            <a:endParaRPr lang="en-AU" dirty="0"/>
          </a:p>
          <a:p>
            <a:r>
              <a:rPr lang="en-AU" b="1" dirty="0"/>
              <a:t>Data collection files</a:t>
            </a:r>
            <a:r>
              <a:rPr lang="en-AU" dirty="0"/>
              <a:t>: </a:t>
            </a:r>
            <a:r>
              <a:rPr lang="en-AU" dirty="0" err="1"/>
              <a:t>Partner_Data.php</a:t>
            </a:r>
            <a:r>
              <a:rPr lang="en-AU" dirty="0"/>
              <a:t>, </a:t>
            </a:r>
            <a:r>
              <a:rPr lang="en-AU" dirty="0" err="1"/>
              <a:t>readData.php</a:t>
            </a:r>
            <a:endParaRPr lang="en-AU" dirty="0"/>
          </a:p>
          <a:p>
            <a:r>
              <a:rPr lang="en-AU" b="1" dirty="0"/>
              <a:t>Initial load files</a:t>
            </a:r>
            <a:r>
              <a:rPr lang="en-AU" dirty="0"/>
              <a:t>: </a:t>
            </a:r>
            <a:r>
              <a:rPr lang="en-AU" dirty="0" err="1"/>
              <a:t>Initial_Partner.php</a:t>
            </a:r>
            <a:r>
              <a:rPr lang="en-AU" dirty="0"/>
              <a:t>, </a:t>
            </a:r>
            <a:r>
              <a:rPr lang="en-AU" dirty="0" err="1"/>
              <a:t>Initial_Progress.php</a:t>
            </a:r>
            <a:endParaRPr lang="en-AU" dirty="0"/>
          </a:p>
          <a:p>
            <a:r>
              <a:rPr lang="en-AU" b="1" dirty="0"/>
              <a:t>Daily update files</a:t>
            </a:r>
            <a:r>
              <a:rPr lang="en-AU" dirty="0"/>
              <a:t>: </a:t>
            </a:r>
            <a:r>
              <a:rPr lang="en-AU" dirty="0" err="1"/>
              <a:t>ProcesEmail.php</a:t>
            </a:r>
            <a:r>
              <a:rPr lang="en-AU" dirty="0"/>
              <a:t>, </a:t>
            </a:r>
            <a:r>
              <a:rPr lang="en-AU" dirty="0" err="1"/>
              <a:t>EmailStruct.php</a:t>
            </a:r>
            <a:r>
              <a:rPr lang="en-AU" dirty="0"/>
              <a:t>, </a:t>
            </a:r>
            <a:r>
              <a:rPr lang="en-AU" dirty="0" err="1"/>
              <a:t>Contact.php</a:t>
            </a:r>
            <a:r>
              <a:rPr lang="en-AU" dirty="0"/>
              <a:t>, </a:t>
            </a:r>
            <a:r>
              <a:rPr lang="en-AU" dirty="0" err="1"/>
              <a:t>Suspension.php</a:t>
            </a:r>
            <a:r>
              <a:rPr lang="en-AU" dirty="0"/>
              <a:t>,            	             </a:t>
            </a:r>
            <a:r>
              <a:rPr lang="en-AU" dirty="0" err="1"/>
              <a:t>Update_Progress.php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4115159"/>
      </p:ext>
    </p:extLst>
  </p:cSld>
  <p:clrMapOvr>
    <a:masterClrMapping/>
  </p:clrMapOvr>
</p:sld>
</file>

<file path=ppt/theme/theme1.xml><?xml version="1.0" encoding="utf-8"?>
<a:theme xmlns:a="http://schemas.openxmlformats.org/drawingml/2006/main" name="UNSW_PowerPoint_16x9">
  <a:themeElements>
    <a:clrScheme name="AGSM">
      <a:dk1>
        <a:srgbClr val="404040"/>
      </a:dk1>
      <a:lt1>
        <a:sysClr val="window" lastClr="FFFFFF"/>
      </a:lt1>
      <a:dk2>
        <a:srgbClr val="063E8D"/>
      </a:dk2>
      <a:lt2>
        <a:srgbClr val="CCCCCC"/>
      </a:lt2>
      <a:accent1>
        <a:srgbClr val="063E8D"/>
      </a:accent1>
      <a:accent2>
        <a:srgbClr val="FFD700"/>
      </a:accent2>
      <a:accent3>
        <a:srgbClr val="0067A8"/>
      </a:accent3>
      <a:accent4>
        <a:srgbClr val="00568E"/>
      </a:accent4>
      <a:accent5>
        <a:srgbClr val="004372"/>
      </a:accent5>
      <a:accent6>
        <a:srgbClr val="002E52"/>
      </a:accent6>
      <a:hlink>
        <a:srgbClr val="33CCFF"/>
      </a:hlink>
      <a:folHlink>
        <a:srgbClr val="063E8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11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ommet bold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lma RS Presentation (widescreen).potx" id="{C97BB411-B844-4028-97CC-92B5A70CB09F}" vid="{4E2A2FCB-810C-41F5-923F-295E012A75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dbf47da-7923-46ec-9fad-7f19f51ea80c">
      <Value>23</Value>
    </TaxCatchAll>
    <PublicationDate xmlns="7dbf47da-7923-46ec-9fad-7f19f51ea80c">2017-03-21T13:00:00+00:00</PublicationDate>
    <f318cf974ba547158c817b814e822702 xmlns="7dbf47da-7923-46ec-9fad-7f19f51ea80c">
      <Terms xmlns="http://schemas.microsoft.com/office/infopath/2007/PartnerControls">
        <TermInfo xmlns="http://schemas.microsoft.com/office/infopath/2007/PartnerControls">
          <TermName xmlns="http://schemas.microsoft.com/office/infopath/2007/PartnerControls">Library Template</TermName>
          <TermId xmlns="http://schemas.microsoft.com/office/infopath/2007/PartnerControls">ceb426cf-28e8-406e-aa14-87524dbe9097</TermId>
        </TermInfo>
      </Terms>
    </f318cf974ba547158c817b814e822702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rm-Template" ma:contentTypeID="0x0101007E9B24B7D9A5F14CB79613B6FB349A670100F8E0B248881E4343927A3626D7C57E5A" ma:contentTypeVersion="8" ma:contentTypeDescription="" ma:contentTypeScope="" ma:versionID="68d03b2e3fbf78fc326adcf1b0b9f279">
  <xsd:schema xmlns:xsd="http://www.w3.org/2001/XMLSchema" xmlns:xs="http://www.w3.org/2001/XMLSchema" xmlns:p="http://schemas.microsoft.com/office/2006/metadata/properties" xmlns:ns3="7dbf47da-7923-46ec-9fad-7f19f51ea80c" targetNamespace="http://schemas.microsoft.com/office/2006/metadata/properties" ma:root="true" ma:fieldsID="f041637bea67d2124a2e933fbc2d3958" ns3:_="">
    <xsd:import namespace="7dbf47da-7923-46ec-9fad-7f19f51ea80c"/>
    <xsd:element name="properties">
      <xsd:complexType>
        <xsd:sequence>
          <xsd:element name="documentManagement">
            <xsd:complexType>
              <xsd:all>
                <xsd:element ref="ns3:PublicationDate" minOccurs="0"/>
                <xsd:element ref="ns3:f318cf974ba547158c817b814e822702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f47da-7923-46ec-9fad-7f19f51ea80c" elementFormDefault="qualified">
    <xsd:import namespace="http://schemas.microsoft.com/office/2006/documentManagement/types"/>
    <xsd:import namespace="http://schemas.microsoft.com/office/infopath/2007/PartnerControls"/>
    <xsd:element name="PublicationDate" ma:index="4" nillable="true" ma:displayName="Publication Date" ma:default="[today]" ma:format="DateOnly" ma:internalName="PublicationDate" ma:readOnly="false">
      <xsd:simpleType>
        <xsd:restriction base="dms:DateTime"/>
      </xsd:simpleType>
    </xsd:element>
    <xsd:element name="f318cf974ba547158c817b814e822702" ma:index="10" nillable="true" ma:taxonomy="true" ma:internalName="f318cf974ba547158c817b814e822702" ma:taxonomyFieldName="Keyword" ma:displayName="Keyword" ma:default="" ma:fieldId="{f318cf97-4ba5-4715-8c81-7b814e822702}" ma:sspId="c4473727-0a77-4a18-ba6d-7e6ac1c8bf7b" ma:termSetId="39787713-873b-4dcf-a59d-e2418c8cfe24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3d703d3c-9322-4a9d-9a07-9ec25e2a6aba}" ma:internalName="TaxCatchAll" ma:showField="CatchAllData" ma:web="7dbf47da-7923-46ec-9fad-7f19f51ea8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3d703d3c-9322-4a9d-9a07-9ec25e2a6aba}" ma:internalName="TaxCatchAllLabel" ma:readOnly="true" ma:showField="CatchAllDataLabel" ma:web="7dbf47da-7923-46ec-9fad-7f19f51ea8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Url/>
    <Assembly>Nintex.Workflow, Version=1.0.0.0, Culture=neutral, PublicKeyToken=913f6bae0ca5ae12</Assembly>
    <Class>Nintex.Workflow.ConditionalWorkflowStartReceiver</Class>
    <Data>636785603363021044</Data>
    <Filter/>
  </Receiver>
  <Receiver>
    <Name>Nintex conditional workflow start</Name>
    <Synchronization>Synchronous</Synchronization>
    <Type>10002</Type>
    <SequenceNumber>50000</SequenceNumber>
    <Url/>
    <Assembly>Nintex.Workflow, Version=1.0.0.0, Culture=neutral, PublicKeyToken=913f6bae0ca5ae12</Assembly>
    <Class>Nintex.Workflow.ConditionalWorkflowStartReceiver</Class>
    <Data>636785603363021044</Data>
    <Filter/>
  </Receiver>
  <Receiver>
    <Name>Nintex conditional workflow start</Name>
    <Synchronization>Synchronous</Synchronization>
    <Type>2</Type>
    <SequenceNumber>50000</SequenceNumber>
    <Url/>
    <Assembly>Nintex.Workflow, Version=1.0.0.0, Culture=neutral, PublicKeyToken=913f6bae0ca5ae12</Assembly>
    <Class>Nintex.Workflow.ConditionalWorkflowStartReceiver</Class>
    <Data>636785603363021044</Data>
    <Filter/>
  </Receiver>
</spe:Receivers>
</file>

<file path=customXml/itemProps1.xml><?xml version="1.0" encoding="utf-8"?>
<ds:datastoreItem xmlns:ds="http://schemas.openxmlformats.org/officeDocument/2006/customXml" ds:itemID="{372D9525-F9E4-4EF8-9409-A7B0D1B2A1C4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7dbf47da-7923-46ec-9fad-7f19f51ea80c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A65DF7-65A0-4C65-B79F-9DDD5F147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bf47da-7923-46ec-9fad-7f19f51ea8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686B33-3BC0-4E4C-AE4F-942BAE99678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CA0D1B9-3404-4CAC-86F4-4FD26645EC81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A1226BC4-E0A0-494B-B21E-6445E17F030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Alma RS Presentation (widescreen)</Template>
  <TotalTime>3494</TotalTime>
  <Words>647</Words>
  <Application>Microsoft Office PowerPoint</Application>
  <PresentationFormat>On-screen Show (16:9)</PresentationFormat>
  <Paragraphs>149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Lucida Grande</vt:lpstr>
      <vt:lpstr>Roboto</vt:lpstr>
      <vt:lpstr>Sommet</vt:lpstr>
      <vt:lpstr>Sommet bold</vt:lpstr>
      <vt:lpstr>Wingdings</vt:lpstr>
      <vt:lpstr>UNSW_PowerPoint_16x9</vt:lpstr>
      <vt:lpstr>PowerPoint Presentation</vt:lpstr>
      <vt:lpstr>Table of Contents</vt:lpstr>
      <vt:lpstr>Background </vt:lpstr>
      <vt:lpstr>Requirements</vt:lpstr>
      <vt:lpstr>GitHub Repo</vt:lpstr>
      <vt:lpstr>Overview of the Script </vt:lpstr>
      <vt:lpstr>Overview of the Script</vt:lpstr>
      <vt:lpstr>Overview of the Script</vt:lpstr>
      <vt:lpstr>Overview of the Script</vt:lpstr>
      <vt:lpstr>Initial Partner Record Load</vt:lpstr>
      <vt:lpstr>PowerPoint Presentation</vt:lpstr>
      <vt:lpstr>PowerPoint Presentation</vt:lpstr>
      <vt:lpstr>Daily Partner Record Update</vt:lpstr>
      <vt:lpstr>PowerPoint Presentation</vt:lpstr>
      <vt:lpstr>PowerPoint Presentation</vt:lpstr>
      <vt:lpstr>Questions?</vt:lpstr>
    </vt:vector>
  </TitlesOfParts>
  <Company>University of New South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Xiaobo Ni</dc:creator>
  <cp:lastModifiedBy>Xiaobo Ni</cp:lastModifiedBy>
  <cp:revision>49</cp:revision>
  <dcterms:created xsi:type="dcterms:W3CDTF">2020-11-04T01:49:06Z</dcterms:created>
  <dcterms:modified xsi:type="dcterms:W3CDTF">2020-11-11T23:45:29Z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SBDocumentType">
    <vt:lpwstr>16</vt:lpwstr>
  </property>
  <property fmtid="{D5CDD505-2E9C-101B-9397-08002B2CF9AE}" pid="3" name="Order">
    <vt:lpwstr>6600.00000000000</vt:lpwstr>
  </property>
  <property fmtid="{D5CDD505-2E9C-101B-9397-08002B2CF9AE}" pid="4" name="Category">
    <vt:lpwstr>AGSM</vt:lpwstr>
  </property>
  <property fmtid="{D5CDD505-2E9C-101B-9397-08002B2CF9AE}" pid="5" name="ASBDepartment">
    <vt:lpwstr>8</vt:lpwstr>
  </property>
  <property fmtid="{D5CDD505-2E9C-101B-9397-08002B2CF9AE}" pid="6" name="ASBUpdatedDate">
    <vt:lpwstr>2015-09-08T00:00:00Z</vt:lpwstr>
  </property>
  <property fmtid="{D5CDD505-2E9C-101B-9397-08002B2CF9AE}" pid="7" name="ASBProgram">
    <vt:lpwstr>5</vt:lpwstr>
  </property>
  <property fmtid="{D5CDD505-2E9C-101B-9397-08002B2CF9AE}" pid="8" name="Format">
    <vt:lpwstr>PowerPoint</vt:lpwstr>
  </property>
  <property fmtid="{D5CDD505-2E9C-101B-9397-08002B2CF9AE}" pid="9" name="UnswBus_ResourceCategory">
    <vt:lpwstr>78;#AGSM|e641e8a1-99e5-404f-bd7c-35803f4d985d</vt:lpwstr>
  </property>
  <property fmtid="{D5CDD505-2E9C-101B-9397-08002B2CF9AE}" pid="10" name="UnswBus_ResourceType">
    <vt:lpwstr>Template</vt:lpwstr>
  </property>
  <property fmtid="{D5CDD505-2E9C-101B-9397-08002B2CF9AE}" pid="11" name="i7e4caf4883549738b3fce866cf588f7">
    <vt:lpwstr>AGSM|e641e8a1-99e5-404f-bd7c-35803f4d985d</vt:lpwstr>
  </property>
  <property fmtid="{D5CDD505-2E9C-101B-9397-08002B2CF9AE}" pid="12" name="TaxCatchAll">
    <vt:lpwstr>78;#AGSM|e641e8a1-99e5-404f-bd7c-35803f4d985d</vt:lpwstr>
  </property>
  <property fmtid="{D5CDD505-2E9C-101B-9397-08002B2CF9AE}" pid="13" name="l106d6d0667840b48999320499b4dd29">
    <vt:lpwstr/>
  </property>
  <property fmtid="{D5CDD505-2E9C-101B-9397-08002B2CF9AE}" pid="14" name="UnswBus_EnterpriseKeywords">
    <vt:lpwstr/>
  </property>
  <property fmtid="{D5CDD505-2E9C-101B-9397-08002B2CF9AE}" pid="15" name="cfdce602ab9848b4bf80c62eae0cddb3">
    <vt:lpwstr/>
  </property>
  <property fmtid="{D5CDD505-2E9C-101B-9397-08002B2CF9AE}" pid="16" name="UnswBus_SchoolUnit">
    <vt:lpwstr/>
  </property>
  <property fmtid="{D5CDD505-2E9C-101B-9397-08002B2CF9AE}" pid="17" name="UnswBus_Description">
    <vt:lpwstr>Branded templates produced by the UNSW Business School Marketing team</vt:lpwstr>
  </property>
  <property fmtid="{D5CDD505-2E9C-101B-9397-08002B2CF9AE}" pid="18" name="ContentTypeId">
    <vt:lpwstr>0x0101007E9B24B7D9A5F14CB79613B6FB349A670100F8E0B248881E4343927A3626D7C57E5A</vt:lpwstr>
  </property>
  <property fmtid="{D5CDD505-2E9C-101B-9397-08002B2CF9AE}" pid="19" name="Keyword">
    <vt:lpwstr>23;#Library Template|ceb426cf-28e8-406e-aa14-87524dbe9097</vt:lpwstr>
  </property>
</Properties>
</file>